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1458" r:id="rId2"/>
    <p:sldId id="1535" r:id="rId3"/>
    <p:sldId id="1537" r:id="rId4"/>
    <p:sldId id="1539" r:id="rId5"/>
    <p:sldId id="301" r:id="rId6"/>
    <p:sldId id="299" r:id="rId7"/>
    <p:sldId id="1479" r:id="rId8"/>
    <p:sldId id="296" r:id="rId9"/>
    <p:sldId id="295" r:id="rId10"/>
    <p:sldId id="1475" r:id="rId11"/>
    <p:sldId id="1477" r:id="rId12"/>
    <p:sldId id="1476" r:id="rId13"/>
    <p:sldId id="1474" r:id="rId14"/>
    <p:sldId id="1473" r:id="rId15"/>
    <p:sldId id="1472" r:id="rId16"/>
    <p:sldId id="1468" r:id="rId17"/>
    <p:sldId id="298" r:id="rId18"/>
    <p:sldId id="297" r:id="rId19"/>
    <p:sldId id="292" r:id="rId20"/>
    <p:sldId id="294" r:id="rId21"/>
    <p:sldId id="302" r:id="rId22"/>
    <p:sldId id="1478" r:id="rId23"/>
    <p:sldId id="291" r:id="rId24"/>
    <p:sldId id="306" r:id="rId25"/>
    <p:sldId id="303" r:id="rId26"/>
    <p:sldId id="276" r:id="rId27"/>
    <p:sldId id="304" r:id="rId28"/>
    <p:sldId id="305" r:id="rId29"/>
    <p:sldId id="1480" r:id="rId30"/>
    <p:sldId id="1460" r:id="rId31"/>
    <p:sldId id="1461" r:id="rId32"/>
    <p:sldId id="1462" r:id="rId33"/>
    <p:sldId id="1463" r:id="rId34"/>
    <p:sldId id="1464" r:id="rId35"/>
    <p:sldId id="1482" r:id="rId36"/>
    <p:sldId id="1483" r:id="rId37"/>
    <p:sldId id="1484" r:id="rId38"/>
    <p:sldId id="1485" r:id="rId39"/>
    <p:sldId id="1486" r:id="rId40"/>
    <p:sldId id="1487" r:id="rId41"/>
    <p:sldId id="1488" r:id="rId42"/>
    <p:sldId id="1489" r:id="rId43"/>
    <p:sldId id="1490" r:id="rId44"/>
    <p:sldId id="1491" r:id="rId45"/>
    <p:sldId id="1492" r:id="rId46"/>
    <p:sldId id="1493" r:id="rId47"/>
    <p:sldId id="1494" r:id="rId48"/>
    <p:sldId id="1495" r:id="rId49"/>
    <p:sldId id="1496" r:id="rId50"/>
    <p:sldId id="1497" r:id="rId51"/>
    <p:sldId id="1498" r:id="rId52"/>
    <p:sldId id="1499" r:id="rId53"/>
    <p:sldId id="1500" r:id="rId54"/>
    <p:sldId id="1501" r:id="rId55"/>
    <p:sldId id="1502" r:id="rId56"/>
    <p:sldId id="1503" r:id="rId57"/>
    <p:sldId id="1504" r:id="rId58"/>
    <p:sldId id="1505" r:id="rId59"/>
    <p:sldId id="1506" r:id="rId60"/>
    <p:sldId id="1507" r:id="rId61"/>
    <p:sldId id="1508" r:id="rId62"/>
    <p:sldId id="1509" r:id="rId63"/>
    <p:sldId id="1511" r:id="rId64"/>
    <p:sldId id="1512" r:id="rId65"/>
    <p:sldId id="1516" r:id="rId66"/>
    <p:sldId id="1517" r:id="rId67"/>
    <p:sldId id="1518" r:id="rId68"/>
    <p:sldId id="1522" r:id="rId69"/>
    <p:sldId id="1523" r:id="rId70"/>
    <p:sldId id="1524" r:id="rId71"/>
    <p:sldId id="1525" r:id="rId72"/>
    <p:sldId id="1526" r:id="rId73"/>
    <p:sldId id="1527" r:id="rId74"/>
    <p:sldId id="1528" r:id="rId75"/>
    <p:sldId id="1529" r:id="rId76"/>
    <p:sldId id="1530" r:id="rId77"/>
    <p:sldId id="1533" r:id="rId78"/>
    <p:sldId id="1534" r:id="rId79"/>
    <p:sldId id="1466" r:id="rId80"/>
    <p:sldId id="1198" r:id="rId81"/>
    <p:sldId id="1257" r:id="rId82"/>
    <p:sldId id="1258" r:id="rId83"/>
    <p:sldId id="278" r:id="rId84"/>
    <p:sldId id="293" r:id="rId85"/>
    <p:sldId id="277" r:id="rId86"/>
    <p:sldId id="284" r:id="rId87"/>
    <p:sldId id="285" r:id="rId88"/>
    <p:sldId id="286" r:id="rId89"/>
    <p:sldId id="279" r:id="rId90"/>
    <p:sldId id="282" r:id="rId91"/>
    <p:sldId id="283" r:id="rId92"/>
    <p:sldId id="280" r:id="rId93"/>
    <p:sldId id="275" r:id="rId94"/>
    <p:sldId id="274" r:id="rId95"/>
    <p:sldId id="273" r:id="rId96"/>
    <p:sldId id="257" r:id="rId97"/>
    <p:sldId id="258" r:id="rId98"/>
    <p:sldId id="270" r:id="rId99"/>
    <p:sldId id="269" r:id="rId100"/>
    <p:sldId id="259" r:id="rId101"/>
    <p:sldId id="268" r:id="rId102"/>
    <p:sldId id="265" r:id="rId103"/>
    <p:sldId id="266" r:id="rId104"/>
    <p:sldId id="267" r:id="rId105"/>
    <p:sldId id="260" r:id="rId106"/>
    <p:sldId id="262" r:id="rId107"/>
    <p:sldId id="261" r:id="rId108"/>
    <p:sldId id="263" r:id="rId109"/>
    <p:sldId id="264" r:id="rId110"/>
    <p:sldId id="271" r:id="rId111"/>
    <p:sldId id="272" r:id="rId112"/>
    <p:sldId id="287" r:id="rId113"/>
    <p:sldId id="288" r:id="rId114"/>
    <p:sldId id="289" r:id="rId115"/>
    <p:sldId id="29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33" d="100"/>
          <a:sy n="33" d="100"/>
        </p:scale>
        <p:origin x="1948" y="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8B311-A7AC-44E1-8781-A3D99252631A}" type="datetimeFigureOut">
              <a:rPr lang="en-IN" smtClean="0"/>
              <a:t>21-12-2023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B80C9A-3709-4985-A3B6-4A405F17349C}" type="slidenum">
              <a:rPr lang="en-IN" smtClean="0"/>
              <a:t>‹#›</a:t>
            </a:fld>
            <a:endParaRPr lang="en-IN"/>
          </a:p>
        </p:txBody>
      </p:sp>
    </p:spTree>
    <p:extLst>
      <p:ext uri="{BB962C8B-B14F-4D97-AF65-F5344CB8AC3E}">
        <p14:creationId xmlns:p14="http://schemas.microsoft.com/office/powerpoint/2010/main" val="246436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B80C9A-3709-4985-A3B6-4A405F17349C}" type="slidenum">
              <a:rPr lang="en-IN" smtClean="0"/>
              <a:t>1</a:t>
            </a:fld>
            <a:endParaRPr lang="en-IN"/>
          </a:p>
        </p:txBody>
      </p:sp>
    </p:spTree>
    <p:extLst>
      <p:ext uri="{BB962C8B-B14F-4D97-AF65-F5344CB8AC3E}">
        <p14:creationId xmlns:p14="http://schemas.microsoft.com/office/powerpoint/2010/main" val="148531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B80C9A-3709-4985-A3B6-4A405F17349C}" type="slidenum">
              <a:rPr lang="en-IN" smtClean="0"/>
              <a:t>2</a:t>
            </a:fld>
            <a:endParaRPr lang="en-IN"/>
          </a:p>
        </p:txBody>
      </p:sp>
    </p:spTree>
    <p:extLst>
      <p:ext uri="{BB962C8B-B14F-4D97-AF65-F5344CB8AC3E}">
        <p14:creationId xmlns:p14="http://schemas.microsoft.com/office/powerpoint/2010/main" val="2126282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B80C9A-3709-4985-A3B6-4A405F17349C}" type="slidenum">
              <a:rPr lang="en-IN" smtClean="0"/>
              <a:t>3</a:t>
            </a:fld>
            <a:endParaRPr lang="en-IN"/>
          </a:p>
        </p:txBody>
      </p:sp>
    </p:spTree>
    <p:extLst>
      <p:ext uri="{BB962C8B-B14F-4D97-AF65-F5344CB8AC3E}">
        <p14:creationId xmlns:p14="http://schemas.microsoft.com/office/powerpoint/2010/main" val="650183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DB80C9A-3709-4985-A3B6-4A405F17349C}" type="slidenum">
              <a:rPr lang="en-IN" smtClean="0"/>
              <a:t>18</a:t>
            </a:fld>
            <a:endParaRPr lang="en-IN"/>
          </a:p>
        </p:txBody>
      </p:sp>
    </p:spTree>
    <p:extLst>
      <p:ext uri="{BB962C8B-B14F-4D97-AF65-F5344CB8AC3E}">
        <p14:creationId xmlns:p14="http://schemas.microsoft.com/office/powerpoint/2010/main" val="2309643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8FE51-5DD6-4BF3-9495-81C4A5D2F89C}" type="slidenum">
              <a:rPr lang="en-US" smtClean="0"/>
              <a:t>30</a:t>
            </a:fld>
            <a:endParaRPr lang="en-US"/>
          </a:p>
        </p:txBody>
      </p:sp>
    </p:spTree>
    <p:extLst>
      <p:ext uri="{BB962C8B-B14F-4D97-AF65-F5344CB8AC3E}">
        <p14:creationId xmlns:p14="http://schemas.microsoft.com/office/powerpoint/2010/main" val="279331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https://learn.microsoft.com/en-us/azure/sentinel/overview</a:t>
            </a:r>
          </a:p>
        </p:txBody>
      </p:sp>
      <p:sp>
        <p:nvSpPr>
          <p:cNvPr id="4" name="Slide Number Placeholder 3"/>
          <p:cNvSpPr>
            <a:spLocks noGrp="1"/>
          </p:cNvSpPr>
          <p:nvPr>
            <p:ph type="sldNum" sz="quarter" idx="5"/>
          </p:nvPr>
        </p:nvSpPr>
        <p:spPr/>
        <p:txBody>
          <a:bodyPr/>
          <a:lstStyle/>
          <a:p>
            <a:fld id="{BDB80C9A-3709-4985-A3B6-4A405F17349C}" type="slidenum">
              <a:rPr lang="en-IN" smtClean="0"/>
              <a:t>104</a:t>
            </a:fld>
            <a:endParaRPr lang="en-IN"/>
          </a:p>
        </p:txBody>
      </p:sp>
    </p:spTree>
    <p:extLst>
      <p:ext uri="{BB962C8B-B14F-4D97-AF65-F5344CB8AC3E}">
        <p14:creationId xmlns:p14="http://schemas.microsoft.com/office/powerpoint/2010/main" val="112073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https://www.c-sharpcorner.com/article/how-to-enable-microsoft-defender-for-all-the-azure-subscriptions-on-cloud/</a:t>
            </a:r>
          </a:p>
        </p:txBody>
      </p:sp>
      <p:sp>
        <p:nvSpPr>
          <p:cNvPr id="4" name="Slide Number Placeholder 3"/>
          <p:cNvSpPr>
            <a:spLocks noGrp="1"/>
          </p:cNvSpPr>
          <p:nvPr>
            <p:ph type="sldNum" sz="quarter" idx="5"/>
          </p:nvPr>
        </p:nvSpPr>
        <p:spPr/>
        <p:txBody>
          <a:bodyPr/>
          <a:lstStyle/>
          <a:p>
            <a:fld id="{BDB80C9A-3709-4985-A3B6-4A405F17349C}" type="slidenum">
              <a:rPr lang="en-IN" smtClean="0"/>
              <a:t>109</a:t>
            </a:fld>
            <a:endParaRPr lang="en-IN"/>
          </a:p>
        </p:txBody>
      </p:sp>
    </p:spTree>
    <p:extLst>
      <p:ext uri="{BB962C8B-B14F-4D97-AF65-F5344CB8AC3E}">
        <p14:creationId xmlns:p14="http://schemas.microsoft.com/office/powerpoint/2010/main" val="3607655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B8C17-6769-BD02-A34D-93362478B2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84773D-CCB0-9747-F260-0D273972C6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CD5C4F-1666-6B05-D1AB-99DE0B0E5CFF}"/>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8E6D1B73-AD7A-F14A-8358-CE836FE8A2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B96C0-1C11-5156-A974-09234C04CA33}"/>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95207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5E415-1510-CB59-5247-84CFF54ED5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D1DFE5-7965-55D2-64DB-86A8D984E9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0F97D4-8DC3-C4C6-99E3-A171E3328CB2}"/>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D32E51FC-5F40-B69D-B480-9316EF1B8A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1EC2B2-553E-FD6D-7B56-BD745B598A54}"/>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24450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C6E7C-2B7C-E074-9F38-6545540318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9829B5-FFC7-691B-1183-9189EF1594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A8A1912-1ABA-BCA4-90BE-9E8608EF6E64}"/>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1157C186-1C14-61A8-9A91-E1BA2792AE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F4D0BF-2A4D-E752-9004-5089F97F3A6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021496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6451007"/>
            <a:ext cx="4114800" cy="365125"/>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838200" y="1517861"/>
            <a:ext cx="10515600" cy="46591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838200" y="227341"/>
            <a:ext cx="10515600" cy="990709"/>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1500" dirty="0"/>
              <a:t>Sub heading</a:t>
            </a:r>
            <a:endParaRPr lang="en-GB" dirty="0"/>
          </a:p>
        </p:txBody>
      </p:sp>
    </p:spTree>
    <p:extLst>
      <p:ext uri="{BB962C8B-B14F-4D97-AF65-F5344CB8AC3E}">
        <p14:creationId xmlns:p14="http://schemas.microsoft.com/office/powerpoint/2010/main" val="1421398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50D1-EC3E-57E4-24BA-8AC5A57A34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CD7AA70-0629-3D72-26F5-36AE6A0D22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E30C29-BD79-278B-8ECE-A21A84314EB1}"/>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BB1CD944-32B8-CBA3-2F3D-D89D17542D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FD6CCD-C9DF-6B6E-A3EE-27CE04B6C2FF}"/>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21718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C062C-7B7E-AEBA-86CC-30C3F25BAD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FC3F04F-7292-6889-6446-DBBCC1489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FBC8F7-13B1-F122-F1D3-054916C115B7}"/>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C13A0966-AE99-8744-1E49-0FC12738DF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01701C-0CE0-3DAF-BCCF-D9D92879AAD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574050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21D8-2DA7-AF7D-F84E-1C26897E39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F405C1B-4545-86F9-085E-21ED549F6C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890107-69A1-8E13-586B-34601993D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B543A5-01AA-FED4-6EB2-E4EC6966C7C8}"/>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6" name="Footer Placeholder 5">
            <a:extLst>
              <a:ext uri="{FF2B5EF4-FFF2-40B4-BE49-F238E27FC236}">
                <a16:creationId xmlns:a16="http://schemas.microsoft.com/office/drawing/2014/main" id="{376EAE5F-CC93-1671-F8C8-550C818E38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2CB684-36BC-B723-EB42-C0383EBCEB30}"/>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672112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194D-7D3B-2825-B390-8BE66131904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997E18-0463-B9A1-7710-05E235299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E856A8-68E8-E319-7F81-3FBD4A10BB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7FF7F06-4F52-B76D-5D95-E059F629A6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118BD6-97BD-1FCE-88B9-3E427EC408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27570D-8AC0-ADCF-B6AF-01CAF40E8AAF}"/>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8" name="Footer Placeholder 7">
            <a:extLst>
              <a:ext uri="{FF2B5EF4-FFF2-40B4-BE49-F238E27FC236}">
                <a16:creationId xmlns:a16="http://schemas.microsoft.com/office/drawing/2014/main" id="{ABC87706-B20F-6A10-8386-AE74B289BB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1F456A-FB39-6957-0892-299E246E70DE}"/>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97509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02997-0F0B-B732-7014-B96AD53D97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1D860F-D8B7-01E6-31FA-9F2DE695B8F4}"/>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4" name="Footer Placeholder 3">
            <a:extLst>
              <a:ext uri="{FF2B5EF4-FFF2-40B4-BE49-F238E27FC236}">
                <a16:creationId xmlns:a16="http://schemas.microsoft.com/office/drawing/2014/main" id="{71675913-96C2-A9BB-DAAA-8A89EDC5E8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E5890D-AB12-B7D5-B9EC-33371C3C49B9}"/>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4169541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BF7AD5-C3AC-CB5C-25C3-99B6674E8A19}"/>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3" name="Footer Placeholder 2">
            <a:extLst>
              <a:ext uri="{FF2B5EF4-FFF2-40B4-BE49-F238E27FC236}">
                <a16:creationId xmlns:a16="http://schemas.microsoft.com/office/drawing/2014/main" id="{4F369354-4639-6B84-D0C8-66ACC83BD8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C30594A-CE36-4A1B-D0D8-4814AC9115BD}"/>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1529355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5B36F-EEC9-2B0C-37CF-BF0944EADE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DECDA7-47BF-DB88-BEE8-D379F2A9D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B5B0A9D-BD9D-74C6-0ECA-9CC2CB442C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9B96D-886D-482B-3A42-8E4F7B677AC9}"/>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6" name="Footer Placeholder 5">
            <a:extLst>
              <a:ext uri="{FF2B5EF4-FFF2-40B4-BE49-F238E27FC236}">
                <a16:creationId xmlns:a16="http://schemas.microsoft.com/office/drawing/2014/main" id="{121ADBD9-9B21-2703-D958-9D6948558B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40385C-ED51-92AC-50D8-00F5B12880A0}"/>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232775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D21ED-3C13-E6DE-8855-252B633926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90D0CF-4F46-9FF7-2603-2CAAE4C6B7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5B03F6-7294-AC7E-4EB9-B7963DE5D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34DAC-D70B-96B2-6428-057B8EC45A3F}"/>
              </a:ext>
            </a:extLst>
          </p:cNvPr>
          <p:cNvSpPr>
            <a:spLocks noGrp="1"/>
          </p:cNvSpPr>
          <p:nvPr>
            <p:ph type="dt" sz="half" idx="10"/>
          </p:nvPr>
        </p:nvSpPr>
        <p:spPr/>
        <p:txBody>
          <a:bodyPr/>
          <a:lstStyle/>
          <a:p>
            <a:fld id="{DED0F4A5-18A1-4EEA-868E-461616BE0F43}" type="datetimeFigureOut">
              <a:rPr lang="en-IN" smtClean="0"/>
              <a:t>21-12-2023</a:t>
            </a:fld>
            <a:endParaRPr lang="en-IN"/>
          </a:p>
        </p:txBody>
      </p:sp>
      <p:sp>
        <p:nvSpPr>
          <p:cNvPr id="6" name="Footer Placeholder 5">
            <a:extLst>
              <a:ext uri="{FF2B5EF4-FFF2-40B4-BE49-F238E27FC236}">
                <a16:creationId xmlns:a16="http://schemas.microsoft.com/office/drawing/2014/main" id="{C24D8317-F7C2-8A3F-B969-2FC9B2B408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46628E-8F93-FE16-5654-FECA8D1C31D5}"/>
              </a:ext>
            </a:extLst>
          </p:cNvPr>
          <p:cNvSpPr>
            <a:spLocks noGrp="1"/>
          </p:cNvSpPr>
          <p:nvPr>
            <p:ph type="sldNum" sz="quarter" idx="12"/>
          </p:nvPr>
        </p:nvSpPr>
        <p:spPr/>
        <p:txBody>
          <a:bodyPr/>
          <a:lstStyle/>
          <a:p>
            <a:fld id="{055B47B4-7A45-46E6-9F50-7B76C74F9290}" type="slidenum">
              <a:rPr lang="en-IN" smtClean="0"/>
              <a:t>‹#›</a:t>
            </a:fld>
            <a:endParaRPr lang="en-IN"/>
          </a:p>
        </p:txBody>
      </p:sp>
    </p:spTree>
    <p:extLst>
      <p:ext uri="{BB962C8B-B14F-4D97-AF65-F5344CB8AC3E}">
        <p14:creationId xmlns:p14="http://schemas.microsoft.com/office/powerpoint/2010/main" val="410318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F15FC9-60B5-D4AE-E16D-9FCAC26125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AA12CB-0457-E620-E04F-02F7580EA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931026-9F4D-AE9F-E5FF-AC9D4186EC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0F4A5-18A1-4EEA-868E-461616BE0F43}" type="datetimeFigureOut">
              <a:rPr lang="en-IN" smtClean="0"/>
              <a:t>21-12-2023</a:t>
            </a:fld>
            <a:endParaRPr lang="en-IN"/>
          </a:p>
        </p:txBody>
      </p:sp>
      <p:sp>
        <p:nvSpPr>
          <p:cNvPr id="5" name="Footer Placeholder 4">
            <a:extLst>
              <a:ext uri="{FF2B5EF4-FFF2-40B4-BE49-F238E27FC236}">
                <a16:creationId xmlns:a16="http://schemas.microsoft.com/office/drawing/2014/main" id="{6F4E6C46-1F94-921C-84F2-06F0B9F3D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7D1C45-0173-87C2-AADC-5B6E8AD2AD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B47B4-7A45-46E6-9F50-7B76C74F9290}" type="slidenum">
              <a:rPr lang="en-IN" smtClean="0"/>
              <a:t>‹#›</a:t>
            </a:fld>
            <a:endParaRPr lang="en-IN"/>
          </a:p>
        </p:txBody>
      </p:sp>
    </p:spTree>
    <p:extLst>
      <p:ext uri="{BB962C8B-B14F-4D97-AF65-F5344CB8AC3E}">
        <p14:creationId xmlns:p14="http://schemas.microsoft.com/office/powerpoint/2010/main" val="2265592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hyperlink" Target="https://cyberhoot.com/cybrary/security-event-and-incident-management-seim/"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1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VanHakobyan/DesignPatterns/tree/master/Memento" TargetMode="External"/><Relationship Id="rId13" Type="http://schemas.openxmlformats.org/officeDocument/2006/relationships/hyperlink" Target="https://github.com/VanHakobyan/DesignPatterns/tree/master/Decorator" TargetMode="External"/><Relationship Id="rId18" Type="http://schemas.openxmlformats.org/officeDocument/2006/relationships/hyperlink" Target="https://github.com/VanHakobyan/DesignPatterns/tree/master/Command" TargetMode="External"/><Relationship Id="rId3" Type="http://schemas.openxmlformats.org/officeDocument/2006/relationships/hyperlink" Target="https://github.com/VanHakobyan/DesignPatterns/tree/master/Abstract%20Factory" TargetMode="External"/><Relationship Id="rId21" Type="http://schemas.openxmlformats.org/officeDocument/2006/relationships/hyperlink" Target="https://github.com/VanHakobyan/DesignPatterns/tree/master/Strategy" TargetMode="External"/><Relationship Id="rId7" Type="http://schemas.openxmlformats.org/officeDocument/2006/relationships/hyperlink" Target="https://github.com/VanHakobyan/DesignPatterns/tree/master/Bridge" TargetMode="External"/><Relationship Id="rId12" Type="http://schemas.openxmlformats.org/officeDocument/2006/relationships/hyperlink" Target="https://github.com/VanHakobyan/DesignPatterns/tree/master/Prototype" TargetMode="External"/><Relationship Id="rId17" Type="http://schemas.openxmlformats.org/officeDocument/2006/relationships/hyperlink" Target="https://github.com/VanHakobyan/DesignPatterns/tree/master/Flyweight" TargetMode="External"/><Relationship Id="rId2" Type="http://schemas.openxmlformats.org/officeDocument/2006/relationships/image" Target="../media/image2.jpeg"/><Relationship Id="rId16" Type="http://schemas.openxmlformats.org/officeDocument/2006/relationships/hyperlink" Target="https://github.com/VanHakobyan/DesignPatterns/tree/master/Facade" TargetMode="External"/><Relationship Id="rId20" Type="http://schemas.openxmlformats.org/officeDocument/2006/relationships/hyperlink" Target="https://github.com/VanHakobyan/DesignPatterns/tree/master/State" TargetMode="External"/><Relationship Id="rId1" Type="http://schemas.openxmlformats.org/officeDocument/2006/relationships/slideLayout" Target="../slideLayouts/slideLayout12.xml"/><Relationship Id="rId6" Type="http://schemas.openxmlformats.org/officeDocument/2006/relationships/hyperlink" Target="https://github.com/VanHakobyan/DesignPatterns/edit/master/FactoryMethod" TargetMode="External"/><Relationship Id="rId11" Type="http://schemas.openxmlformats.org/officeDocument/2006/relationships/hyperlink" Target="https://github.com/VanHakobyan/DesignPatterns/tree/master/Interpreter" TargetMode="External"/><Relationship Id="rId24" Type="http://schemas.openxmlformats.org/officeDocument/2006/relationships/hyperlink" Target="https://github.com/VanHakobyan/DesignPatterns/tree/master/Visitor" TargetMode="External"/><Relationship Id="rId5" Type="http://schemas.openxmlformats.org/officeDocument/2006/relationships/hyperlink" Target="https://github.com/VanHakobyan/DesignPatterns/tree/master/Mediator" TargetMode="External"/><Relationship Id="rId15" Type="http://schemas.openxmlformats.org/officeDocument/2006/relationships/hyperlink" Target="https://github.com/VanHakobyan/DesignPatterns/tree/master/Builder" TargetMode="External"/><Relationship Id="rId23" Type="http://schemas.openxmlformats.org/officeDocument/2006/relationships/hyperlink" Target="https://github.com/VanHakobyan/DesignPatterns/tree/master/Template" TargetMode="External"/><Relationship Id="rId10" Type="http://schemas.openxmlformats.org/officeDocument/2006/relationships/hyperlink" Target="https://github.com/VanHakobyan/DesignPatterns/tree/master/Composite" TargetMode="External"/><Relationship Id="rId19" Type="http://schemas.openxmlformats.org/officeDocument/2006/relationships/hyperlink" Target="https://github.com/VanHakobyan/DesignPatterns/tree/master/Proxy" TargetMode="External"/><Relationship Id="rId4" Type="http://schemas.openxmlformats.org/officeDocument/2006/relationships/hyperlink" Target="https://github.com/VanHakobyan/DesignPatterns/tree/master/Adapter" TargetMode="External"/><Relationship Id="rId9" Type="http://schemas.openxmlformats.org/officeDocument/2006/relationships/hyperlink" Target="https://github.com/VanHakobyan/DesignPatterns/tree/master/Singleton" TargetMode="External"/><Relationship Id="rId14" Type="http://schemas.openxmlformats.org/officeDocument/2006/relationships/hyperlink" Target="https://github.com/VanHakobyan/DesignPatterns/tree/master/Iterator" TargetMode="External"/><Relationship Id="rId22" Type="http://schemas.openxmlformats.org/officeDocument/2006/relationships/hyperlink" Target="https://github.com/VanHakobyan/DesignPatterns/tree/master/Observer"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svg"/><Relationship Id="rId34" Type="http://schemas.openxmlformats.org/officeDocument/2006/relationships/image" Target="../media/image44.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33" Type="http://schemas.openxmlformats.org/officeDocument/2006/relationships/image" Target="../media/image43.png"/><Relationship Id="rId38" Type="http://schemas.openxmlformats.org/officeDocument/2006/relationships/image" Target="../media/image48.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png"/><Relationship Id="rId32" Type="http://schemas.openxmlformats.org/officeDocument/2006/relationships/image" Target="../media/image42.svg"/><Relationship Id="rId37" Type="http://schemas.openxmlformats.org/officeDocument/2006/relationships/image" Target="../media/image47.png"/><Relationship Id="rId40" Type="http://schemas.openxmlformats.org/officeDocument/2006/relationships/image" Target="../media/image50.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tiff"/><Relationship Id="rId36" Type="http://schemas.openxmlformats.org/officeDocument/2006/relationships/image" Target="../media/image46.sv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pn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svg"/><Relationship Id="rId35" Type="http://schemas.openxmlformats.org/officeDocument/2006/relationships/image" Target="../media/image45.png"/><Relationship Id="rId8" Type="http://schemas.openxmlformats.org/officeDocument/2006/relationships/image" Target="../media/image18.png"/><Relationship Id="rId3" Type="http://schemas.openxmlformats.org/officeDocument/2006/relationships/image" Target="../media/image13.svg"/></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sv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64.png"/><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sv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64.png"/><Relationship Id="rId4" Type="http://schemas.openxmlformats.org/officeDocument/2006/relationships/image" Target="../media/image17.svg"/><Relationship Id="rId9" Type="http://schemas.openxmlformats.org/officeDocument/2006/relationships/image" Target="../media/image21.sv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9.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8.png"/><Relationship Id="rId5" Type="http://schemas.openxmlformats.org/officeDocument/2006/relationships/image" Target="../media/image23.svg"/><Relationship Id="rId10" Type="http://schemas.openxmlformats.org/officeDocument/2006/relationships/image" Target="../media/image67.png"/><Relationship Id="rId4" Type="http://schemas.openxmlformats.org/officeDocument/2006/relationships/image" Target="../media/image22.png"/><Relationship Id="rId9"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svg"/><Relationship Id="rId7" Type="http://schemas.openxmlformats.org/officeDocument/2006/relationships/image" Target="../media/image27.sv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74.sv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30.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9.sv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8.png"/><Relationship Id="rId5" Type="http://schemas.openxmlformats.org/officeDocument/2006/relationships/image" Target="../media/image23.svg"/><Relationship Id="rId15" Type="http://schemas.openxmlformats.org/officeDocument/2006/relationships/image" Target="../media/image27.svg"/><Relationship Id="rId10" Type="http://schemas.openxmlformats.org/officeDocument/2006/relationships/image" Target="../media/image67.png"/><Relationship Id="rId19" Type="http://schemas.openxmlformats.org/officeDocument/2006/relationships/image" Target="../media/image31.svg"/><Relationship Id="rId4" Type="http://schemas.openxmlformats.org/officeDocument/2006/relationships/image" Target="../media/image22.png"/><Relationship Id="rId9" Type="http://schemas.openxmlformats.org/officeDocument/2006/relationships/image" Target="../media/image66.png"/><Relationship Id="rId1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30.png"/><Relationship Id="rId3" Type="http://schemas.openxmlformats.org/officeDocument/2006/relationships/image" Target="../media/image17.svg"/><Relationship Id="rId21" Type="http://schemas.openxmlformats.org/officeDocument/2006/relationships/image" Target="../media/image77.png"/><Relationship Id="rId7" Type="http://schemas.openxmlformats.org/officeDocument/2006/relationships/image" Target="../media/image25.svg"/><Relationship Id="rId12" Type="http://schemas.openxmlformats.org/officeDocument/2006/relationships/image" Target="../media/image69.svg"/><Relationship Id="rId17" Type="http://schemas.openxmlformats.org/officeDocument/2006/relationships/image" Target="../media/image29.svg"/><Relationship Id="rId2" Type="http://schemas.openxmlformats.org/officeDocument/2006/relationships/image" Target="../media/image16.png"/><Relationship Id="rId16" Type="http://schemas.openxmlformats.org/officeDocument/2006/relationships/image" Target="../media/image28.png"/><Relationship Id="rId20" Type="http://schemas.openxmlformats.org/officeDocument/2006/relationships/image" Target="../media/image76.tiff"/><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8.png"/><Relationship Id="rId5" Type="http://schemas.openxmlformats.org/officeDocument/2006/relationships/image" Target="../media/image23.svg"/><Relationship Id="rId15" Type="http://schemas.openxmlformats.org/officeDocument/2006/relationships/image" Target="../media/image27.svg"/><Relationship Id="rId10" Type="http://schemas.openxmlformats.org/officeDocument/2006/relationships/image" Target="../media/image67.png"/><Relationship Id="rId19" Type="http://schemas.openxmlformats.org/officeDocument/2006/relationships/image" Target="../media/image31.svg"/><Relationship Id="rId4" Type="http://schemas.openxmlformats.org/officeDocument/2006/relationships/image" Target="../media/image22.png"/><Relationship Id="rId9" Type="http://schemas.openxmlformats.org/officeDocument/2006/relationships/image" Target="../media/image66.png"/><Relationship Id="rId1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67.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VanHakobyan/DesignPatterns/tree/master/Memento" TargetMode="External"/><Relationship Id="rId13" Type="http://schemas.openxmlformats.org/officeDocument/2006/relationships/hyperlink" Target="https://github.com/VanHakobyan/DesignPatterns/tree/master/Decorator" TargetMode="External"/><Relationship Id="rId18" Type="http://schemas.openxmlformats.org/officeDocument/2006/relationships/hyperlink" Target="https://github.com/VanHakobyan/DesignPatterns/tree/master/Command" TargetMode="External"/><Relationship Id="rId3" Type="http://schemas.openxmlformats.org/officeDocument/2006/relationships/hyperlink" Target="https://github.com/VanHakobyan/DesignPatterns/tree/master/Abstract%20Factory" TargetMode="External"/><Relationship Id="rId21" Type="http://schemas.openxmlformats.org/officeDocument/2006/relationships/hyperlink" Target="https://github.com/VanHakobyan/DesignPatterns/tree/master/Strategy" TargetMode="External"/><Relationship Id="rId7" Type="http://schemas.openxmlformats.org/officeDocument/2006/relationships/hyperlink" Target="https://github.com/VanHakobyan/DesignPatterns/tree/master/Bridge" TargetMode="External"/><Relationship Id="rId12" Type="http://schemas.openxmlformats.org/officeDocument/2006/relationships/hyperlink" Target="https://github.com/VanHakobyan/DesignPatterns/tree/master/Prototype" TargetMode="External"/><Relationship Id="rId17" Type="http://schemas.openxmlformats.org/officeDocument/2006/relationships/hyperlink" Target="https://github.com/VanHakobyan/DesignPatterns/tree/master/Flyweight" TargetMode="External"/><Relationship Id="rId2" Type="http://schemas.openxmlformats.org/officeDocument/2006/relationships/image" Target="../media/image2.jpeg"/><Relationship Id="rId16" Type="http://schemas.openxmlformats.org/officeDocument/2006/relationships/hyperlink" Target="https://github.com/VanHakobyan/DesignPatterns/tree/master/Facade" TargetMode="External"/><Relationship Id="rId20" Type="http://schemas.openxmlformats.org/officeDocument/2006/relationships/hyperlink" Target="https://github.com/VanHakobyan/DesignPatterns/tree/master/State" TargetMode="External"/><Relationship Id="rId1" Type="http://schemas.openxmlformats.org/officeDocument/2006/relationships/slideLayout" Target="../slideLayouts/slideLayout12.xml"/><Relationship Id="rId6" Type="http://schemas.openxmlformats.org/officeDocument/2006/relationships/hyperlink" Target="https://github.com/VanHakobyan/DesignPatterns/edit/master/FactoryMethod" TargetMode="External"/><Relationship Id="rId11" Type="http://schemas.openxmlformats.org/officeDocument/2006/relationships/hyperlink" Target="https://github.com/VanHakobyan/DesignPatterns/tree/master/Interpreter" TargetMode="External"/><Relationship Id="rId24" Type="http://schemas.openxmlformats.org/officeDocument/2006/relationships/hyperlink" Target="https://github.com/VanHakobyan/DesignPatterns/tree/master/Visitor" TargetMode="External"/><Relationship Id="rId5" Type="http://schemas.openxmlformats.org/officeDocument/2006/relationships/hyperlink" Target="https://github.com/VanHakobyan/DesignPatterns/tree/master/Mediator" TargetMode="External"/><Relationship Id="rId15" Type="http://schemas.openxmlformats.org/officeDocument/2006/relationships/hyperlink" Target="https://github.com/VanHakobyan/DesignPatterns/tree/master/Builder" TargetMode="External"/><Relationship Id="rId23" Type="http://schemas.openxmlformats.org/officeDocument/2006/relationships/hyperlink" Target="https://github.com/VanHakobyan/DesignPatterns/tree/master/Template" TargetMode="External"/><Relationship Id="rId10" Type="http://schemas.openxmlformats.org/officeDocument/2006/relationships/hyperlink" Target="https://github.com/VanHakobyan/DesignPatterns/tree/master/Composite" TargetMode="External"/><Relationship Id="rId19" Type="http://schemas.openxmlformats.org/officeDocument/2006/relationships/hyperlink" Target="https://github.com/VanHakobyan/DesignPatterns/tree/master/Proxy" TargetMode="External"/><Relationship Id="rId4" Type="http://schemas.openxmlformats.org/officeDocument/2006/relationships/hyperlink" Target="https://github.com/VanHakobyan/DesignPatterns/tree/master/Adapter" TargetMode="External"/><Relationship Id="rId9" Type="http://schemas.openxmlformats.org/officeDocument/2006/relationships/hyperlink" Target="https://github.com/VanHakobyan/DesignPatterns/tree/master/Singleton" TargetMode="External"/><Relationship Id="rId14" Type="http://schemas.openxmlformats.org/officeDocument/2006/relationships/hyperlink" Target="https://github.com/VanHakobyan/DesignPatterns/tree/master/Iterator" TargetMode="External"/><Relationship Id="rId22" Type="http://schemas.openxmlformats.org/officeDocument/2006/relationships/hyperlink" Target="https://github.com/VanHakobyan/DesignPatterns/tree/master/Observ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3.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66.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84.png"/><Relationship Id="rId3" Type="http://schemas.openxmlformats.org/officeDocument/2006/relationships/image" Target="../media/image17.svg"/><Relationship Id="rId7" Type="http://schemas.openxmlformats.org/officeDocument/2006/relationships/image" Target="../media/image68.png"/><Relationship Id="rId12" Type="http://schemas.openxmlformats.org/officeDocument/2006/relationships/image" Target="../media/image83.png"/><Relationship Id="rId17" Type="http://schemas.openxmlformats.org/officeDocument/2006/relationships/image" Target="../media/image77.png"/><Relationship Id="rId2" Type="http://schemas.openxmlformats.org/officeDocument/2006/relationships/image" Target="../media/image16.png"/><Relationship Id="rId16"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66.png"/><Relationship Id="rId11" Type="http://schemas.openxmlformats.org/officeDocument/2006/relationships/image" Target="../media/image82.png"/><Relationship Id="rId5" Type="http://schemas.openxmlformats.org/officeDocument/2006/relationships/image" Target="../media/image33.svg"/><Relationship Id="rId15" Type="http://schemas.openxmlformats.org/officeDocument/2006/relationships/image" Target="../media/image65.png"/><Relationship Id="rId10" Type="http://schemas.openxmlformats.org/officeDocument/2006/relationships/image" Target="../media/image13.svg"/><Relationship Id="rId4" Type="http://schemas.openxmlformats.org/officeDocument/2006/relationships/image" Target="../media/image32.png"/><Relationship Id="rId9" Type="http://schemas.openxmlformats.org/officeDocument/2006/relationships/image" Target="../media/image12.png"/><Relationship Id="rId14" Type="http://schemas.openxmlformats.org/officeDocument/2006/relationships/image" Target="../media/image67.png"/></Relationships>
</file>

<file path=ppt/slides/_rels/slide4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4.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7.png"/><Relationship Id="rId2" Type="http://schemas.openxmlformats.org/officeDocument/2006/relationships/image" Target="../media/image16.png"/><Relationship Id="rId16" Type="http://schemas.openxmlformats.org/officeDocument/2006/relationships/image" Target="../media/image87.sv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6.png"/><Relationship Id="rId5" Type="http://schemas.openxmlformats.org/officeDocument/2006/relationships/image" Target="../media/image23.svg"/><Relationship Id="rId15" Type="http://schemas.openxmlformats.org/officeDocument/2006/relationships/image" Target="../media/image86.png"/><Relationship Id="rId10" Type="http://schemas.openxmlformats.org/officeDocument/2006/relationships/image" Target="../media/image65.png"/><Relationship Id="rId4" Type="http://schemas.openxmlformats.org/officeDocument/2006/relationships/image" Target="../media/image22.png"/><Relationship Id="rId9" Type="http://schemas.openxmlformats.org/officeDocument/2006/relationships/image" Target="../media/image69.svg"/><Relationship Id="rId14" Type="http://schemas.openxmlformats.org/officeDocument/2006/relationships/image" Target="../media/image35.svg"/></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4.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7.png"/><Relationship Id="rId17" Type="http://schemas.openxmlformats.org/officeDocument/2006/relationships/image" Target="../media/image77.png"/><Relationship Id="rId2" Type="http://schemas.openxmlformats.org/officeDocument/2006/relationships/image" Target="../media/image16.png"/><Relationship Id="rId16" Type="http://schemas.openxmlformats.org/officeDocument/2006/relationships/image" Target="../media/image87.sv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6.png"/><Relationship Id="rId5" Type="http://schemas.openxmlformats.org/officeDocument/2006/relationships/image" Target="../media/image23.svg"/><Relationship Id="rId15" Type="http://schemas.openxmlformats.org/officeDocument/2006/relationships/image" Target="../media/image86.png"/><Relationship Id="rId10" Type="http://schemas.openxmlformats.org/officeDocument/2006/relationships/image" Target="../media/image65.png"/><Relationship Id="rId4" Type="http://schemas.openxmlformats.org/officeDocument/2006/relationships/image" Target="../media/image22.png"/><Relationship Id="rId9" Type="http://schemas.openxmlformats.org/officeDocument/2006/relationships/image" Target="../media/image69.svg"/><Relationship Id="rId14" Type="http://schemas.openxmlformats.org/officeDocument/2006/relationships/image" Target="../media/image35.sv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4.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7.png"/><Relationship Id="rId17" Type="http://schemas.openxmlformats.org/officeDocument/2006/relationships/image" Target="../media/image77.png"/><Relationship Id="rId2" Type="http://schemas.openxmlformats.org/officeDocument/2006/relationships/image" Target="../media/image16.png"/><Relationship Id="rId16" Type="http://schemas.openxmlformats.org/officeDocument/2006/relationships/image" Target="../media/image87.sv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6.png"/><Relationship Id="rId5" Type="http://schemas.openxmlformats.org/officeDocument/2006/relationships/image" Target="../media/image23.svg"/><Relationship Id="rId15" Type="http://schemas.openxmlformats.org/officeDocument/2006/relationships/image" Target="../media/image86.png"/><Relationship Id="rId10" Type="http://schemas.openxmlformats.org/officeDocument/2006/relationships/image" Target="../media/image65.png"/><Relationship Id="rId4" Type="http://schemas.openxmlformats.org/officeDocument/2006/relationships/image" Target="../media/image22.png"/><Relationship Id="rId9" Type="http://schemas.openxmlformats.org/officeDocument/2006/relationships/image" Target="../media/image69.svg"/><Relationship Id="rId14" Type="http://schemas.openxmlformats.org/officeDocument/2006/relationships/image" Target="../media/image35.svg"/></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87.svg"/><Relationship Id="rId7" Type="http://schemas.openxmlformats.org/officeDocument/2006/relationships/image" Target="../media/image38.tiff"/><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89.png"/><Relationship Id="rId4" Type="http://schemas.openxmlformats.org/officeDocument/2006/relationships/image" Target="../media/image88.tiff"/><Relationship Id="rId9"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6.png"/><Relationship Id="rId3" Type="http://schemas.openxmlformats.org/officeDocument/2006/relationships/image" Target="../media/image87.svg"/><Relationship Id="rId7" Type="http://schemas.openxmlformats.org/officeDocument/2006/relationships/image" Target="../media/image38.tiff"/><Relationship Id="rId12" Type="http://schemas.openxmlformats.org/officeDocument/2006/relationships/image" Target="../media/image65.png"/><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37.svg"/><Relationship Id="rId11" Type="http://schemas.openxmlformats.org/officeDocument/2006/relationships/image" Target="../media/image17.svg"/><Relationship Id="rId5" Type="http://schemas.openxmlformats.org/officeDocument/2006/relationships/image" Target="../media/image36.png"/><Relationship Id="rId15" Type="http://schemas.openxmlformats.org/officeDocument/2006/relationships/image" Target="../media/image79.png"/><Relationship Id="rId10" Type="http://schemas.openxmlformats.org/officeDocument/2006/relationships/image" Target="../media/image16.png"/><Relationship Id="rId4" Type="http://schemas.openxmlformats.org/officeDocument/2006/relationships/image" Target="../media/image88.tiff"/><Relationship Id="rId9" Type="http://schemas.openxmlformats.org/officeDocument/2006/relationships/image" Target="../media/image35.svg"/><Relationship Id="rId14" Type="http://schemas.openxmlformats.org/officeDocument/2006/relationships/image" Target="../media/image67.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8.tiff"/><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38.tiff"/><Relationship Id="rId4" Type="http://schemas.openxmlformats.org/officeDocument/2006/relationships/image" Target="../media/image69.sv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8.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66.png"/><Relationship Id="rId18" Type="http://schemas.openxmlformats.org/officeDocument/2006/relationships/image" Target="../media/image97.png"/><Relationship Id="rId3" Type="http://schemas.openxmlformats.org/officeDocument/2006/relationships/image" Target="../media/image87.svg"/><Relationship Id="rId21" Type="http://schemas.openxmlformats.org/officeDocument/2006/relationships/image" Target="../media/image100.svg"/><Relationship Id="rId7" Type="http://schemas.openxmlformats.org/officeDocument/2006/relationships/image" Target="../media/image38.tiff"/><Relationship Id="rId12" Type="http://schemas.openxmlformats.org/officeDocument/2006/relationships/image" Target="../media/image65.png"/><Relationship Id="rId17" Type="http://schemas.openxmlformats.org/officeDocument/2006/relationships/image" Target="../media/image96.svg"/><Relationship Id="rId2" Type="http://schemas.openxmlformats.org/officeDocument/2006/relationships/image" Target="../media/image86.pn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37.svg"/><Relationship Id="rId11" Type="http://schemas.openxmlformats.org/officeDocument/2006/relationships/image" Target="../media/image17.svg"/><Relationship Id="rId5" Type="http://schemas.openxmlformats.org/officeDocument/2006/relationships/image" Target="../media/image36.png"/><Relationship Id="rId15" Type="http://schemas.openxmlformats.org/officeDocument/2006/relationships/image" Target="../media/image79.png"/><Relationship Id="rId10" Type="http://schemas.openxmlformats.org/officeDocument/2006/relationships/image" Target="../media/image16.png"/><Relationship Id="rId19" Type="http://schemas.openxmlformats.org/officeDocument/2006/relationships/image" Target="../media/image98.svg"/><Relationship Id="rId4" Type="http://schemas.openxmlformats.org/officeDocument/2006/relationships/image" Target="../media/image88.tiff"/><Relationship Id="rId9" Type="http://schemas.openxmlformats.org/officeDocument/2006/relationships/image" Target="../media/image35.svg"/><Relationship Id="rId1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69.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68.png"/><Relationship Id="rId5" Type="http://schemas.openxmlformats.org/officeDocument/2006/relationships/image" Target="../media/image23.svg"/><Relationship Id="rId15" Type="http://schemas.openxmlformats.org/officeDocument/2006/relationships/image" Target="../media/image27.svg"/><Relationship Id="rId10" Type="http://schemas.openxmlformats.org/officeDocument/2006/relationships/image" Target="../media/image67.png"/><Relationship Id="rId4" Type="http://schemas.openxmlformats.org/officeDocument/2006/relationships/image" Target="../media/image22.png"/><Relationship Id="rId9" Type="http://schemas.openxmlformats.org/officeDocument/2006/relationships/image" Target="../media/image66.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7.svg"/></Relationships>
</file>

<file path=ppt/slides/_rels/slide6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112.svg"/><Relationship Id="rId3" Type="http://schemas.openxmlformats.org/officeDocument/2006/relationships/image" Target="../media/image40.svg"/><Relationship Id="rId7" Type="http://schemas.openxmlformats.org/officeDocument/2006/relationships/image" Target="../media/image42.svg"/><Relationship Id="rId12" Type="http://schemas.openxmlformats.org/officeDocument/2006/relationships/image" Target="../media/image111.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110.png"/><Relationship Id="rId5" Type="http://schemas.openxmlformats.org/officeDocument/2006/relationships/image" Target="../media/image17.svg"/><Relationship Id="rId10" Type="http://schemas.openxmlformats.org/officeDocument/2006/relationships/image" Target="../media/image109.png"/><Relationship Id="rId4" Type="http://schemas.openxmlformats.org/officeDocument/2006/relationships/image" Target="../media/image16.png"/><Relationship Id="rId9" Type="http://schemas.openxmlformats.org/officeDocument/2006/relationships/image" Target="../media/image44.sv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pn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112.sv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111.png"/><Relationship Id="rId5" Type="http://schemas.openxmlformats.org/officeDocument/2006/relationships/image" Target="../media/image17.svg"/><Relationship Id="rId15" Type="http://schemas.openxmlformats.org/officeDocument/2006/relationships/image" Target="../media/image110.png"/><Relationship Id="rId10" Type="http://schemas.openxmlformats.org/officeDocument/2006/relationships/image" Target="../media/image42.svg"/><Relationship Id="rId4" Type="http://schemas.openxmlformats.org/officeDocument/2006/relationships/image" Target="../media/image16.png"/><Relationship Id="rId9" Type="http://schemas.openxmlformats.org/officeDocument/2006/relationships/image" Target="../media/image41.png"/><Relationship Id="rId14" Type="http://schemas.openxmlformats.org/officeDocument/2006/relationships/image" Target="../media/image114.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19.png"/><Relationship Id="rId7" Type="http://schemas.openxmlformats.org/officeDocument/2006/relationships/image" Target="../media/image40.sv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7.svg"/><Relationship Id="rId10"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42.svg"/></Relationships>
</file>

<file path=ppt/slides/_rels/slide6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2.svg"/><Relationship Id="rId3" Type="http://schemas.openxmlformats.org/officeDocument/2006/relationships/image" Target="../media/image119.png"/><Relationship Id="rId7" Type="http://schemas.openxmlformats.org/officeDocument/2006/relationships/image" Target="../media/image40.svg"/><Relationship Id="rId12" Type="http://schemas.openxmlformats.org/officeDocument/2006/relationships/image" Target="../media/image111.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7.svg"/><Relationship Id="rId10"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42.svg"/></Relationships>
</file>

<file path=ppt/slides/_rels/slide6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2.svg"/><Relationship Id="rId3" Type="http://schemas.openxmlformats.org/officeDocument/2006/relationships/image" Target="../media/image119.png"/><Relationship Id="rId7" Type="http://schemas.openxmlformats.org/officeDocument/2006/relationships/image" Target="../media/image40.svg"/><Relationship Id="rId12" Type="http://schemas.openxmlformats.org/officeDocument/2006/relationships/image" Target="../media/image111.png"/><Relationship Id="rId2" Type="http://schemas.openxmlformats.org/officeDocument/2006/relationships/image" Target="../media/image118.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7.svg"/><Relationship Id="rId10"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42.svg"/></Relationships>
</file>

<file path=ppt/slides/_rels/slide6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2.svg"/><Relationship Id="rId3" Type="http://schemas.openxmlformats.org/officeDocument/2006/relationships/image" Target="../media/image117.png"/><Relationship Id="rId7" Type="http://schemas.openxmlformats.org/officeDocument/2006/relationships/image" Target="../media/image40.svg"/><Relationship Id="rId12" Type="http://schemas.openxmlformats.org/officeDocument/2006/relationships/image" Target="../media/image111.pn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7.svg"/><Relationship Id="rId10"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42.svg"/><Relationship Id="rId14" Type="http://schemas.openxmlformats.org/officeDocument/2006/relationships/image" Target="../media/image120.png"/></Relationships>
</file>

<file path=ppt/slides/_rels/slide6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112.svg"/><Relationship Id="rId3" Type="http://schemas.openxmlformats.org/officeDocument/2006/relationships/image" Target="../media/image117.png"/><Relationship Id="rId7" Type="http://schemas.openxmlformats.org/officeDocument/2006/relationships/image" Target="../media/image40.svg"/><Relationship Id="rId12" Type="http://schemas.openxmlformats.org/officeDocument/2006/relationships/image" Target="../media/image111.png"/><Relationship Id="rId2" Type="http://schemas.openxmlformats.org/officeDocument/2006/relationships/image" Target="../media/image116.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17.svg"/><Relationship Id="rId10"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42.svg"/><Relationship Id="rId14" Type="http://schemas.openxmlformats.org/officeDocument/2006/relationships/image" Target="../media/image120.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image" Target="../media/image12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5.png"/><Relationship Id="rId18" Type="http://schemas.openxmlformats.org/officeDocument/2006/relationships/image" Target="../media/image128.svg"/><Relationship Id="rId3" Type="http://schemas.openxmlformats.org/officeDocument/2006/relationships/image" Target="../media/image122.svg"/><Relationship Id="rId21" Type="http://schemas.openxmlformats.org/officeDocument/2006/relationships/image" Target="../media/image129.png"/><Relationship Id="rId7" Type="http://schemas.openxmlformats.org/officeDocument/2006/relationships/image" Target="../media/image17.svg"/><Relationship Id="rId12" Type="http://schemas.openxmlformats.org/officeDocument/2006/relationships/image" Target="../media/image124.png"/><Relationship Id="rId17" Type="http://schemas.openxmlformats.org/officeDocument/2006/relationships/image" Target="../media/image24.png"/><Relationship Id="rId2" Type="http://schemas.openxmlformats.org/officeDocument/2006/relationships/image" Target="../media/image32.png"/><Relationship Id="rId16" Type="http://schemas.openxmlformats.org/officeDocument/2006/relationships/image" Target="../media/image127.svg"/><Relationship Id="rId20" Type="http://schemas.openxmlformats.org/officeDocument/2006/relationships/image" Target="../media/image104.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123.png"/><Relationship Id="rId5" Type="http://schemas.openxmlformats.org/officeDocument/2006/relationships/image" Target="../media/image48.svg"/><Relationship Id="rId15" Type="http://schemas.openxmlformats.org/officeDocument/2006/relationships/image" Target="../media/image22.png"/><Relationship Id="rId10" Type="http://schemas.openxmlformats.org/officeDocument/2006/relationships/image" Target="../media/image78.png"/><Relationship Id="rId19" Type="http://schemas.openxmlformats.org/officeDocument/2006/relationships/image" Target="../media/image103.pn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126.png"/><Relationship Id="rId22" Type="http://schemas.openxmlformats.org/officeDocument/2006/relationships/image" Target="../media/image130.svg"/></Relationships>
</file>

<file path=ppt/slides/_rels/slide7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3.png"/><Relationship Id="rId18" Type="http://schemas.openxmlformats.org/officeDocument/2006/relationships/image" Target="../media/image127.svg"/><Relationship Id="rId3" Type="http://schemas.openxmlformats.org/officeDocument/2006/relationships/image" Target="../media/image122.svg"/><Relationship Id="rId21" Type="http://schemas.openxmlformats.org/officeDocument/2006/relationships/image" Target="../media/image103.png"/><Relationship Id="rId7" Type="http://schemas.openxmlformats.org/officeDocument/2006/relationships/image" Target="../media/image17.svg"/><Relationship Id="rId12" Type="http://schemas.openxmlformats.org/officeDocument/2006/relationships/image" Target="../media/image46.svg"/><Relationship Id="rId17" Type="http://schemas.openxmlformats.org/officeDocument/2006/relationships/image" Target="../media/image22.png"/><Relationship Id="rId2" Type="http://schemas.openxmlformats.org/officeDocument/2006/relationships/image" Target="../media/image32.png"/><Relationship Id="rId16" Type="http://schemas.openxmlformats.org/officeDocument/2006/relationships/image" Target="../media/image126.png"/><Relationship Id="rId20" Type="http://schemas.openxmlformats.org/officeDocument/2006/relationships/image" Target="../media/image128.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45.png"/><Relationship Id="rId24" Type="http://schemas.openxmlformats.org/officeDocument/2006/relationships/image" Target="../media/image130.svg"/><Relationship Id="rId5" Type="http://schemas.openxmlformats.org/officeDocument/2006/relationships/image" Target="../media/image48.svg"/><Relationship Id="rId15" Type="http://schemas.openxmlformats.org/officeDocument/2006/relationships/image" Target="../media/image125.png"/><Relationship Id="rId23" Type="http://schemas.openxmlformats.org/officeDocument/2006/relationships/image" Target="../media/image129.png"/><Relationship Id="rId10" Type="http://schemas.openxmlformats.org/officeDocument/2006/relationships/image" Target="../media/image78.png"/><Relationship Id="rId19" Type="http://schemas.openxmlformats.org/officeDocument/2006/relationships/image" Target="../media/image24.pn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124.png"/><Relationship Id="rId22" Type="http://schemas.openxmlformats.org/officeDocument/2006/relationships/image" Target="../media/image104.svg"/></Relationships>
</file>

<file path=ppt/slides/_rels/slide76.xml.rels><?xml version="1.0" encoding="UTF-8" standalone="yes"?>
<Relationships xmlns="http://schemas.openxmlformats.org/package/2006/relationships"><Relationship Id="rId13" Type="http://schemas.openxmlformats.org/officeDocument/2006/relationships/image" Target="../media/image127.svg"/><Relationship Id="rId18" Type="http://schemas.openxmlformats.org/officeDocument/2006/relationships/image" Target="../media/image129.png"/><Relationship Id="rId26" Type="http://schemas.openxmlformats.org/officeDocument/2006/relationships/image" Target="../media/image136.png"/><Relationship Id="rId3" Type="http://schemas.openxmlformats.org/officeDocument/2006/relationships/image" Target="../media/image122.svg"/><Relationship Id="rId21" Type="http://schemas.openxmlformats.org/officeDocument/2006/relationships/image" Target="../media/image67.pn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132.svg"/><Relationship Id="rId25" Type="http://schemas.openxmlformats.org/officeDocument/2006/relationships/image" Target="../media/image135.svg"/><Relationship Id="rId33" Type="http://schemas.openxmlformats.org/officeDocument/2006/relationships/image" Target="../media/image40.svg"/><Relationship Id="rId2" Type="http://schemas.openxmlformats.org/officeDocument/2006/relationships/image" Target="../media/image32.png"/><Relationship Id="rId16" Type="http://schemas.openxmlformats.org/officeDocument/2006/relationships/image" Target="../media/image131.png"/><Relationship Id="rId20" Type="http://schemas.openxmlformats.org/officeDocument/2006/relationships/image" Target="../media/image66.png"/><Relationship Id="rId29" Type="http://schemas.openxmlformats.org/officeDocument/2006/relationships/image" Target="../media/image69.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46.svg"/><Relationship Id="rId24" Type="http://schemas.openxmlformats.org/officeDocument/2006/relationships/image" Target="../media/image134.png"/><Relationship Id="rId32" Type="http://schemas.openxmlformats.org/officeDocument/2006/relationships/image" Target="../media/image39.png"/><Relationship Id="rId5" Type="http://schemas.openxmlformats.org/officeDocument/2006/relationships/image" Target="../media/image48.svg"/><Relationship Id="rId15" Type="http://schemas.openxmlformats.org/officeDocument/2006/relationships/image" Target="../media/image128.svg"/><Relationship Id="rId23" Type="http://schemas.openxmlformats.org/officeDocument/2006/relationships/image" Target="../media/image65.png"/><Relationship Id="rId28" Type="http://schemas.openxmlformats.org/officeDocument/2006/relationships/image" Target="../media/image68.png"/><Relationship Id="rId10" Type="http://schemas.openxmlformats.org/officeDocument/2006/relationships/image" Target="../media/image45.png"/><Relationship Id="rId19" Type="http://schemas.openxmlformats.org/officeDocument/2006/relationships/image" Target="../media/image130.svg"/><Relationship Id="rId31" Type="http://schemas.openxmlformats.org/officeDocument/2006/relationships/image" Target="../media/image139.sv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24.png"/><Relationship Id="rId22" Type="http://schemas.openxmlformats.org/officeDocument/2006/relationships/image" Target="../media/image133.png"/><Relationship Id="rId27" Type="http://schemas.openxmlformats.org/officeDocument/2006/relationships/image" Target="../media/image137.svg"/><Relationship Id="rId30" Type="http://schemas.openxmlformats.org/officeDocument/2006/relationships/image" Target="../media/image138.png"/><Relationship Id="rId8" Type="http://schemas.openxmlformats.org/officeDocument/2006/relationships/image" Target="../media/image49.png"/></Relationships>
</file>

<file path=ppt/slides/_rels/slide7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5.png"/><Relationship Id="rId18" Type="http://schemas.openxmlformats.org/officeDocument/2006/relationships/image" Target="../media/image128.svg"/><Relationship Id="rId3" Type="http://schemas.openxmlformats.org/officeDocument/2006/relationships/image" Target="../media/image122.svg"/><Relationship Id="rId21" Type="http://schemas.openxmlformats.org/officeDocument/2006/relationships/image" Target="../media/image129.png"/><Relationship Id="rId7" Type="http://schemas.openxmlformats.org/officeDocument/2006/relationships/image" Target="../media/image17.svg"/><Relationship Id="rId12" Type="http://schemas.openxmlformats.org/officeDocument/2006/relationships/image" Target="../media/image124.png"/><Relationship Id="rId17" Type="http://schemas.openxmlformats.org/officeDocument/2006/relationships/image" Target="../media/image24.png"/><Relationship Id="rId25" Type="http://schemas.openxmlformats.org/officeDocument/2006/relationships/image" Target="../media/image142.svg"/><Relationship Id="rId2" Type="http://schemas.openxmlformats.org/officeDocument/2006/relationships/image" Target="../media/image32.png"/><Relationship Id="rId16" Type="http://schemas.openxmlformats.org/officeDocument/2006/relationships/image" Target="../media/image127.svg"/><Relationship Id="rId20" Type="http://schemas.openxmlformats.org/officeDocument/2006/relationships/image" Target="../media/image104.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123.png"/><Relationship Id="rId24" Type="http://schemas.openxmlformats.org/officeDocument/2006/relationships/image" Target="../media/image141.png"/><Relationship Id="rId5" Type="http://schemas.openxmlformats.org/officeDocument/2006/relationships/image" Target="../media/image48.svg"/><Relationship Id="rId15" Type="http://schemas.openxmlformats.org/officeDocument/2006/relationships/image" Target="../media/image22.png"/><Relationship Id="rId23" Type="http://schemas.openxmlformats.org/officeDocument/2006/relationships/image" Target="../media/image140.png"/><Relationship Id="rId10" Type="http://schemas.openxmlformats.org/officeDocument/2006/relationships/image" Target="../media/image78.png"/><Relationship Id="rId19" Type="http://schemas.openxmlformats.org/officeDocument/2006/relationships/image" Target="../media/image103.pn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126.png"/><Relationship Id="rId22" Type="http://schemas.openxmlformats.org/officeDocument/2006/relationships/image" Target="../media/image130.svg"/></Relationships>
</file>

<file path=ppt/slides/_rels/slide7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25.png"/><Relationship Id="rId18" Type="http://schemas.openxmlformats.org/officeDocument/2006/relationships/image" Target="../media/image128.svg"/><Relationship Id="rId3" Type="http://schemas.openxmlformats.org/officeDocument/2006/relationships/image" Target="../media/image122.svg"/><Relationship Id="rId21" Type="http://schemas.openxmlformats.org/officeDocument/2006/relationships/image" Target="../media/image129.png"/><Relationship Id="rId7" Type="http://schemas.openxmlformats.org/officeDocument/2006/relationships/image" Target="../media/image17.svg"/><Relationship Id="rId12" Type="http://schemas.openxmlformats.org/officeDocument/2006/relationships/image" Target="../media/image124.png"/><Relationship Id="rId17" Type="http://schemas.openxmlformats.org/officeDocument/2006/relationships/image" Target="../media/image24.png"/><Relationship Id="rId2" Type="http://schemas.openxmlformats.org/officeDocument/2006/relationships/image" Target="../media/image32.png"/><Relationship Id="rId16" Type="http://schemas.openxmlformats.org/officeDocument/2006/relationships/image" Target="../media/image127.svg"/><Relationship Id="rId20" Type="http://schemas.openxmlformats.org/officeDocument/2006/relationships/image" Target="../media/image104.svg"/><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123.png"/><Relationship Id="rId24" Type="http://schemas.openxmlformats.org/officeDocument/2006/relationships/image" Target="../media/image38.tiff"/><Relationship Id="rId5" Type="http://schemas.openxmlformats.org/officeDocument/2006/relationships/image" Target="../media/image48.svg"/><Relationship Id="rId15" Type="http://schemas.openxmlformats.org/officeDocument/2006/relationships/image" Target="../media/image22.png"/><Relationship Id="rId23" Type="http://schemas.openxmlformats.org/officeDocument/2006/relationships/image" Target="../media/image140.png"/><Relationship Id="rId10" Type="http://schemas.openxmlformats.org/officeDocument/2006/relationships/image" Target="../media/image78.png"/><Relationship Id="rId19" Type="http://schemas.openxmlformats.org/officeDocument/2006/relationships/image" Target="../media/image103.png"/><Relationship Id="rId4" Type="http://schemas.openxmlformats.org/officeDocument/2006/relationships/image" Target="../media/image47.png"/><Relationship Id="rId9" Type="http://schemas.openxmlformats.org/officeDocument/2006/relationships/image" Target="../media/image50.svg"/><Relationship Id="rId14" Type="http://schemas.openxmlformats.org/officeDocument/2006/relationships/image" Target="../media/image126.png"/><Relationship Id="rId22" Type="http://schemas.openxmlformats.org/officeDocument/2006/relationships/image" Target="../media/image130.svg"/></Relationships>
</file>

<file path=ppt/slides/_rels/slide7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18" Type="http://schemas.openxmlformats.org/officeDocument/2006/relationships/image" Target="../media/image159.png"/><Relationship Id="rId3" Type="http://schemas.openxmlformats.org/officeDocument/2006/relationships/image" Target="../media/image144.png"/><Relationship Id="rId21" Type="http://schemas.openxmlformats.org/officeDocument/2006/relationships/image" Target="../media/image162.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1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60.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 Id="rId22" Type="http://schemas.openxmlformats.org/officeDocument/2006/relationships/image" Target="../media/image163.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9.png"/><Relationship Id="rId1" Type="http://schemas.openxmlformats.org/officeDocument/2006/relationships/slideLayout" Target="../slideLayouts/slideLayout12.xml"/><Relationship Id="rId4" Type="http://schemas.openxmlformats.org/officeDocument/2006/relationships/image" Target="../media/image17.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1.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92.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b="1" dirty="0"/>
              <a:t>Rajneesh Hajela</a:t>
            </a:r>
            <a:endParaRPr lang="en-GB" b="1"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5989561" y="543267"/>
            <a:ext cx="9524" cy="214117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6014404" y="4270076"/>
            <a:ext cx="0" cy="229990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a:off x="241540" y="3260737"/>
            <a:ext cx="11343735"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a:off x="5398944" y="3260737"/>
            <a:ext cx="809361" cy="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0DCE5E2-7010-7943-B33B-04BF601D7020}"/>
              </a:ext>
            </a:extLst>
          </p:cNvPr>
          <p:cNvSpPr/>
          <p:nvPr/>
        </p:nvSpPr>
        <p:spPr>
          <a:xfrm>
            <a:off x="108294" y="268782"/>
            <a:ext cx="5491253" cy="28236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Azure Services</a:t>
            </a:r>
          </a:p>
          <a:p>
            <a:pPr algn="ctr"/>
            <a:r>
              <a:rPr lang="en-US" sz="2400" b="1" dirty="0"/>
              <a:t> </a:t>
            </a:r>
            <a:r>
              <a:rPr lang="en-US" sz="1600" b="1" dirty="0"/>
              <a:t>(Compute, Storage, Security, Networking, Operation)</a:t>
            </a:r>
          </a:p>
          <a:p>
            <a:pPr algn="ctr"/>
            <a:r>
              <a:rPr lang="en-US" sz="1600" b="1" dirty="0"/>
              <a:t>Networking, Firewall, Policies, Data, Storage, backup, Azure Well Architecture Framework (Reliability, Cost Optimization, Operation Excellence, Performance, Security), Azure Networking (Site to Site, Site to  Point, Point to Site), Load </a:t>
            </a:r>
            <a:r>
              <a:rPr lang="en-US" sz="1600" b="1" dirty="0" err="1"/>
              <a:t>Balacer</a:t>
            </a:r>
            <a:r>
              <a:rPr lang="en-US" sz="1600" b="1" dirty="0"/>
              <a:t>( Azure load balancer, Azure front door, Azure Traffic Manager, Azure application gateway</a:t>
            </a:r>
            <a:r>
              <a:rPr lang="en-US" sz="1600" b="1"/>
              <a:t>), Advisor, Sentinel</a:t>
            </a:r>
            <a:r>
              <a:rPr lang="en-US" sz="1600" b="1" dirty="0"/>
              <a:t>, DDOS Protection, Blueprint, </a:t>
            </a:r>
            <a:endParaRPr lang="en-US" sz="2400" b="1" dirty="0"/>
          </a:p>
        </p:txBody>
      </p:sp>
      <p:sp>
        <p:nvSpPr>
          <p:cNvPr id="21" name="Rounded Rectangle 20">
            <a:extLst>
              <a:ext uri="{FF2B5EF4-FFF2-40B4-BE49-F238E27FC236}">
                <a16:creationId xmlns:a16="http://schemas.microsoft.com/office/drawing/2014/main" id="{CEF34148-ADB3-334D-9077-AB9DBE42CCC8}"/>
              </a:ext>
            </a:extLst>
          </p:cNvPr>
          <p:cNvSpPr/>
          <p:nvPr/>
        </p:nvSpPr>
        <p:spPr>
          <a:xfrm>
            <a:off x="6816663" y="81310"/>
            <a:ext cx="5119603" cy="3047342"/>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800" b="1" dirty="0"/>
          </a:p>
          <a:p>
            <a:pPr algn="ctr"/>
            <a:r>
              <a:rPr lang="en-US" sz="4000" b="1" dirty="0"/>
              <a:t>Microservices</a:t>
            </a:r>
          </a:p>
          <a:p>
            <a:pPr algn="ctr"/>
            <a:r>
              <a:rPr lang="en-US" sz="4000" b="1" dirty="0"/>
              <a:t>(Azure</a:t>
            </a:r>
            <a:r>
              <a:rPr lang="en-US" sz="2750" b="1" dirty="0"/>
              <a:t> </a:t>
            </a:r>
            <a:r>
              <a:rPr lang="en-US" sz="4000" b="1" dirty="0"/>
              <a:t>APIM)</a:t>
            </a:r>
            <a:r>
              <a:rPr lang="en-US" sz="2750" b="1" dirty="0"/>
              <a:t>,</a:t>
            </a:r>
          </a:p>
          <a:p>
            <a:pPr algn="ctr"/>
            <a:r>
              <a:rPr lang="en-US" sz="1600" b="1" dirty="0"/>
              <a:t>(12 Factor, Microservices APIs, Security, </a:t>
            </a:r>
            <a:r>
              <a:rPr lang="en-US" sz="1600" b="1" dirty="0" err="1"/>
              <a:t>logging,Monitoring</a:t>
            </a:r>
            <a:r>
              <a:rPr lang="en-US" sz="1600" b="1" dirty="0"/>
              <a:t>, DR, Backup, Revision), Version, Revision, Subscription, Products, Inbound, outbound Policies. Security( Subscription, Products, </a:t>
            </a:r>
            <a:r>
              <a:rPr lang="en-US" sz="1600" b="1" dirty="0" err="1"/>
              <a:t>Oauth</a:t>
            </a:r>
            <a:r>
              <a:rPr lang="en-US" sz="1600" b="1" dirty="0"/>
              <a:t>, Certification) Developer Portal, </a:t>
            </a:r>
            <a:r>
              <a:rPr lang="en-US" sz="1600" b="1" dirty="0" err="1"/>
              <a:t>Apis</a:t>
            </a:r>
            <a:r>
              <a:rPr lang="en-US" sz="1600" b="1" dirty="0"/>
              <a:t>, Apps Gateway,</a:t>
            </a:r>
          </a:p>
          <a:p>
            <a:pPr algn="ctr"/>
            <a:r>
              <a:rPr lang="en-US" sz="1600" b="1" dirty="0"/>
              <a:t>Deploy Secure Azure Function &amp; Durable function, Orchestration and event trigger, Binding, Cloud Design Pattern</a:t>
            </a:r>
          </a:p>
          <a:p>
            <a:pPr algn="ctr"/>
            <a:endParaRPr lang="en-US" sz="1600" dirty="0"/>
          </a:p>
          <a:p>
            <a:pPr algn="ctr"/>
            <a:endParaRPr lang="en-US" sz="1600" b="1" dirty="0"/>
          </a:p>
        </p:txBody>
      </p:sp>
      <p:sp>
        <p:nvSpPr>
          <p:cNvPr id="22" name="Rounded Rectangle 21">
            <a:extLst>
              <a:ext uri="{FF2B5EF4-FFF2-40B4-BE49-F238E27FC236}">
                <a16:creationId xmlns:a16="http://schemas.microsoft.com/office/drawing/2014/main" id="{D73A9DD4-7AA5-7140-9CA4-F83AEAB46302}"/>
              </a:ext>
            </a:extLst>
          </p:cNvPr>
          <p:cNvSpPr/>
          <p:nvPr/>
        </p:nvSpPr>
        <p:spPr>
          <a:xfrm>
            <a:off x="227162" y="3428999"/>
            <a:ext cx="4652860" cy="288649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Azure Migration</a:t>
            </a:r>
          </a:p>
          <a:p>
            <a:pPr algn="ctr"/>
            <a:r>
              <a:rPr lang="en-US" sz="1400" b="1" dirty="0"/>
              <a:t>(Migration On-Premise app to Azure, Migration Strategy, 6R( Rehost, Re-platform, Repurchase, Refactor, Retain, Retire),Cloud Adaption Framework(Strategy, Plan, Ready, Adopt, Govern, Manage, Backup, DR)</a:t>
            </a:r>
          </a:p>
        </p:txBody>
      </p:sp>
      <p:sp>
        <p:nvSpPr>
          <p:cNvPr id="23" name="Rounded Rectangle 22">
            <a:extLst>
              <a:ext uri="{FF2B5EF4-FFF2-40B4-BE49-F238E27FC236}">
                <a16:creationId xmlns:a16="http://schemas.microsoft.com/office/drawing/2014/main" id="{A451BBFF-32E0-F34B-B275-BA4AE241684A}"/>
              </a:ext>
            </a:extLst>
          </p:cNvPr>
          <p:cNvSpPr/>
          <p:nvPr/>
        </p:nvSpPr>
        <p:spPr>
          <a:xfrm>
            <a:off x="7026226" y="3428999"/>
            <a:ext cx="4938612" cy="323921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p>
          <a:p>
            <a:pPr algn="ctr"/>
            <a:r>
              <a:rPr lang="en-US" sz="4000" b="1" dirty="0"/>
              <a:t>Azure DevOps CICD Pipeline </a:t>
            </a:r>
          </a:p>
          <a:p>
            <a:pPr algn="ctr"/>
            <a:r>
              <a:rPr lang="en-US" sz="1400" b="1" dirty="0"/>
              <a:t>(Linux Ubuntu Server Commands, Classic editor,  Docker, ACR, AKS, Kubernetes Role Base Security), YAML (Node, Pod, </a:t>
            </a:r>
            <a:r>
              <a:rPr lang="en-US" sz="1400" b="1" dirty="0" err="1"/>
              <a:t>Replicaset</a:t>
            </a:r>
            <a:r>
              <a:rPr lang="en-US" sz="1400" b="1" dirty="0"/>
              <a:t>, </a:t>
            </a:r>
            <a:r>
              <a:rPr lang="en-US" sz="1400" b="1" dirty="0" err="1"/>
              <a:t>Services,Deployment</a:t>
            </a:r>
            <a:r>
              <a:rPr lang="en-US" sz="1400" b="1" dirty="0"/>
              <a:t>, Namespace, Storage, </a:t>
            </a:r>
            <a:r>
              <a:rPr lang="en-US" sz="1400" b="1" dirty="0" err="1"/>
              <a:t>Configruation</a:t>
            </a:r>
            <a:r>
              <a:rPr lang="en-US" sz="1400" b="1" dirty="0"/>
              <a:t>, Secret, Cluster Role, Role Binding, HPA, Node pool), Azure DevOps(classic editor, Variable group, Pipeline, </a:t>
            </a:r>
          </a:p>
          <a:p>
            <a:pPr algn="ctr"/>
            <a:r>
              <a:rPr lang="en-US" sz="1400" b="1" dirty="0"/>
              <a:t>Release Pipelines to deploy across Environments (</a:t>
            </a:r>
            <a:r>
              <a:rPr lang="en-US" sz="1400" b="1" dirty="0" err="1"/>
              <a:t>Dev,QA</a:t>
            </a:r>
            <a:r>
              <a:rPr lang="en-US" sz="1400" b="1" dirty="0"/>
              <a:t>)</a:t>
            </a:r>
          </a:p>
          <a:p>
            <a:pPr algn="ctr"/>
            <a:endParaRPr lang="en-US" sz="2400" b="1" dirty="0"/>
          </a:p>
        </p:txBody>
      </p:sp>
      <p:pic>
        <p:nvPicPr>
          <p:cNvPr id="1026" name="Picture 2" descr="Microsoft Announcing New Azure Features - Cloud Academy">
            <a:extLst>
              <a:ext uri="{FF2B5EF4-FFF2-40B4-BE49-F238E27FC236}">
                <a16:creationId xmlns:a16="http://schemas.microsoft.com/office/drawing/2014/main" id="{6B6F55BA-BD3D-4DFB-CCEB-54AEDB27D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315" y="2914398"/>
            <a:ext cx="2073617" cy="113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50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0014C2-0DC7-AC76-FE93-BC3EEBF249EC}"/>
              </a:ext>
            </a:extLst>
          </p:cNvPr>
          <p:cNvSpPr>
            <a:spLocks noGrp="1"/>
          </p:cNvSpPr>
          <p:nvPr>
            <p:ph idx="1"/>
          </p:nvPr>
        </p:nvSpPr>
        <p:spPr>
          <a:xfrm>
            <a:off x="372372" y="414068"/>
            <a:ext cx="11713235" cy="6305909"/>
          </a:xfrm>
        </p:spPr>
        <p:txBody>
          <a:bodyPr numCol="2">
            <a:noAutofit/>
          </a:bodyPr>
          <a:lstStyle/>
          <a:p>
            <a:pPr marL="0" indent="0">
              <a:buNone/>
            </a:pPr>
            <a:r>
              <a:rPr lang="en-IN" sz="1400" b="1"/>
              <a:t>0. Tenant</a:t>
            </a:r>
            <a:r>
              <a:rPr lang="en-IN" sz="1400" b="1" dirty="0"/>
              <a:t>, Subscription, multiple subscription, Resource group</a:t>
            </a:r>
          </a:p>
          <a:p>
            <a:pPr marL="0" indent="0">
              <a:buNone/>
            </a:pPr>
            <a:r>
              <a:rPr lang="en-IN" sz="1400" b="1" dirty="0">
                <a:solidFill>
                  <a:schemeClr val="accent5">
                    <a:lumMod val="75000"/>
                  </a:schemeClr>
                </a:solidFill>
              </a:rPr>
              <a:t>1. Azure Active Directory (User, Group, Role), AD Connect</a:t>
            </a:r>
          </a:p>
          <a:p>
            <a:pPr marL="0" indent="0">
              <a:buNone/>
            </a:pPr>
            <a:r>
              <a:rPr lang="en-IN" sz="1400" b="1" dirty="0">
                <a:solidFill>
                  <a:schemeClr val="accent5">
                    <a:lumMod val="75000"/>
                  </a:schemeClr>
                </a:solidFill>
              </a:rPr>
              <a:t>     - App Registration (web App, APIs)</a:t>
            </a:r>
          </a:p>
          <a:p>
            <a:pPr marL="0" indent="0">
              <a:buNone/>
            </a:pPr>
            <a:r>
              <a:rPr lang="en-IN" sz="1400" b="1" dirty="0">
                <a:solidFill>
                  <a:schemeClr val="accent5">
                    <a:lumMod val="75000"/>
                  </a:schemeClr>
                </a:solidFill>
              </a:rPr>
              <a:t>2. Azure API Management </a:t>
            </a:r>
          </a:p>
          <a:p>
            <a:pPr marL="0" indent="0">
              <a:buNone/>
            </a:pPr>
            <a:r>
              <a:rPr lang="en-IN" sz="1400" b="1" dirty="0">
                <a:solidFill>
                  <a:schemeClr val="accent5">
                    <a:lumMod val="75000"/>
                  </a:schemeClr>
                </a:solidFill>
              </a:rPr>
              <a:t>    (Developer Portal, API Gateway, APIs)</a:t>
            </a:r>
          </a:p>
          <a:p>
            <a:pPr marL="0" indent="0">
              <a:buNone/>
            </a:pPr>
            <a:r>
              <a:rPr lang="en-IN" sz="1400" b="1" dirty="0">
                <a:solidFill>
                  <a:schemeClr val="accent5">
                    <a:lumMod val="75000"/>
                  </a:schemeClr>
                </a:solidFill>
              </a:rPr>
              <a:t>    Security – Using Certificate, OAuth, Subscription, Policies)</a:t>
            </a:r>
          </a:p>
          <a:p>
            <a:pPr marL="0" indent="0">
              <a:buNone/>
            </a:pPr>
            <a:r>
              <a:rPr lang="en-IN" sz="1400" b="1" dirty="0">
                <a:solidFill>
                  <a:schemeClr val="accent5">
                    <a:lumMod val="75000"/>
                  </a:schemeClr>
                </a:solidFill>
              </a:rPr>
              <a:t>3. Azure Storage(Blob, File, Table, Queue, Disk)</a:t>
            </a:r>
          </a:p>
          <a:p>
            <a:pPr marL="0" indent="0">
              <a:buNone/>
            </a:pPr>
            <a:r>
              <a:rPr lang="en-IN" sz="1400" b="1" dirty="0">
                <a:solidFill>
                  <a:schemeClr val="accent5">
                    <a:lumMod val="75000"/>
                  </a:schemeClr>
                </a:solidFill>
              </a:rPr>
              <a:t>4. Azure Event Grid (Push model)</a:t>
            </a:r>
          </a:p>
          <a:p>
            <a:pPr marL="0" indent="0">
              <a:buNone/>
            </a:pPr>
            <a:r>
              <a:rPr lang="en-IN" sz="1400" b="1" dirty="0">
                <a:solidFill>
                  <a:schemeClr val="accent5">
                    <a:lumMod val="75000"/>
                  </a:schemeClr>
                </a:solidFill>
              </a:rPr>
              <a:t>5. Azure Event Hub</a:t>
            </a:r>
          </a:p>
          <a:p>
            <a:pPr marL="0" indent="0">
              <a:buNone/>
            </a:pPr>
            <a:r>
              <a:rPr lang="en-IN" sz="1400" b="1" dirty="0">
                <a:solidFill>
                  <a:schemeClr val="accent5">
                    <a:lumMod val="75000"/>
                  </a:schemeClr>
                </a:solidFill>
              </a:rPr>
              <a:t>6. Azure Service Bus</a:t>
            </a:r>
          </a:p>
          <a:p>
            <a:pPr marL="0" indent="0">
              <a:buNone/>
            </a:pPr>
            <a:r>
              <a:rPr lang="en-IN" sz="1400" b="1" dirty="0">
                <a:solidFill>
                  <a:schemeClr val="accent5">
                    <a:lumMod val="75000"/>
                  </a:schemeClr>
                </a:solidFill>
              </a:rPr>
              <a:t>7. Azure Application Insight</a:t>
            </a:r>
          </a:p>
          <a:p>
            <a:pPr marL="0" indent="0">
              <a:buNone/>
            </a:pPr>
            <a:r>
              <a:rPr lang="en-IN" sz="1400" b="1" dirty="0">
                <a:solidFill>
                  <a:schemeClr val="accent5">
                    <a:lumMod val="75000"/>
                  </a:schemeClr>
                </a:solidFill>
              </a:rPr>
              <a:t>8. Azure Data Lake Storage</a:t>
            </a:r>
          </a:p>
          <a:p>
            <a:pPr marL="0" indent="0">
              <a:buNone/>
            </a:pPr>
            <a:r>
              <a:rPr lang="en-IN" sz="1400" b="1" dirty="0">
                <a:solidFill>
                  <a:schemeClr val="accent5">
                    <a:lumMod val="75000"/>
                  </a:schemeClr>
                </a:solidFill>
              </a:rPr>
              <a:t>9. Azure SQL Database, SQL Server, SQL Managed Instance,   </a:t>
            </a:r>
          </a:p>
          <a:p>
            <a:pPr marL="0" indent="0">
              <a:buNone/>
            </a:pPr>
            <a:r>
              <a:rPr lang="en-IN" sz="1400" b="1" dirty="0">
                <a:solidFill>
                  <a:schemeClr val="accent5">
                    <a:lumMod val="75000"/>
                  </a:schemeClr>
                </a:solidFill>
              </a:rPr>
              <a:t>    SQL Elastic Pool, SQL Virtual Machine</a:t>
            </a:r>
          </a:p>
          <a:p>
            <a:pPr marL="0" indent="0">
              <a:buNone/>
            </a:pPr>
            <a:r>
              <a:rPr lang="en-IN" sz="1400" b="1" dirty="0"/>
              <a:t>10. Azure Cosmos DB</a:t>
            </a:r>
          </a:p>
          <a:p>
            <a:pPr marL="0" indent="0">
              <a:buNone/>
            </a:pPr>
            <a:r>
              <a:rPr lang="en-IN" sz="1400" b="1" dirty="0"/>
              <a:t>11. Azure Backup, Azure Site Recovery</a:t>
            </a:r>
          </a:p>
          <a:p>
            <a:pPr marL="0" indent="0">
              <a:buNone/>
            </a:pPr>
            <a:r>
              <a:rPr lang="en-IN" sz="1400" b="1" dirty="0"/>
              <a:t>12. Azure CDN</a:t>
            </a:r>
          </a:p>
          <a:p>
            <a:pPr marL="0" indent="0">
              <a:buNone/>
            </a:pPr>
            <a:r>
              <a:rPr lang="en-IN" sz="1400" b="1" dirty="0"/>
              <a:t>13. Azure Data Factory</a:t>
            </a:r>
          </a:p>
          <a:p>
            <a:pPr marL="0" indent="0">
              <a:buNone/>
            </a:pPr>
            <a:r>
              <a:rPr lang="en-IN" sz="1400" b="1" dirty="0"/>
              <a:t>14. Azure Virtual Machine</a:t>
            </a:r>
          </a:p>
          <a:p>
            <a:pPr marL="0" indent="0">
              <a:buNone/>
            </a:pPr>
            <a:r>
              <a:rPr lang="en-IN" sz="1400" b="1" dirty="0"/>
              <a:t>15. Azure Monitor</a:t>
            </a:r>
          </a:p>
          <a:p>
            <a:pPr marL="0" indent="0">
              <a:buNone/>
            </a:pPr>
            <a:r>
              <a:rPr lang="en-IN" sz="1400" b="1" dirty="0"/>
              <a:t>16. Azure Sentinel</a:t>
            </a:r>
          </a:p>
          <a:p>
            <a:pPr marL="0" indent="0">
              <a:buNone/>
            </a:pPr>
            <a:r>
              <a:rPr lang="en-IN" sz="1400" b="1" dirty="0"/>
              <a:t>17. Azure DNS</a:t>
            </a:r>
          </a:p>
          <a:p>
            <a:pPr marL="0" indent="0">
              <a:buNone/>
            </a:pPr>
            <a:r>
              <a:rPr lang="en-IN" sz="1400" b="1" dirty="0"/>
              <a:t>18. Azure Networking (VNET, Subnet, NSG, ASG), Bastion</a:t>
            </a:r>
          </a:p>
          <a:p>
            <a:pPr marL="0" indent="0">
              <a:buNone/>
            </a:pPr>
            <a:r>
              <a:rPr lang="en-IN" sz="1400" b="1" dirty="0">
                <a:solidFill>
                  <a:srgbClr val="FF0000"/>
                </a:solidFill>
              </a:rPr>
              <a:t>19. Azure Key Vault</a:t>
            </a:r>
          </a:p>
          <a:p>
            <a:pPr marL="0" indent="0">
              <a:buNone/>
            </a:pPr>
            <a:r>
              <a:rPr lang="en-IN" sz="1400" b="1" dirty="0">
                <a:solidFill>
                  <a:srgbClr val="FF0000"/>
                </a:solidFill>
              </a:rPr>
              <a:t>20. Azure VM, VM Scale set</a:t>
            </a:r>
          </a:p>
          <a:p>
            <a:pPr marL="0" indent="0">
              <a:buNone/>
            </a:pPr>
            <a:r>
              <a:rPr lang="en-IN" sz="1400" b="1" dirty="0">
                <a:solidFill>
                  <a:srgbClr val="FF0000"/>
                </a:solidFill>
              </a:rPr>
              <a:t>21. Azure Security Center</a:t>
            </a:r>
          </a:p>
          <a:p>
            <a:pPr marL="0" indent="0">
              <a:buNone/>
            </a:pPr>
            <a:r>
              <a:rPr lang="en-IN" sz="1400" b="1" dirty="0">
                <a:solidFill>
                  <a:srgbClr val="FF0000"/>
                </a:solidFill>
              </a:rPr>
              <a:t>22. Azure Blueprint</a:t>
            </a:r>
          </a:p>
          <a:p>
            <a:pPr marL="0" indent="0">
              <a:buNone/>
            </a:pPr>
            <a:r>
              <a:rPr lang="en-IN" sz="1400" b="1" dirty="0">
                <a:solidFill>
                  <a:srgbClr val="FF0000"/>
                </a:solidFill>
              </a:rPr>
              <a:t>23. Azure Policy</a:t>
            </a:r>
          </a:p>
          <a:p>
            <a:pPr marL="0" indent="0">
              <a:buNone/>
            </a:pPr>
            <a:r>
              <a:rPr lang="en-IN" sz="1400" b="1" dirty="0">
                <a:solidFill>
                  <a:srgbClr val="FF0000"/>
                </a:solidFill>
              </a:rPr>
              <a:t>24. Azure Private End point, Public end point</a:t>
            </a:r>
          </a:p>
          <a:p>
            <a:pPr marL="0" indent="0">
              <a:buNone/>
            </a:pPr>
            <a:r>
              <a:rPr lang="en-IN" sz="1400" b="1" dirty="0">
                <a:solidFill>
                  <a:srgbClr val="FF0000"/>
                </a:solidFill>
              </a:rPr>
              <a:t>25. Azure Log Analytics workspace</a:t>
            </a:r>
          </a:p>
          <a:p>
            <a:pPr marL="0" indent="0">
              <a:buNone/>
            </a:pPr>
            <a:r>
              <a:rPr lang="en-IN" sz="1400" b="1" dirty="0"/>
              <a:t>26. Azure Data Factory</a:t>
            </a:r>
          </a:p>
          <a:p>
            <a:pPr marL="0" indent="0">
              <a:buNone/>
            </a:pPr>
            <a:r>
              <a:rPr lang="en-IN" sz="1400" b="1" dirty="0"/>
              <a:t>27. </a:t>
            </a:r>
            <a:r>
              <a:rPr lang="en-IN" sz="1400" b="1" dirty="0">
                <a:solidFill>
                  <a:schemeClr val="accent2"/>
                </a:solidFill>
              </a:rPr>
              <a:t>Azure Function, Durable function(</a:t>
            </a:r>
            <a:r>
              <a:rPr lang="en-IN" sz="1400" b="1" dirty="0" err="1">
                <a:solidFill>
                  <a:schemeClr val="accent2"/>
                </a:solidFill>
              </a:rPr>
              <a:t>statefull</a:t>
            </a:r>
            <a:r>
              <a:rPr lang="en-IN" sz="1400" b="1" dirty="0">
                <a:solidFill>
                  <a:schemeClr val="accent2"/>
                </a:solidFill>
              </a:rPr>
              <a:t>, Stateless)-</a:t>
            </a:r>
            <a:r>
              <a:rPr lang="en-US" sz="1400" b="1" dirty="0">
                <a:solidFill>
                  <a:schemeClr val="accent2"/>
                </a:solidFill>
              </a:rPr>
              <a:t>Function chaining, fan out fan in, long running </a:t>
            </a:r>
            <a:r>
              <a:rPr lang="en-US" sz="1400" b="1" dirty="0" err="1">
                <a:solidFill>
                  <a:schemeClr val="accent2"/>
                </a:solidFill>
              </a:rPr>
              <a:t>job,Human</a:t>
            </a:r>
            <a:r>
              <a:rPr lang="en-US" sz="1400" b="1" dirty="0">
                <a:solidFill>
                  <a:schemeClr val="accent2"/>
                </a:solidFill>
              </a:rPr>
              <a:t> Interaction, external Event Correlation)</a:t>
            </a:r>
          </a:p>
          <a:p>
            <a:pPr marL="0" indent="0">
              <a:buNone/>
            </a:pPr>
            <a:r>
              <a:rPr lang="en-IN" sz="1400" b="1" dirty="0">
                <a:solidFill>
                  <a:schemeClr val="accent2"/>
                </a:solidFill>
              </a:rPr>
              <a:t>Orchestration event, Triggered Event</a:t>
            </a:r>
          </a:p>
          <a:p>
            <a:pPr marL="0" indent="0">
              <a:buNone/>
            </a:pPr>
            <a:r>
              <a:rPr lang="en-IN" sz="1400" b="1" dirty="0">
                <a:solidFill>
                  <a:schemeClr val="accent2"/>
                </a:solidFill>
              </a:rPr>
              <a:t>28. Azure Traffic Manager, azure application Gateway, Azure Front Door, Azure Load Balancer</a:t>
            </a:r>
          </a:p>
          <a:p>
            <a:pPr marL="0" indent="0">
              <a:buNone/>
            </a:pPr>
            <a:r>
              <a:rPr lang="en-IN" sz="1400" b="1" dirty="0"/>
              <a:t>29. Azure Web App </a:t>
            </a:r>
          </a:p>
          <a:p>
            <a:pPr marL="0" indent="0">
              <a:buNone/>
            </a:pPr>
            <a:r>
              <a:rPr lang="en-IN" sz="1400" b="1" dirty="0"/>
              <a:t>30. Azure Site Recovery</a:t>
            </a:r>
          </a:p>
          <a:p>
            <a:pPr marL="0" indent="0">
              <a:buNone/>
            </a:pPr>
            <a:r>
              <a:rPr lang="en-IN" sz="1400" b="1" dirty="0"/>
              <a:t>31. Azure Database Migration Service</a:t>
            </a:r>
          </a:p>
          <a:p>
            <a:pPr marL="0" indent="0">
              <a:buNone/>
            </a:pPr>
            <a:r>
              <a:rPr lang="en-US" sz="1400" b="1" dirty="0"/>
              <a:t>32. Blue Green Deployment ,</a:t>
            </a:r>
            <a:endParaRPr lang="en-IN" sz="1400" b="1" dirty="0"/>
          </a:p>
        </p:txBody>
      </p:sp>
    </p:spTree>
    <p:extLst>
      <p:ext uri="{BB962C8B-B14F-4D97-AF65-F5344CB8AC3E}">
        <p14:creationId xmlns:p14="http://schemas.microsoft.com/office/powerpoint/2010/main" val="30346829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1840-6DD5-BAF5-0120-65CE26526D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24E79D4-FE43-093E-46F1-B56C82ED9268}"/>
              </a:ext>
            </a:extLst>
          </p:cNvPr>
          <p:cNvSpPr>
            <a:spLocks noGrp="1"/>
          </p:cNvSpPr>
          <p:nvPr>
            <p:ph idx="1"/>
          </p:nvPr>
        </p:nvSpPr>
        <p:spPr>
          <a:xfrm>
            <a:off x="838200" y="1825625"/>
            <a:ext cx="34030920" cy="8658532"/>
          </a:xfrm>
        </p:spPr>
        <p:txBody>
          <a:bodyPr>
            <a:normAutofit/>
          </a:bodyPr>
          <a:lstStyle/>
          <a:p>
            <a:r>
              <a:rPr lang="en-IN" dirty="0"/>
              <a:t>Azure Bastion</a:t>
            </a:r>
          </a:p>
          <a:p>
            <a:r>
              <a:rPr lang="en-IN" dirty="0"/>
              <a:t>Microsoft Sentinel – (SEIM </a:t>
            </a:r>
            <a:r>
              <a:rPr lang="en-IN" b="0" i="0" strike="noStrike" dirty="0">
                <a:solidFill>
                  <a:srgbClr val="1A0DAB"/>
                </a:solidFill>
                <a:effectLst/>
                <a:latin typeface="arial" panose="020B0604020202020204" pitchFamily="34" charset="0"/>
                <a:hlinkClick r:id="rId2"/>
              </a:rPr>
              <a:t>Security Event and Incident Management</a:t>
            </a:r>
          </a:p>
          <a:p>
            <a:r>
              <a:rPr lang="en-IN" dirty="0"/>
              <a:t>, SOAR -</a:t>
            </a:r>
            <a:r>
              <a:rPr lang="en-IN" dirty="0">
                <a:solidFill>
                  <a:srgbClr val="1A0DAB"/>
                </a:solidFill>
                <a:latin typeface="arial" panose="020B0604020202020204" pitchFamily="34" charset="0"/>
              </a:rPr>
              <a:t>Security Orchestration, Automation and Response)</a:t>
            </a:r>
            <a:endParaRPr lang="en-IN" dirty="0"/>
          </a:p>
          <a:p>
            <a:r>
              <a:rPr lang="en-IN" dirty="0"/>
              <a:t>Microsoft Defender for cloud</a:t>
            </a:r>
          </a:p>
          <a:p>
            <a:r>
              <a:rPr lang="en-IN" dirty="0"/>
              <a:t>Azure Monitor</a:t>
            </a:r>
          </a:p>
          <a:p>
            <a:r>
              <a:rPr lang="en-IN" dirty="0"/>
              <a:t>Application Insight</a:t>
            </a:r>
          </a:p>
          <a:p>
            <a:r>
              <a:rPr lang="en-IN" dirty="0"/>
              <a:t>Log Analytics</a:t>
            </a:r>
          </a:p>
          <a:p>
            <a:r>
              <a:rPr lang="en-IN" dirty="0"/>
              <a:t>Private </a:t>
            </a:r>
            <a:r>
              <a:rPr lang="en-IN" dirty="0" err="1"/>
              <a:t>EndPoints</a:t>
            </a:r>
            <a:endParaRPr lang="en-IN" dirty="0"/>
          </a:p>
          <a:p>
            <a:r>
              <a:rPr lang="en-IN" dirty="0"/>
              <a:t>Azure DevOps Build &amp; Release CICD Pipeline</a:t>
            </a:r>
          </a:p>
          <a:p>
            <a:endParaRPr lang="en-IN" dirty="0"/>
          </a:p>
        </p:txBody>
      </p:sp>
    </p:spTree>
    <p:extLst>
      <p:ext uri="{BB962C8B-B14F-4D97-AF65-F5344CB8AC3E}">
        <p14:creationId xmlns:p14="http://schemas.microsoft.com/office/powerpoint/2010/main" val="1365556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5377-A776-5C1A-20B0-6F8DE372FC80}"/>
              </a:ext>
            </a:extLst>
          </p:cNvPr>
          <p:cNvSpPr>
            <a:spLocks noGrp="1"/>
          </p:cNvSpPr>
          <p:nvPr>
            <p:ph type="title"/>
          </p:nvPr>
        </p:nvSpPr>
        <p:spPr/>
        <p:txBody>
          <a:bodyPr/>
          <a:lstStyle/>
          <a:p>
            <a:endParaRPr lang="en-IN"/>
          </a:p>
        </p:txBody>
      </p:sp>
      <p:pic>
        <p:nvPicPr>
          <p:cNvPr id="10242" name="Picture 2" descr="Azure Monitor | Microsoft Learn">
            <a:extLst>
              <a:ext uri="{FF2B5EF4-FFF2-40B4-BE49-F238E27FC236}">
                <a16:creationId xmlns:a16="http://schemas.microsoft.com/office/drawing/2014/main" id="{BBE79F13-D064-7331-60AF-CA81867884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4555" y="1825625"/>
            <a:ext cx="79028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289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EA4C-188A-8D49-E436-E18C309FA55E}"/>
              </a:ext>
            </a:extLst>
          </p:cNvPr>
          <p:cNvSpPr>
            <a:spLocks noGrp="1"/>
          </p:cNvSpPr>
          <p:nvPr>
            <p:ph type="title"/>
          </p:nvPr>
        </p:nvSpPr>
        <p:spPr/>
        <p:txBody>
          <a:bodyPr/>
          <a:lstStyle/>
          <a:p>
            <a:r>
              <a:rPr lang="en-IN" dirty="0"/>
              <a:t>Azure Sentinel</a:t>
            </a:r>
          </a:p>
        </p:txBody>
      </p:sp>
      <p:pic>
        <p:nvPicPr>
          <p:cNvPr id="7170" name="Picture 2">
            <a:extLst>
              <a:ext uri="{FF2B5EF4-FFF2-40B4-BE49-F238E27FC236}">
                <a16:creationId xmlns:a16="http://schemas.microsoft.com/office/drawing/2014/main" id="{473DF723-1F3B-EB8E-228B-EE7F63135E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91406" y="1825625"/>
            <a:ext cx="420918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019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5A7-5A77-83AA-C105-E1CFC628044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AA6BF8-CB15-FFBA-257D-D95CAF05C468}"/>
              </a:ext>
            </a:extLst>
          </p:cNvPr>
          <p:cNvSpPr>
            <a:spLocks noGrp="1"/>
          </p:cNvSpPr>
          <p:nvPr>
            <p:ph idx="1"/>
          </p:nvPr>
        </p:nvSpPr>
        <p:spPr/>
        <p:txBody>
          <a:bodyPr/>
          <a:lstStyle/>
          <a:p>
            <a:endParaRPr lang="en-IN"/>
          </a:p>
        </p:txBody>
      </p:sp>
      <p:pic>
        <p:nvPicPr>
          <p:cNvPr id="8194" name="Picture 2" descr="Screenshot of the data connectors page in Microsoft Sentinel that shows a list of available connectors.">
            <a:extLst>
              <a:ext uri="{FF2B5EF4-FFF2-40B4-BE49-F238E27FC236}">
                <a16:creationId xmlns:a16="http://schemas.microsoft.com/office/drawing/2014/main" id="{BA862D0D-CEA4-9857-2877-FC53C7896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676275"/>
            <a:ext cx="11849100" cy="550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003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4A0B-B8EE-821F-3FE9-68C107A842C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716EE1-A71D-9E33-EF4B-6010053B4586}"/>
              </a:ext>
            </a:extLst>
          </p:cNvPr>
          <p:cNvSpPr>
            <a:spLocks noGrp="1"/>
          </p:cNvSpPr>
          <p:nvPr>
            <p:ph idx="1"/>
          </p:nvPr>
        </p:nvSpPr>
        <p:spPr/>
        <p:txBody>
          <a:bodyPr/>
          <a:lstStyle/>
          <a:p>
            <a:endParaRPr lang="en-IN"/>
          </a:p>
        </p:txBody>
      </p:sp>
      <p:pic>
        <p:nvPicPr>
          <p:cNvPr id="9218" name="Picture 2">
            <a:extLst>
              <a:ext uri="{FF2B5EF4-FFF2-40B4-BE49-F238E27FC236}">
                <a16:creationId xmlns:a16="http://schemas.microsoft.com/office/drawing/2014/main" id="{2BE4468B-0BC6-146C-E3A3-3511E6FB2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25"/>
            <a:ext cx="12192000" cy="625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1968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3ED3-7847-ADCB-6197-9B34482C0C4F}"/>
              </a:ext>
            </a:extLst>
          </p:cNvPr>
          <p:cNvSpPr>
            <a:spLocks noGrp="1"/>
          </p:cNvSpPr>
          <p:nvPr>
            <p:ph type="title"/>
          </p:nvPr>
        </p:nvSpPr>
        <p:spPr>
          <a:xfrm>
            <a:off x="84667" y="127000"/>
            <a:ext cx="11921066" cy="795868"/>
          </a:xfrm>
        </p:spPr>
        <p:txBody>
          <a:bodyPr>
            <a:noAutofit/>
          </a:bodyPr>
          <a:lstStyle/>
          <a:p>
            <a:pPr algn="ctr"/>
            <a:r>
              <a:rPr lang="en-IN" sz="2800" b="1" i="0" dirty="0">
                <a:solidFill>
                  <a:srgbClr val="7A7A7A"/>
                </a:solidFill>
                <a:effectLst/>
                <a:latin typeface="Roboto" panose="02000000000000000000" pitchFamily="2" charset="0"/>
              </a:rPr>
              <a:t>Azure Sentinel: Security Event and Incident Management (SEIM)</a:t>
            </a:r>
            <a:r>
              <a:rPr lang="en-IN" sz="2800" b="0" i="0" dirty="0">
                <a:solidFill>
                  <a:srgbClr val="7A7A7A"/>
                </a:solidFill>
                <a:effectLst/>
                <a:latin typeface="Roboto" panose="02000000000000000000" pitchFamily="2" charset="0"/>
              </a:rPr>
              <a:t> </a:t>
            </a:r>
            <a:endParaRPr lang="en-IN" sz="2800" dirty="0"/>
          </a:p>
        </p:txBody>
      </p:sp>
      <p:sp>
        <p:nvSpPr>
          <p:cNvPr id="3" name="Content Placeholder 2">
            <a:extLst>
              <a:ext uri="{FF2B5EF4-FFF2-40B4-BE49-F238E27FC236}">
                <a16:creationId xmlns:a16="http://schemas.microsoft.com/office/drawing/2014/main" id="{92AFC26C-BE13-25DE-9448-3804CE58A84D}"/>
              </a:ext>
            </a:extLst>
          </p:cNvPr>
          <p:cNvSpPr>
            <a:spLocks noGrp="1"/>
          </p:cNvSpPr>
          <p:nvPr>
            <p:ph idx="1"/>
          </p:nvPr>
        </p:nvSpPr>
        <p:spPr>
          <a:xfrm>
            <a:off x="186267" y="922868"/>
            <a:ext cx="11491913" cy="897202"/>
          </a:xfrm>
        </p:spPr>
        <p:txBody>
          <a:bodyPr>
            <a:normAutofit fontScale="85000" lnSpcReduction="10000"/>
          </a:bodyPr>
          <a:lstStyle/>
          <a:p>
            <a:pPr marL="0" indent="0">
              <a:buNone/>
            </a:pPr>
            <a:r>
              <a:rPr lang="en-IN" sz="1800" b="0" i="0" dirty="0">
                <a:solidFill>
                  <a:srgbClr val="7A7A7A"/>
                </a:solidFill>
                <a:effectLst/>
                <a:latin typeface="Roboto" panose="02000000000000000000" pitchFamily="2" charset="0"/>
              </a:rPr>
              <a:t>Refers to cyber security products and services that provide real time analysis, monitoring, and alerting on security logs and generated by applications, hosts, and network devices. SEIM solutions do this by collecting these disparate logs, normalizing the data, and running the logs entries through complicated algorithms that tease out interesting patterns of </a:t>
            </a:r>
            <a:r>
              <a:rPr lang="en-IN" sz="1800" b="0" i="0" dirty="0" err="1">
                <a:solidFill>
                  <a:srgbClr val="7A7A7A"/>
                </a:solidFill>
                <a:effectLst/>
                <a:latin typeface="Roboto" panose="02000000000000000000" pitchFamily="2" charset="0"/>
              </a:rPr>
              <a:t>behaviors</a:t>
            </a:r>
            <a:r>
              <a:rPr lang="en-IN" sz="1800" b="0" i="0" dirty="0">
                <a:solidFill>
                  <a:srgbClr val="7A7A7A"/>
                </a:solidFill>
                <a:effectLst/>
                <a:latin typeface="Roboto" panose="02000000000000000000" pitchFamily="2" charset="0"/>
              </a:rPr>
              <a:t> that require human research and confirmation.  SEIM solutions are purchased as software, appliance, or managed services solutions.</a:t>
            </a:r>
            <a:endParaRPr lang="en-IN" sz="1800" dirty="0"/>
          </a:p>
        </p:txBody>
      </p:sp>
      <p:pic>
        <p:nvPicPr>
          <p:cNvPr id="2050" name="Picture 2">
            <a:extLst>
              <a:ext uri="{FF2B5EF4-FFF2-40B4-BE49-F238E27FC236}">
                <a16:creationId xmlns:a16="http://schemas.microsoft.com/office/drawing/2014/main" id="{BCA03102-B620-794E-9B9C-4C8DDC9CB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2566" y="1956064"/>
            <a:ext cx="5397501" cy="415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10495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63ED3-7847-ADCB-6197-9B34482C0C4F}"/>
              </a:ext>
            </a:extLst>
          </p:cNvPr>
          <p:cNvSpPr>
            <a:spLocks noGrp="1"/>
          </p:cNvSpPr>
          <p:nvPr>
            <p:ph type="title"/>
          </p:nvPr>
        </p:nvSpPr>
        <p:spPr>
          <a:xfrm>
            <a:off x="84667" y="127000"/>
            <a:ext cx="11921066" cy="795868"/>
          </a:xfrm>
        </p:spPr>
        <p:txBody>
          <a:bodyPr>
            <a:noAutofit/>
          </a:bodyPr>
          <a:lstStyle/>
          <a:p>
            <a:pPr algn="ctr"/>
            <a:r>
              <a:rPr lang="en-IN" sz="2800" b="1" dirty="0">
                <a:solidFill>
                  <a:srgbClr val="7A7A7A"/>
                </a:solidFill>
                <a:latin typeface="Roboto" panose="02000000000000000000" pitchFamily="2" charset="0"/>
              </a:rPr>
              <a:t>Azure Sentinel: Security orchestration, automation, and response (SOAR)</a:t>
            </a:r>
          </a:p>
        </p:txBody>
      </p:sp>
      <p:sp>
        <p:nvSpPr>
          <p:cNvPr id="3" name="Content Placeholder 2">
            <a:extLst>
              <a:ext uri="{FF2B5EF4-FFF2-40B4-BE49-F238E27FC236}">
                <a16:creationId xmlns:a16="http://schemas.microsoft.com/office/drawing/2014/main" id="{92AFC26C-BE13-25DE-9448-3804CE58A84D}"/>
              </a:ext>
            </a:extLst>
          </p:cNvPr>
          <p:cNvSpPr>
            <a:spLocks noGrp="1"/>
          </p:cNvSpPr>
          <p:nvPr>
            <p:ph idx="1"/>
          </p:nvPr>
        </p:nvSpPr>
        <p:spPr>
          <a:xfrm>
            <a:off x="186267" y="922868"/>
            <a:ext cx="11491913" cy="897202"/>
          </a:xfrm>
        </p:spPr>
        <p:txBody>
          <a:bodyPr>
            <a:normAutofit/>
          </a:bodyPr>
          <a:lstStyle/>
          <a:p>
            <a:pPr marL="0" indent="0">
              <a:buNone/>
            </a:pPr>
            <a:r>
              <a:rPr lang="en-IN" sz="1800" b="0" i="0" dirty="0">
                <a:solidFill>
                  <a:srgbClr val="293E40"/>
                </a:solidFill>
                <a:effectLst/>
                <a:latin typeface="GilroyRegular"/>
              </a:rPr>
              <a:t>Security orchestration, automation, and response (SOAR) primarily focuses on threat management, security operations automation, and security incident responses. </a:t>
            </a:r>
            <a:r>
              <a:rPr lang="en-IN" sz="1800" dirty="0">
                <a:solidFill>
                  <a:srgbClr val="293E40"/>
                </a:solidFill>
                <a:latin typeface="GilroyRegular"/>
              </a:rPr>
              <a:t>SOAR platforms can instantly assess, detect, intervene, or search through incidents and processes without the consistent need for human interaction.</a:t>
            </a:r>
          </a:p>
        </p:txBody>
      </p:sp>
      <p:pic>
        <p:nvPicPr>
          <p:cNvPr id="3074" name="Picture 2" descr="SOAR-Security Orchestration, Automation, and Response">
            <a:extLst>
              <a:ext uri="{FF2B5EF4-FFF2-40B4-BE49-F238E27FC236}">
                <a16:creationId xmlns:a16="http://schemas.microsoft.com/office/drawing/2014/main" id="{8EB68AAC-A2EE-9991-E100-D1EF2B7A6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23" y="1905003"/>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0602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B8B5-3428-5124-07CA-76DD6540447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6CFCFB8-F7FC-9B76-3490-43A1B760EF34}"/>
              </a:ext>
            </a:extLst>
          </p:cNvPr>
          <p:cNvSpPr>
            <a:spLocks noGrp="1"/>
          </p:cNvSpPr>
          <p:nvPr>
            <p:ph idx="1"/>
          </p:nvPr>
        </p:nvSpPr>
        <p:spPr/>
        <p:txBody>
          <a:bodyPr/>
          <a:lstStyle/>
          <a:p>
            <a:endParaRPr lang="en-IN"/>
          </a:p>
        </p:txBody>
      </p:sp>
      <p:pic>
        <p:nvPicPr>
          <p:cNvPr id="4098" name="Picture 2" descr=" Figure 6.10 – Microsoft Defender for Cloud capabilities">
            <a:extLst>
              <a:ext uri="{FF2B5EF4-FFF2-40B4-BE49-F238E27FC236}">
                <a16:creationId xmlns:a16="http://schemas.microsoft.com/office/drawing/2014/main" id="{C43CF7A7-4BB2-7021-5707-32D4F538F8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1991"/>
            <a:ext cx="11413067" cy="613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2710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AD18-038E-516F-EB8A-1900317EAE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9508ED2-51ED-D67D-88F1-5E2AD1BB7776}"/>
              </a:ext>
            </a:extLst>
          </p:cNvPr>
          <p:cNvSpPr>
            <a:spLocks noGrp="1"/>
          </p:cNvSpPr>
          <p:nvPr>
            <p:ph idx="1"/>
          </p:nvPr>
        </p:nvSpPr>
        <p:spPr/>
        <p:txBody>
          <a:bodyPr/>
          <a:lstStyle/>
          <a:p>
            <a:endParaRPr lang="en-IN"/>
          </a:p>
        </p:txBody>
      </p:sp>
      <p:pic>
        <p:nvPicPr>
          <p:cNvPr id="5122" name="Picture 2" descr="Screenshot of the Defender for Cloud Apps Cloud Discovery page.">
            <a:extLst>
              <a:ext uri="{FF2B5EF4-FFF2-40B4-BE49-F238E27FC236}">
                <a16:creationId xmlns:a16="http://schemas.microsoft.com/office/drawing/2014/main" id="{EEE932CD-5B7D-D7FA-3F11-F688DBBC5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2488"/>
            <a:ext cx="12192000" cy="515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1878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EB3F-2C01-3911-780F-9AA7927A25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4A95EF-642D-4FAA-B595-0E075A7D045C}"/>
              </a:ext>
            </a:extLst>
          </p:cNvPr>
          <p:cNvSpPr>
            <a:spLocks noGrp="1"/>
          </p:cNvSpPr>
          <p:nvPr>
            <p:ph idx="1"/>
          </p:nvPr>
        </p:nvSpPr>
        <p:spPr/>
        <p:txBody>
          <a:bodyPr/>
          <a:lstStyle/>
          <a:p>
            <a:endParaRPr lang="en-IN"/>
          </a:p>
        </p:txBody>
      </p:sp>
      <p:pic>
        <p:nvPicPr>
          <p:cNvPr id="6146" name="Picture 2" descr="How To Enable Microsoft Defender For All The Azure Subscriptions On Cloud">
            <a:extLst>
              <a:ext uri="{FF2B5EF4-FFF2-40B4-BE49-F238E27FC236}">
                <a16:creationId xmlns:a16="http://schemas.microsoft.com/office/drawing/2014/main" id="{DABA16FE-9127-D811-EA9C-774548989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01" y="365125"/>
            <a:ext cx="11804798" cy="625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5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C8E7E4-CB3D-E64D-7391-27F35A43A618}"/>
              </a:ext>
            </a:extLst>
          </p:cNvPr>
          <p:cNvSpPr>
            <a:spLocks noGrp="1"/>
          </p:cNvSpPr>
          <p:nvPr>
            <p:ph type="title"/>
          </p:nvPr>
        </p:nvSpPr>
        <p:spPr>
          <a:xfrm>
            <a:off x="1057407" y="-82761"/>
            <a:ext cx="10515600" cy="990709"/>
          </a:xfrm>
        </p:spPr>
        <p:txBody>
          <a:bodyPr/>
          <a:lstStyle/>
          <a:p>
            <a:r>
              <a:rPr lang="en-IN" dirty="0"/>
              <a:t>               Azure API Management</a:t>
            </a:r>
          </a:p>
        </p:txBody>
      </p:sp>
      <p:pic>
        <p:nvPicPr>
          <p:cNvPr id="4" name="Picture 3" descr="Diagram that shows an architecture for integrating AKS and API Management via mTLS.">
            <a:extLst>
              <a:ext uri="{FF2B5EF4-FFF2-40B4-BE49-F238E27FC236}">
                <a16:creationId xmlns:a16="http://schemas.microsoft.com/office/drawing/2014/main" id="{A41C6DD9-9F62-E51C-8E36-46987833E6C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108" y="646102"/>
            <a:ext cx="11783784" cy="6088733"/>
          </a:xfrm>
          <a:prstGeom prst="rect">
            <a:avLst/>
          </a:prstGeom>
          <a:noFill/>
          <a:ln>
            <a:noFill/>
          </a:ln>
        </p:spPr>
      </p:pic>
    </p:spTree>
    <p:extLst>
      <p:ext uri="{BB962C8B-B14F-4D97-AF65-F5344CB8AC3E}">
        <p14:creationId xmlns:p14="http://schemas.microsoft.com/office/powerpoint/2010/main" val="3617756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6485A7-5BBD-94BB-A3A9-4DAD59C4E1B6}"/>
              </a:ext>
            </a:extLst>
          </p:cNvPr>
          <p:cNvSpPr>
            <a:spLocks noGrp="1"/>
          </p:cNvSpPr>
          <p:nvPr>
            <p:ph idx="1"/>
          </p:nvPr>
        </p:nvSpPr>
        <p:spPr>
          <a:xfrm>
            <a:off x="7672552" y="1825625"/>
            <a:ext cx="4099035" cy="4351338"/>
          </a:xfrm>
        </p:spPr>
        <p:txBody>
          <a:bodyPr>
            <a:normAutofit fontScale="77500" lnSpcReduction="20000"/>
          </a:bodyPr>
          <a:lstStyle/>
          <a:p>
            <a:r>
              <a:rPr lang="en-IN" sz="4600" b="1" dirty="0"/>
              <a:t>Master Node</a:t>
            </a:r>
          </a:p>
          <a:p>
            <a:pPr marL="514350" indent="-514350">
              <a:buFont typeface="+mj-lt"/>
              <a:buAutoNum type="arabicPeriod"/>
            </a:pPr>
            <a:r>
              <a:rPr lang="en-IN" dirty="0"/>
              <a:t>    API Server</a:t>
            </a:r>
          </a:p>
          <a:p>
            <a:pPr marL="514350" indent="-514350">
              <a:buFont typeface="+mj-lt"/>
              <a:buAutoNum type="arabicPeriod"/>
            </a:pPr>
            <a:r>
              <a:rPr lang="en-IN" dirty="0"/>
              <a:t>    Control Manager</a:t>
            </a:r>
          </a:p>
          <a:p>
            <a:pPr marL="514350" indent="-514350">
              <a:buFont typeface="+mj-lt"/>
              <a:buAutoNum type="arabicPeriod"/>
            </a:pPr>
            <a:r>
              <a:rPr lang="en-IN" dirty="0"/>
              <a:t>    Scheduler</a:t>
            </a:r>
          </a:p>
          <a:p>
            <a:pPr marL="514350" indent="-514350">
              <a:buFont typeface="+mj-lt"/>
              <a:buAutoNum type="arabicPeriod"/>
            </a:pPr>
            <a:r>
              <a:rPr lang="en-IN" dirty="0"/>
              <a:t>    </a:t>
            </a:r>
            <a:r>
              <a:rPr lang="en-IN" dirty="0" err="1"/>
              <a:t>etcd</a:t>
            </a:r>
            <a:endParaRPr lang="en-IN" dirty="0"/>
          </a:p>
          <a:p>
            <a:pPr marL="0" indent="0">
              <a:buNone/>
            </a:pPr>
            <a:endParaRPr lang="en-IN" dirty="0"/>
          </a:p>
          <a:p>
            <a:r>
              <a:rPr lang="en-IN" sz="4600" b="1" dirty="0"/>
              <a:t>Worker Node</a:t>
            </a:r>
          </a:p>
          <a:p>
            <a:pPr marL="514350" indent="-514350">
              <a:buFont typeface="+mj-lt"/>
              <a:buAutoNum type="arabicPeriod"/>
            </a:pPr>
            <a:r>
              <a:rPr lang="en-IN" dirty="0"/>
              <a:t>   </a:t>
            </a:r>
            <a:r>
              <a:rPr lang="en-IN" dirty="0" err="1"/>
              <a:t>Kubelet</a:t>
            </a:r>
            <a:endParaRPr lang="en-IN" dirty="0"/>
          </a:p>
          <a:p>
            <a:pPr marL="514350" indent="-514350">
              <a:buFont typeface="+mj-lt"/>
              <a:buAutoNum type="arabicPeriod"/>
            </a:pPr>
            <a:r>
              <a:rPr lang="en-IN" dirty="0"/>
              <a:t>   </a:t>
            </a:r>
            <a:r>
              <a:rPr lang="en-IN" dirty="0" err="1"/>
              <a:t>Kube</a:t>
            </a:r>
            <a:r>
              <a:rPr lang="en-IN" dirty="0"/>
              <a:t>- Proxy</a:t>
            </a:r>
          </a:p>
          <a:p>
            <a:pPr marL="514350" indent="-514350">
              <a:buFont typeface="+mj-lt"/>
              <a:buAutoNum type="arabicPeriod"/>
            </a:pPr>
            <a:r>
              <a:rPr lang="en-IN" dirty="0"/>
              <a:t>   Container Runtime engine   </a:t>
            </a:r>
          </a:p>
          <a:p>
            <a:pPr marL="0" indent="0">
              <a:buNone/>
            </a:pPr>
            <a:r>
              <a:rPr lang="en-IN" dirty="0"/>
              <a:t>            (Docker)</a:t>
            </a:r>
          </a:p>
        </p:txBody>
      </p:sp>
      <p:pic>
        <p:nvPicPr>
          <p:cNvPr id="13314" name="Picture 2">
            <a:extLst>
              <a:ext uri="{FF2B5EF4-FFF2-40B4-BE49-F238E27FC236}">
                <a16:creationId xmlns:a16="http://schemas.microsoft.com/office/drawing/2014/main" id="{41315AB9-5A21-05FA-4BD2-62C177AC1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14" y="1372451"/>
            <a:ext cx="7441324" cy="5143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47EFB-F825-DA57-0CFA-B0676530B387}"/>
              </a:ext>
            </a:extLst>
          </p:cNvPr>
          <p:cNvSpPr txBox="1"/>
          <p:nvPr/>
        </p:nvSpPr>
        <p:spPr>
          <a:xfrm>
            <a:off x="199697" y="342376"/>
            <a:ext cx="11719034" cy="646331"/>
          </a:xfrm>
          <a:prstGeom prst="rect">
            <a:avLst/>
          </a:prstGeom>
          <a:noFill/>
        </p:spPr>
        <p:txBody>
          <a:bodyPr wrap="square">
            <a:spAutoFit/>
          </a:bodyPr>
          <a:lstStyle/>
          <a:p>
            <a:r>
              <a:rPr lang="en-IN" b="0" i="0" dirty="0">
                <a:solidFill>
                  <a:srgbClr val="4D5156"/>
                </a:solidFill>
                <a:effectLst/>
                <a:latin typeface="arial" panose="020B0604020202020204" pitchFamily="34" charset="0"/>
              </a:rPr>
              <a:t>Kubernetes, also known as K8s, is an </a:t>
            </a:r>
            <a:r>
              <a:rPr lang="en-IN" b="1" i="0" dirty="0">
                <a:solidFill>
                  <a:srgbClr val="5F6368"/>
                </a:solidFill>
                <a:effectLst/>
                <a:latin typeface="arial" panose="020B0604020202020204" pitchFamily="34" charset="0"/>
              </a:rPr>
              <a:t>open-source system for automating deployment, scaling, and management of</a:t>
            </a:r>
            <a:r>
              <a:rPr lang="en-IN" b="0" i="0" dirty="0">
                <a:solidFill>
                  <a:srgbClr val="4D5156"/>
                </a:solidFill>
                <a:effectLst/>
                <a:latin typeface="arial" panose="020B0604020202020204" pitchFamily="34" charset="0"/>
              </a:rPr>
              <a:t> containerized applications.</a:t>
            </a:r>
            <a:endParaRPr lang="en-IN" dirty="0"/>
          </a:p>
        </p:txBody>
      </p:sp>
    </p:spTree>
    <p:extLst>
      <p:ext uri="{BB962C8B-B14F-4D97-AF65-F5344CB8AC3E}">
        <p14:creationId xmlns:p14="http://schemas.microsoft.com/office/powerpoint/2010/main" val="3922322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3CDD-9428-95E7-3BFD-F40994628D14}"/>
              </a:ext>
            </a:extLst>
          </p:cNvPr>
          <p:cNvSpPr>
            <a:spLocks noGrp="1"/>
          </p:cNvSpPr>
          <p:nvPr>
            <p:ph type="title"/>
          </p:nvPr>
        </p:nvSpPr>
        <p:spPr>
          <a:xfrm>
            <a:off x="6001406" y="94593"/>
            <a:ext cx="5394099" cy="696958"/>
          </a:xfrm>
        </p:spPr>
        <p:txBody>
          <a:bodyPr>
            <a:normAutofit/>
          </a:bodyPr>
          <a:lstStyle/>
          <a:p>
            <a:pPr algn="ctr"/>
            <a:r>
              <a:rPr lang="en-IN" b="1" dirty="0"/>
              <a:t>Docker</a:t>
            </a:r>
          </a:p>
        </p:txBody>
      </p:sp>
      <p:pic>
        <p:nvPicPr>
          <p:cNvPr id="5" name="Content Placeholder 4">
            <a:extLst>
              <a:ext uri="{FF2B5EF4-FFF2-40B4-BE49-F238E27FC236}">
                <a16:creationId xmlns:a16="http://schemas.microsoft.com/office/drawing/2014/main" id="{506FC534-2E82-36AB-7778-BC54F75B6F97}"/>
              </a:ext>
            </a:extLst>
          </p:cNvPr>
          <p:cNvPicPr>
            <a:picLocks noGrp="1" noChangeAspect="1"/>
          </p:cNvPicPr>
          <p:nvPr>
            <p:ph idx="1"/>
          </p:nvPr>
        </p:nvPicPr>
        <p:blipFill>
          <a:blip r:embed="rId2"/>
          <a:stretch>
            <a:fillRect/>
          </a:stretch>
        </p:blipFill>
        <p:spPr>
          <a:xfrm>
            <a:off x="274213" y="94593"/>
            <a:ext cx="4266255" cy="2778289"/>
          </a:xfrm>
        </p:spPr>
      </p:pic>
      <p:pic>
        <p:nvPicPr>
          <p:cNvPr id="14338" name="Picture 2" descr="Developing in Docker | Mark Buckler">
            <a:extLst>
              <a:ext uri="{FF2B5EF4-FFF2-40B4-BE49-F238E27FC236}">
                <a16:creationId xmlns:a16="http://schemas.microsoft.com/office/drawing/2014/main" id="{5463998B-9AAE-4DE7-6D1D-03CE56BAB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028" y="3699640"/>
            <a:ext cx="3936862" cy="29417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B36E788-455A-92E7-8B86-D43E43689A6D}"/>
              </a:ext>
            </a:extLst>
          </p:cNvPr>
          <p:cNvSpPr txBox="1"/>
          <p:nvPr/>
        </p:nvSpPr>
        <p:spPr>
          <a:xfrm>
            <a:off x="274213" y="3009253"/>
            <a:ext cx="6096000" cy="1200329"/>
          </a:xfrm>
          <a:prstGeom prst="rect">
            <a:avLst/>
          </a:prstGeom>
          <a:noFill/>
        </p:spPr>
        <p:txBody>
          <a:bodyPr wrap="square">
            <a:spAutoFit/>
          </a:bodyPr>
          <a:lstStyle/>
          <a:p>
            <a:r>
              <a:rPr lang="en-IN" sz="1600" dirty="0">
                <a:effectLst/>
                <a:latin typeface="Times New Roman" panose="02020603050405020304" pitchFamily="18" charset="0"/>
                <a:ea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Docker Build -t,</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run</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Tag</a:t>
            </a:r>
            <a:endParaRPr lang="en-IN" sz="1600" dirty="0">
              <a:effectLst/>
              <a:latin typeface="Times New Roman" panose="02020603050405020304" pitchFamily="18" charset="0"/>
              <a:ea typeface="Times New Roman" panose="02020603050405020304" pitchFamily="18"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Docker Push</a:t>
            </a:r>
            <a:endParaRPr lang="en-IN" dirty="0"/>
          </a:p>
        </p:txBody>
      </p:sp>
      <p:pic>
        <p:nvPicPr>
          <p:cNvPr id="9" name="Picture 8">
            <a:extLst>
              <a:ext uri="{FF2B5EF4-FFF2-40B4-BE49-F238E27FC236}">
                <a16:creationId xmlns:a16="http://schemas.microsoft.com/office/drawing/2014/main" id="{F5EF3043-952D-D660-B8C7-F8F9AB9B4FD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2622" y="692988"/>
            <a:ext cx="6595980" cy="2688368"/>
          </a:xfrm>
          <a:prstGeom prst="rect">
            <a:avLst/>
          </a:prstGeom>
          <a:noFill/>
          <a:ln>
            <a:noFill/>
          </a:ln>
        </p:spPr>
      </p:pic>
      <p:pic>
        <p:nvPicPr>
          <p:cNvPr id="12" name="Picture 11">
            <a:extLst>
              <a:ext uri="{FF2B5EF4-FFF2-40B4-BE49-F238E27FC236}">
                <a16:creationId xmlns:a16="http://schemas.microsoft.com/office/drawing/2014/main" id="{D908394E-FCCF-70FE-3C7A-79F9D100B83D}"/>
              </a:ext>
            </a:extLst>
          </p:cNvPr>
          <p:cNvPicPr>
            <a:picLocks noChangeAspect="1"/>
          </p:cNvPicPr>
          <p:nvPr/>
        </p:nvPicPr>
        <p:blipFill>
          <a:blip r:embed="rId5"/>
          <a:stretch>
            <a:fillRect/>
          </a:stretch>
        </p:blipFill>
        <p:spPr>
          <a:xfrm>
            <a:off x="99110" y="4345953"/>
            <a:ext cx="7849003" cy="2159111"/>
          </a:xfrm>
          <a:prstGeom prst="rect">
            <a:avLst/>
          </a:prstGeom>
        </p:spPr>
      </p:pic>
    </p:spTree>
    <p:extLst>
      <p:ext uri="{BB962C8B-B14F-4D97-AF65-F5344CB8AC3E}">
        <p14:creationId xmlns:p14="http://schemas.microsoft.com/office/powerpoint/2010/main" val="7661582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C020B-5B4E-779E-9CFA-1982478F57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101B54A-14F5-ED3D-1F08-5CE14D968291}"/>
              </a:ext>
            </a:extLst>
          </p:cNvPr>
          <p:cNvSpPr>
            <a:spLocks noGrp="1"/>
          </p:cNvSpPr>
          <p:nvPr>
            <p:ph idx="1"/>
          </p:nvPr>
        </p:nvSpPr>
        <p:spPr/>
        <p:txBody>
          <a:bodyPr/>
          <a:lstStyle/>
          <a:p>
            <a:endParaRPr lang="en-IN"/>
          </a:p>
        </p:txBody>
      </p:sp>
      <p:sp>
        <p:nvSpPr>
          <p:cNvPr id="4" name="AutoShape 2" descr="key concepts graphic">
            <a:extLst>
              <a:ext uri="{FF2B5EF4-FFF2-40B4-BE49-F238E27FC236}">
                <a16:creationId xmlns:a16="http://schemas.microsoft.com/office/drawing/2014/main" id="{F12DA5AC-B9BF-3A8E-FAFB-11E825F1A8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key concepts graphic">
            <a:extLst>
              <a:ext uri="{FF2B5EF4-FFF2-40B4-BE49-F238E27FC236}">
                <a16:creationId xmlns:a16="http://schemas.microsoft.com/office/drawing/2014/main" id="{713C7A28-30B2-9F5D-2F7C-4EDE3350D33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60C28D24-EF0B-3400-A660-8B57A87CE632}"/>
              </a:ext>
            </a:extLst>
          </p:cNvPr>
          <p:cNvPicPr>
            <a:picLocks noChangeAspect="1"/>
          </p:cNvPicPr>
          <p:nvPr/>
        </p:nvPicPr>
        <p:blipFill>
          <a:blip r:embed="rId2"/>
          <a:stretch>
            <a:fillRect/>
          </a:stretch>
        </p:blipFill>
        <p:spPr>
          <a:xfrm>
            <a:off x="460943" y="1958899"/>
            <a:ext cx="11163498" cy="4264603"/>
          </a:xfrm>
          <a:prstGeom prst="rect">
            <a:avLst/>
          </a:prstGeom>
        </p:spPr>
      </p:pic>
    </p:spTree>
    <p:extLst>
      <p:ext uri="{BB962C8B-B14F-4D97-AF65-F5344CB8AC3E}">
        <p14:creationId xmlns:p14="http://schemas.microsoft.com/office/powerpoint/2010/main" val="4089919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8340-957D-147C-B95C-F1A72F4465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3DA0E6-8C7E-1A7F-8D4A-D843D555DF07}"/>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9793660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94FC9-EEE4-821B-5CAA-B7ECA218AE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16B5F7-8657-99E8-818D-440074034DA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348437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D0AD-296E-E749-8027-F404FFFED4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FC609E-4F4B-7089-1532-5805F8628EC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29965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2" descr="A screenshot of a computer program&#10;&#10;Description automatically generated">
            <a:extLst>
              <a:ext uri="{FF2B5EF4-FFF2-40B4-BE49-F238E27FC236}">
                <a16:creationId xmlns:a16="http://schemas.microsoft.com/office/drawing/2014/main" id="{3C0D5862-7343-4254-C93D-CB489A2A9D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29232" y="1100666"/>
            <a:ext cx="9688811"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32218C38-78A0-6DB1-AA87-56458371E1DF}"/>
              </a:ext>
            </a:extLst>
          </p:cNvPr>
          <p:cNvSpPr>
            <a:spLocks noGrp="1"/>
          </p:cNvSpPr>
          <p:nvPr>
            <p:ph type="title"/>
          </p:nvPr>
        </p:nvSpPr>
        <p:spPr>
          <a:xfrm>
            <a:off x="1057407" y="-82761"/>
            <a:ext cx="10515600" cy="990709"/>
          </a:xfrm>
        </p:spPr>
        <p:txBody>
          <a:bodyPr/>
          <a:lstStyle/>
          <a:p>
            <a:r>
              <a:rPr lang="en-IN" dirty="0"/>
              <a:t>               Azure Durable Function </a:t>
            </a:r>
          </a:p>
        </p:txBody>
      </p:sp>
    </p:spTree>
    <p:extLst>
      <p:ext uri="{BB962C8B-B14F-4D97-AF65-F5344CB8AC3E}">
        <p14:creationId xmlns:p14="http://schemas.microsoft.com/office/powerpoint/2010/main" val="244402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he main design patterns for microservices.">
            <a:extLst>
              <a:ext uri="{FF2B5EF4-FFF2-40B4-BE49-F238E27FC236}">
                <a16:creationId xmlns:a16="http://schemas.microsoft.com/office/drawing/2014/main" id="{233145D1-B0F0-2340-96AC-F7C6F0A38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525" y="953847"/>
            <a:ext cx="6332827" cy="58006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2E98357-2351-AD26-277A-2B1502D33F2C}"/>
              </a:ext>
            </a:extLst>
          </p:cNvPr>
          <p:cNvGraphicFramePr>
            <a:graphicFrameLocks noGrp="1"/>
          </p:cNvGraphicFramePr>
          <p:nvPr>
            <p:extLst>
              <p:ext uri="{D42A27DB-BD31-4B8C-83A1-F6EECF244321}">
                <p14:modId xmlns:p14="http://schemas.microsoft.com/office/powerpoint/2010/main" val="3098884774"/>
              </p:ext>
            </p:extLst>
          </p:nvPr>
        </p:nvGraphicFramePr>
        <p:xfrm>
          <a:off x="215659" y="1605983"/>
          <a:ext cx="5221319" cy="4655087"/>
        </p:xfrm>
        <a:graphic>
          <a:graphicData uri="http://schemas.openxmlformats.org/drawingml/2006/table">
            <a:tbl>
              <a:tblPr>
                <a:tableStyleId>{5C22544A-7EE6-4342-B048-85BDC9FD1C3A}</a:tableStyleId>
              </a:tblPr>
              <a:tblGrid>
                <a:gridCol w="1554663">
                  <a:extLst>
                    <a:ext uri="{9D8B030D-6E8A-4147-A177-3AD203B41FA5}">
                      <a16:colId xmlns:a16="http://schemas.microsoft.com/office/drawing/2014/main" val="1184902716"/>
                    </a:ext>
                  </a:extLst>
                </a:gridCol>
                <a:gridCol w="1248018">
                  <a:extLst>
                    <a:ext uri="{9D8B030D-6E8A-4147-A177-3AD203B41FA5}">
                      <a16:colId xmlns:a16="http://schemas.microsoft.com/office/drawing/2014/main" val="4130438854"/>
                    </a:ext>
                  </a:extLst>
                </a:gridCol>
                <a:gridCol w="2418638">
                  <a:extLst>
                    <a:ext uri="{9D8B030D-6E8A-4147-A177-3AD203B41FA5}">
                      <a16:colId xmlns:a16="http://schemas.microsoft.com/office/drawing/2014/main" val="3134454720"/>
                    </a:ext>
                  </a:extLst>
                </a:gridCol>
              </a:tblGrid>
              <a:tr h="388695">
                <a:tc>
                  <a:txBody>
                    <a:bodyPr/>
                    <a:lstStyle/>
                    <a:p>
                      <a:pPr algn="ctr" fontAlgn="ctr"/>
                      <a:r>
                        <a:rPr lang="en-IN" sz="1800" b="1" u="none" strike="noStrike" dirty="0">
                          <a:effectLst/>
                        </a:rPr>
                        <a:t>Creational</a:t>
                      </a:r>
                      <a:endParaRPr lang="en-IN" sz="1800" b="1" i="0" u="none" strike="noStrike" dirty="0">
                        <a:solidFill>
                          <a:srgbClr val="1F2328"/>
                        </a:solidFill>
                        <a:effectLst/>
                        <a:latin typeface="Segoe UI" panose="020B0502040204020203" pitchFamily="34" charset="0"/>
                      </a:endParaRPr>
                    </a:p>
                  </a:txBody>
                  <a:tcPr marL="6350" marR="6350" marT="6350" marB="0" anchor="ctr"/>
                </a:tc>
                <a:tc>
                  <a:txBody>
                    <a:bodyPr/>
                    <a:lstStyle/>
                    <a:p>
                      <a:pPr algn="ctr" fontAlgn="ctr"/>
                      <a:r>
                        <a:rPr lang="en-IN" sz="1800" b="1" u="none" strike="noStrike" dirty="0">
                          <a:effectLst/>
                        </a:rPr>
                        <a:t>Structural</a:t>
                      </a:r>
                      <a:endParaRPr lang="en-IN" sz="1800" b="1" i="0" u="none" strike="noStrike" dirty="0">
                        <a:solidFill>
                          <a:srgbClr val="1F2328"/>
                        </a:solidFill>
                        <a:effectLst/>
                        <a:latin typeface="Segoe UI" panose="020B0502040204020203" pitchFamily="34" charset="0"/>
                      </a:endParaRPr>
                    </a:p>
                  </a:txBody>
                  <a:tcPr marL="6350" marR="6350" marT="6350" marB="0" anchor="ctr"/>
                </a:tc>
                <a:tc>
                  <a:txBody>
                    <a:bodyPr/>
                    <a:lstStyle/>
                    <a:p>
                      <a:pPr algn="ctr" fontAlgn="ctr"/>
                      <a:r>
                        <a:rPr lang="en-IN" sz="1800" b="1" u="none" strike="noStrike" dirty="0" err="1">
                          <a:effectLst/>
                        </a:rPr>
                        <a:t>Behavioral</a:t>
                      </a:r>
                      <a:endParaRPr lang="en-IN" sz="1800" b="1" i="0" u="none" strike="noStrike" dirty="0">
                        <a:solidFill>
                          <a:srgbClr val="1F2328"/>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948168473"/>
                  </a:ext>
                </a:extLst>
              </a:tr>
              <a:tr h="342422">
                <a:tc>
                  <a:txBody>
                    <a:bodyPr/>
                    <a:lstStyle/>
                    <a:p>
                      <a:pPr algn="l" fontAlgn="ctr"/>
                      <a:r>
                        <a:rPr lang="en-IN" sz="1800" u="sng" strike="noStrike">
                          <a:effectLst/>
                          <a:hlinkClick r:id="rId3"/>
                        </a:rPr>
                        <a:t>Abstract Factory</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4"/>
                        </a:rPr>
                        <a:t>Adapter</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5"/>
                        </a:rPr>
                        <a:t>Mediator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68562999"/>
                  </a:ext>
                </a:extLst>
              </a:tr>
              <a:tr h="342422">
                <a:tc>
                  <a:txBody>
                    <a:bodyPr/>
                    <a:lstStyle/>
                    <a:p>
                      <a:pPr algn="l" fontAlgn="ctr"/>
                      <a:r>
                        <a:rPr lang="en-IN" sz="1800" u="sng" strike="noStrike">
                          <a:effectLst/>
                          <a:hlinkClick r:id="rId6"/>
                        </a:rPr>
                        <a:t>Factory Method</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7"/>
                        </a:rPr>
                        <a:t>Bridge</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8"/>
                        </a:rPr>
                        <a:t>Memento</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97626305"/>
                  </a:ext>
                </a:extLst>
              </a:tr>
              <a:tr h="342422">
                <a:tc>
                  <a:txBody>
                    <a:bodyPr/>
                    <a:lstStyle/>
                    <a:p>
                      <a:pPr algn="l" fontAlgn="ctr"/>
                      <a:r>
                        <a:rPr lang="en-IN" sz="1800" u="sng" strike="noStrike">
                          <a:effectLst/>
                          <a:hlinkClick r:id="rId9"/>
                        </a:rPr>
                        <a:t>Singleton</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0"/>
                        </a:rPr>
                        <a:t>Composite</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1"/>
                        </a:rPr>
                        <a:t>Interpreter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30768002"/>
                  </a:ext>
                </a:extLst>
              </a:tr>
              <a:tr h="342422">
                <a:tc>
                  <a:txBody>
                    <a:bodyPr/>
                    <a:lstStyle/>
                    <a:p>
                      <a:pPr algn="l" fontAlgn="ctr"/>
                      <a:r>
                        <a:rPr lang="en-IN" sz="1800" u="sng" strike="noStrike">
                          <a:effectLst/>
                          <a:hlinkClick r:id="rId12"/>
                        </a:rPr>
                        <a:t>Prototype</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3"/>
                        </a:rPr>
                        <a:t>Decorator</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4"/>
                        </a:rPr>
                        <a:t>Iterator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16745030"/>
                  </a:ext>
                </a:extLst>
              </a:tr>
              <a:tr h="342422">
                <a:tc>
                  <a:txBody>
                    <a:bodyPr/>
                    <a:lstStyle/>
                    <a:p>
                      <a:pPr algn="l" fontAlgn="ctr"/>
                      <a:r>
                        <a:rPr lang="en-IN" sz="1800" u="sng" strike="noStrike">
                          <a:effectLst/>
                          <a:hlinkClick r:id="rId15"/>
                        </a:rPr>
                        <a:t>Builder</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6"/>
                        </a:rPr>
                        <a:t>Facade</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b"/>
                      <a:r>
                        <a:rPr lang="en-IN" sz="1800" u="none" strike="noStrike">
                          <a:effectLst/>
                        </a:rPr>
                        <a:t>Chain of Responsibility</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98528927"/>
                  </a:ext>
                </a:extLst>
              </a:tr>
              <a:tr h="342422">
                <a:tc>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IN" sz="1800" u="sng" strike="noStrike">
                          <a:effectLst/>
                          <a:hlinkClick r:id="rId17"/>
                        </a:rPr>
                        <a:t>Flyweight</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8"/>
                        </a:rPr>
                        <a:t>Command</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03331150"/>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a:effectLst/>
                          <a:hlinkClick r:id="rId19"/>
                        </a:rPr>
                        <a:t>Proxy</a:t>
                      </a:r>
                      <a:endParaRPr lang="en-IN" sz="1800" b="0" i="0" u="sng" strike="noStrike">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20"/>
                        </a:rPr>
                        <a:t>State</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98352010"/>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b"/>
                      <a:r>
                        <a:rPr lang="en-IN" sz="1800" u="none" strike="noStrike">
                          <a:effectLst/>
                        </a:rPr>
                        <a:t> </a:t>
                      </a:r>
                      <a:endParaRPr lang="en-IN" sz="18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IN" sz="1800" u="sng" strike="noStrike" dirty="0">
                          <a:effectLst/>
                          <a:hlinkClick r:id="rId21"/>
                        </a:rPr>
                        <a:t>Strategy</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78769896"/>
                  </a:ext>
                </a:extLst>
              </a:tr>
              <a:tr h="388695">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a:effectLst/>
                          <a:hlinkClick r:id="rId22"/>
                        </a:rPr>
                        <a:t>Observer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39927477"/>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a:effectLst/>
                          <a:hlinkClick r:id="rId23"/>
                        </a:rPr>
                        <a:t>Template</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25742717"/>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a:effectLst/>
                          <a:hlinkClick r:id="rId24"/>
                        </a:rPr>
                        <a:t>Visitor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62188370"/>
                  </a:ext>
                </a:extLst>
              </a:tr>
              <a:tr h="268385">
                <a:tc>
                  <a:txBody>
                    <a:bodyPr/>
                    <a:lstStyle/>
                    <a:p>
                      <a:pPr algn="l" fontAlgn="ctr"/>
                      <a:r>
                        <a:rPr lang="en-IN" sz="1000" u="none" strike="noStrike">
                          <a:effectLst/>
                        </a:rPr>
                        <a:t> </a:t>
                      </a:r>
                      <a:endParaRPr lang="en-IN" sz="10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000" u="none" strike="noStrike">
                          <a:effectLst/>
                        </a:rPr>
                        <a:t> </a:t>
                      </a:r>
                      <a:endParaRPr lang="en-IN" sz="10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b"/>
                      <a:endParaRPr lang="en-IN"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98614263"/>
                  </a:ext>
                </a:extLst>
              </a:tr>
            </a:tbl>
          </a:graphicData>
        </a:graphic>
      </p:graphicFrame>
      <p:sp>
        <p:nvSpPr>
          <p:cNvPr id="7" name="Title 2">
            <a:extLst>
              <a:ext uri="{FF2B5EF4-FFF2-40B4-BE49-F238E27FC236}">
                <a16:creationId xmlns:a16="http://schemas.microsoft.com/office/drawing/2014/main" id="{A2B73B69-331E-F20F-33D5-9EA16FFAFBB1}"/>
              </a:ext>
            </a:extLst>
          </p:cNvPr>
          <p:cNvSpPr>
            <a:spLocks noGrp="1"/>
          </p:cNvSpPr>
          <p:nvPr>
            <p:ph type="title"/>
          </p:nvPr>
        </p:nvSpPr>
        <p:spPr>
          <a:xfrm>
            <a:off x="1920049" y="-100014"/>
            <a:ext cx="10515600" cy="990709"/>
          </a:xfrm>
        </p:spPr>
        <p:txBody>
          <a:bodyPr/>
          <a:lstStyle/>
          <a:p>
            <a:r>
              <a:rPr lang="en-IN" dirty="0"/>
              <a:t>               Design Pattern</a:t>
            </a:r>
          </a:p>
        </p:txBody>
      </p:sp>
    </p:spTree>
    <p:extLst>
      <p:ext uri="{BB962C8B-B14F-4D97-AF65-F5344CB8AC3E}">
        <p14:creationId xmlns:p14="http://schemas.microsoft.com/office/powerpoint/2010/main" val="1030902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11" name="Rectangle 215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1506" name="Picture 2" descr="1: Cloud reference architecture [34] displaying the service models IaaS, PaaS, and SaaS.">
            <a:extLst>
              <a:ext uri="{FF2B5EF4-FFF2-40B4-BE49-F238E27FC236}">
                <a16:creationId xmlns:a16="http://schemas.microsoft.com/office/drawing/2014/main" id="{F02EA8A4-7541-0A5A-B8E7-6DFEAB7B308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5862" r="-2" b="241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608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65259E-0BF8-609E-C28A-D2CEF6F83909}"/>
              </a:ext>
            </a:extLst>
          </p:cNvPr>
          <p:cNvSpPr>
            <a:spLocks noGrp="1"/>
          </p:cNvSpPr>
          <p:nvPr>
            <p:ph idx="1"/>
          </p:nvPr>
        </p:nvSpPr>
        <p:spPr/>
        <p:txBody>
          <a:bodyPr/>
          <a:lstStyle/>
          <a:p>
            <a:endParaRPr lang="en-IN"/>
          </a:p>
        </p:txBody>
      </p:sp>
      <p:sp>
        <p:nvSpPr>
          <p:cNvPr id="3" name="Title 2">
            <a:extLst>
              <a:ext uri="{FF2B5EF4-FFF2-40B4-BE49-F238E27FC236}">
                <a16:creationId xmlns:a16="http://schemas.microsoft.com/office/drawing/2014/main" id="{3159080F-DB8E-20EC-1611-587CD0723250}"/>
              </a:ext>
            </a:extLst>
          </p:cNvPr>
          <p:cNvSpPr>
            <a:spLocks noGrp="1"/>
          </p:cNvSpPr>
          <p:nvPr>
            <p:ph type="title"/>
          </p:nvPr>
        </p:nvSpPr>
        <p:spPr/>
        <p:txBody>
          <a:bodyPr/>
          <a:lstStyle/>
          <a:p>
            <a:endParaRPr lang="en-IN"/>
          </a:p>
        </p:txBody>
      </p:sp>
      <p:pic>
        <p:nvPicPr>
          <p:cNvPr id="20482" name="Picture 2">
            <a:extLst>
              <a:ext uri="{FF2B5EF4-FFF2-40B4-BE49-F238E27FC236}">
                <a16:creationId xmlns:a16="http://schemas.microsoft.com/office/drawing/2014/main" id="{480B45C0-41EC-55B4-8618-2930F4D9D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2413"/>
            <a:ext cx="12192000" cy="533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426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94E59-1CDD-F64D-96C1-D1FB80B83297}"/>
              </a:ext>
            </a:extLst>
          </p:cNvPr>
          <p:cNvSpPr>
            <a:spLocks noGrp="1"/>
          </p:cNvSpPr>
          <p:nvPr>
            <p:ph type="ftr" sz="quarter" idx="10"/>
          </p:nvPr>
        </p:nvSpPr>
        <p:spPr/>
        <p:txBody>
          <a:bodyPr/>
          <a:lstStyle/>
          <a:p>
            <a:pPr algn="l"/>
            <a:r>
              <a:rPr lang="en-US" dirty="0"/>
              <a:t>Rajneesh Hajela</a:t>
            </a:r>
            <a:endParaRPr lang="en-GB" dirty="0"/>
          </a:p>
        </p:txBody>
      </p:sp>
      <p:pic>
        <p:nvPicPr>
          <p:cNvPr id="5" name="Graphic 4">
            <a:extLst>
              <a:ext uri="{FF2B5EF4-FFF2-40B4-BE49-F238E27FC236}">
                <a16:creationId xmlns:a16="http://schemas.microsoft.com/office/drawing/2014/main" id="{E75F6107-BC1D-BF41-89E5-2EE8D8A7D6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087" y="697778"/>
            <a:ext cx="1483748" cy="1483748"/>
          </a:xfrm>
          <a:prstGeom prst="rect">
            <a:avLst/>
          </a:prstGeom>
        </p:spPr>
      </p:pic>
      <p:pic>
        <p:nvPicPr>
          <p:cNvPr id="6" name="Graphic 5">
            <a:extLst>
              <a:ext uri="{FF2B5EF4-FFF2-40B4-BE49-F238E27FC236}">
                <a16:creationId xmlns:a16="http://schemas.microsoft.com/office/drawing/2014/main" id="{8E1D97EF-1955-9A49-8AA9-77E01BDEA8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07" y="2408547"/>
            <a:ext cx="1185657" cy="1185657"/>
          </a:xfrm>
          <a:prstGeom prst="rect">
            <a:avLst/>
          </a:prstGeom>
        </p:spPr>
      </p:pic>
      <p:pic>
        <p:nvPicPr>
          <p:cNvPr id="7" name="Graphic 6">
            <a:extLst>
              <a:ext uri="{FF2B5EF4-FFF2-40B4-BE49-F238E27FC236}">
                <a16:creationId xmlns:a16="http://schemas.microsoft.com/office/drawing/2014/main" id="{4A33C075-B474-0A4D-8FF6-3E20E494C1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63626" y="1155339"/>
            <a:ext cx="724438" cy="724438"/>
          </a:xfrm>
          <a:prstGeom prst="rect">
            <a:avLst/>
          </a:prstGeom>
        </p:spPr>
      </p:pic>
      <p:pic>
        <p:nvPicPr>
          <p:cNvPr id="8" name="Graphic 7">
            <a:extLst>
              <a:ext uri="{FF2B5EF4-FFF2-40B4-BE49-F238E27FC236}">
                <a16:creationId xmlns:a16="http://schemas.microsoft.com/office/drawing/2014/main" id="{46782472-A62E-EA49-9036-BF3B185BF2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307" y="3878009"/>
            <a:ext cx="980170" cy="980170"/>
          </a:xfrm>
          <a:prstGeom prst="rect">
            <a:avLst/>
          </a:prstGeom>
        </p:spPr>
      </p:pic>
      <p:pic>
        <p:nvPicPr>
          <p:cNvPr id="9" name="Graphic 8">
            <a:extLst>
              <a:ext uri="{FF2B5EF4-FFF2-40B4-BE49-F238E27FC236}">
                <a16:creationId xmlns:a16="http://schemas.microsoft.com/office/drawing/2014/main" id="{BDCA1EFD-B3C5-A541-B823-060C5E3EE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6545" y="5281687"/>
            <a:ext cx="791983" cy="791983"/>
          </a:xfrm>
          <a:prstGeom prst="rect">
            <a:avLst/>
          </a:prstGeom>
        </p:spPr>
      </p:pic>
      <p:pic>
        <p:nvPicPr>
          <p:cNvPr id="10" name="Graphic 9">
            <a:extLst>
              <a:ext uri="{FF2B5EF4-FFF2-40B4-BE49-F238E27FC236}">
                <a16:creationId xmlns:a16="http://schemas.microsoft.com/office/drawing/2014/main" id="{D1CD3465-C91B-CD41-800E-1B481909EC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6610" y="2552475"/>
            <a:ext cx="863341" cy="863341"/>
          </a:xfrm>
          <a:prstGeom prst="rect">
            <a:avLst/>
          </a:prstGeom>
        </p:spPr>
      </p:pic>
      <p:pic>
        <p:nvPicPr>
          <p:cNvPr id="11" name="Graphic 10">
            <a:extLst>
              <a:ext uri="{FF2B5EF4-FFF2-40B4-BE49-F238E27FC236}">
                <a16:creationId xmlns:a16="http://schemas.microsoft.com/office/drawing/2014/main" id="{E6A62978-B399-574D-9F80-8669AFB198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07745" y="1061425"/>
            <a:ext cx="863341" cy="863341"/>
          </a:xfrm>
          <a:prstGeom prst="rect">
            <a:avLst/>
          </a:prstGeom>
        </p:spPr>
      </p:pic>
      <p:pic>
        <p:nvPicPr>
          <p:cNvPr id="12" name="Graphic 11">
            <a:extLst>
              <a:ext uri="{FF2B5EF4-FFF2-40B4-BE49-F238E27FC236}">
                <a16:creationId xmlns:a16="http://schemas.microsoft.com/office/drawing/2014/main" id="{634D01CF-EB18-864E-8448-6C1B58B2B72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1747" y="5279334"/>
            <a:ext cx="886007" cy="886007"/>
          </a:xfrm>
          <a:prstGeom prst="rect">
            <a:avLst/>
          </a:prstGeom>
        </p:spPr>
      </p:pic>
      <p:pic>
        <p:nvPicPr>
          <p:cNvPr id="13" name="Graphic 12">
            <a:extLst>
              <a:ext uri="{FF2B5EF4-FFF2-40B4-BE49-F238E27FC236}">
                <a16:creationId xmlns:a16="http://schemas.microsoft.com/office/drawing/2014/main" id="{3CFC2774-0C61-C048-9DD2-ADD0401B924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59878" y="5360305"/>
            <a:ext cx="683334" cy="899124"/>
          </a:xfrm>
          <a:prstGeom prst="rect">
            <a:avLst/>
          </a:prstGeom>
        </p:spPr>
      </p:pic>
      <p:pic>
        <p:nvPicPr>
          <p:cNvPr id="14" name="Graphic 13">
            <a:extLst>
              <a:ext uri="{FF2B5EF4-FFF2-40B4-BE49-F238E27FC236}">
                <a16:creationId xmlns:a16="http://schemas.microsoft.com/office/drawing/2014/main" id="{9B1F2E1B-C1AF-D14B-9108-2503FBE7FED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706528" y="4021481"/>
            <a:ext cx="836698" cy="836698"/>
          </a:xfrm>
          <a:prstGeom prst="rect">
            <a:avLst/>
          </a:prstGeom>
        </p:spPr>
      </p:pic>
      <p:pic>
        <p:nvPicPr>
          <p:cNvPr id="15" name="Graphic 14">
            <a:extLst>
              <a:ext uri="{FF2B5EF4-FFF2-40B4-BE49-F238E27FC236}">
                <a16:creationId xmlns:a16="http://schemas.microsoft.com/office/drawing/2014/main" id="{8B851839-27CC-0C46-AF9D-75601176403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485472" y="3990260"/>
            <a:ext cx="785614" cy="785614"/>
          </a:xfrm>
          <a:prstGeom prst="rect">
            <a:avLst/>
          </a:prstGeom>
        </p:spPr>
      </p:pic>
      <p:pic>
        <p:nvPicPr>
          <p:cNvPr id="16" name="Graphic 15">
            <a:extLst>
              <a:ext uri="{FF2B5EF4-FFF2-40B4-BE49-F238E27FC236}">
                <a16:creationId xmlns:a16="http://schemas.microsoft.com/office/drawing/2014/main" id="{16C97E48-8E49-654D-906D-0E54EB7361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513634" y="1087476"/>
            <a:ext cx="886009" cy="886009"/>
          </a:xfrm>
          <a:prstGeom prst="rect">
            <a:avLst/>
          </a:prstGeom>
        </p:spPr>
      </p:pic>
      <p:pic>
        <p:nvPicPr>
          <p:cNvPr id="17" name="Graphic 16">
            <a:extLst>
              <a:ext uri="{FF2B5EF4-FFF2-40B4-BE49-F238E27FC236}">
                <a16:creationId xmlns:a16="http://schemas.microsoft.com/office/drawing/2014/main" id="{95DE907F-1F4A-DC46-92E4-4FBF3BB8B41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541925" y="2574296"/>
            <a:ext cx="886008" cy="886008"/>
          </a:xfrm>
          <a:prstGeom prst="rect">
            <a:avLst/>
          </a:prstGeom>
        </p:spPr>
      </p:pic>
      <p:pic>
        <p:nvPicPr>
          <p:cNvPr id="18" name="Picture 17">
            <a:extLst>
              <a:ext uri="{FF2B5EF4-FFF2-40B4-BE49-F238E27FC236}">
                <a16:creationId xmlns:a16="http://schemas.microsoft.com/office/drawing/2014/main" id="{4DD845C7-EE90-1449-A99E-25E402FFA493}"/>
              </a:ext>
            </a:extLst>
          </p:cNvPr>
          <p:cNvPicPr>
            <a:picLocks noChangeAspect="1"/>
          </p:cNvPicPr>
          <p:nvPr/>
        </p:nvPicPr>
        <p:blipFill>
          <a:blip r:embed="rId28"/>
          <a:stretch>
            <a:fillRect/>
          </a:stretch>
        </p:blipFill>
        <p:spPr>
          <a:xfrm>
            <a:off x="6519290" y="4021482"/>
            <a:ext cx="749131" cy="749131"/>
          </a:xfrm>
          <a:prstGeom prst="rect">
            <a:avLst/>
          </a:prstGeom>
        </p:spPr>
      </p:pic>
      <p:pic>
        <p:nvPicPr>
          <p:cNvPr id="19" name="Graphic 18">
            <a:extLst>
              <a:ext uri="{FF2B5EF4-FFF2-40B4-BE49-F238E27FC236}">
                <a16:creationId xmlns:a16="http://schemas.microsoft.com/office/drawing/2014/main" id="{75F10052-D212-4349-8527-67465978011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505090" y="961395"/>
            <a:ext cx="1063396" cy="1063396"/>
          </a:xfrm>
          <a:prstGeom prst="rect">
            <a:avLst/>
          </a:prstGeom>
        </p:spPr>
      </p:pic>
      <p:pic>
        <p:nvPicPr>
          <p:cNvPr id="20" name="Graphic 19">
            <a:extLst>
              <a:ext uri="{FF2B5EF4-FFF2-40B4-BE49-F238E27FC236}">
                <a16:creationId xmlns:a16="http://schemas.microsoft.com/office/drawing/2014/main" id="{4B297AEC-CF44-AA4C-BD87-94D14DECC40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514943" y="2475862"/>
            <a:ext cx="886007" cy="886007"/>
          </a:xfrm>
          <a:prstGeom prst="rect">
            <a:avLst/>
          </a:prstGeom>
        </p:spPr>
      </p:pic>
      <p:pic>
        <p:nvPicPr>
          <p:cNvPr id="21" name="Graphic 20">
            <a:extLst>
              <a:ext uri="{FF2B5EF4-FFF2-40B4-BE49-F238E27FC236}">
                <a16:creationId xmlns:a16="http://schemas.microsoft.com/office/drawing/2014/main" id="{CBE9EFEE-5F1F-B14C-BA9F-20F4BE0C8C2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542534" y="3972503"/>
            <a:ext cx="676884" cy="676884"/>
          </a:xfrm>
          <a:prstGeom prst="rect">
            <a:avLst/>
          </a:prstGeom>
        </p:spPr>
      </p:pic>
      <p:pic>
        <p:nvPicPr>
          <p:cNvPr id="22" name="Graphic 21">
            <a:extLst>
              <a:ext uri="{FF2B5EF4-FFF2-40B4-BE49-F238E27FC236}">
                <a16:creationId xmlns:a16="http://schemas.microsoft.com/office/drawing/2014/main" id="{2AFB4254-9C7D-6D4C-8DCD-8C12ED074D1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6513633" y="5395960"/>
            <a:ext cx="857717" cy="857717"/>
          </a:xfrm>
          <a:prstGeom prst="rect">
            <a:avLst/>
          </a:prstGeom>
        </p:spPr>
      </p:pic>
      <p:sp>
        <p:nvSpPr>
          <p:cNvPr id="23" name="TextBox 22">
            <a:extLst>
              <a:ext uri="{FF2B5EF4-FFF2-40B4-BE49-F238E27FC236}">
                <a16:creationId xmlns:a16="http://schemas.microsoft.com/office/drawing/2014/main" id="{294C36A2-8293-9246-83B4-2F4693712F5F}"/>
              </a:ext>
            </a:extLst>
          </p:cNvPr>
          <p:cNvSpPr txBox="1"/>
          <p:nvPr/>
        </p:nvSpPr>
        <p:spPr>
          <a:xfrm>
            <a:off x="1478808" y="1196958"/>
            <a:ext cx="674865" cy="553998"/>
          </a:xfrm>
          <a:prstGeom prst="rect">
            <a:avLst/>
          </a:prstGeom>
          <a:noFill/>
        </p:spPr>
        <p:txBody>
          <a:bodyPr wrap="none" rtlCol="0">
            <a:spAutoFit/>
          </a:bodyPr>
          <a:lstStyle/>
          <a:p>
            <a:r>
              <a:rPr lang="en-US" sz="1500" dirty="0"/>
              <a:t>Azure </a:t>
            </a:r>
          </a:p>
          <a:p>
            <a:r>
              <a:rPr lang="en-US" sz="1500" dirty="0"/>
              <a:t>Disks</a:t>
            </a:r>
          </a:p>
        </p:txBody>
      </p:sp>
      <p:sp>
        <p:nvSpPr>
          <p:cNvPr id="24" name="TextBox 23">
            <a:extLst>
              <a:ext uri="{FF2B5EF4-FFF2-40B4-BE49-F238E27FC236}">
                <a16:creationId xmlns:a16="http://schemas.microsoft.com/office/drawing/2014/main" id="{A31EDC1E-B912-7F43-9921-87DE015A3071}"/>
              </a:ext>
            </a:extLst>
          </p:cNvPr>
          <p:cNvSpPr txBox="1"/>
          <p:nvPr/>
        </p:nvSpPr>
        <p:spPr>
          <a:xfrm>
            <a:off x="1368843" y="2720668"/>
            <a:ext cx="734496" cy="553998"/>
          </a:xfrm>
          <a:prstGeom prst="rect">
            <a:avLst/>
          </a:prstGeom>
          <a:noFill/>
        </p:spPr>
        <p:txBody>
          <a:bodyPr wrap="none" rtlCol="0">
            <a:spAutoFit/>
          </a:bodyPr>
          <a:lstStyle/>
          <a:p>
            <a:pPr algn="ctr"/>
            <a:r>
              <a:rPr lang="en-US" sz="1500" dirty="0"/>
              <a:t>Azure</a:t>
            </a:r>
          </a:p>
          <a:p>
            <a:pPr algn="ctr"/>
            <a:r>
              <a:rPr lang="en-US" sz="1500" dirty="0"/>
              <a:t>MySQL</a:t>
            </a:r>
          </a:p>
        </p:txBody>
      </p:sp>
      <p:sp>
        <p:nvSpPr>
          <p:cNvPr id="25" name="TextBox 24">
            <a:extLst>
              <a:ext uri="{FF2B5EF4-FFF2-40B4-BE49-F238E27FC236}">
                <a16:creationId xmlns:a16="http://schemas.microsoft.com/office/drawing/2014/main" id="{173F7039-AA1E-A341-AE9F-6173F0C0E1F3}"/>
              </a:ext>
            </a:extLst>
          </p:cNvPr>
          <p:cNvSpPr txBox="1"/>
          <p:nvPr/>
        </p:nvSpPr>
        <p:spPr>
          <a:xfrm>
            <a:off x="1356033" y="4060803"/>
            <a:ext cx="631583" cy="553998"/>
          </a:xfrm>
          <a:prstGeom prst="rect">
            <a:avLst/>
          </a:prstGeom>
          <a:noFill/>
        </p:spPr>
        <p:txBody>
          <a:bodyPr wrap="none" rtlCol="0">
            <a:spAutoFit/>
          </a:bodyPr>
          <a:lstStyle/>
          <a:p>
            <a:r>
              <a:rPr lang="en-US" sz="1500" dirty="0"/>
              <a:t>Azure</a:t>
            </a:r>
          </a:p>
          <a:p>
            <a:r>
              <a:rPr lang="en-US" sz="1500" dirty="0"/>
              <a:t>Files</a:t>
            </a:r>
          </a:p>
        </p:txBody>
      </p:sp>
      <p:sp>
        <p:nvSpPr>
          <p:cNvPr id="26" name="TextBox 25">
            <a:extLst>
              <a:ext uri="{FF2B5EF4-FFF2-40B4-BE49-F238E27FC236}">
                <a16:creationId xmlns:a16="http://schemas.microsoft.com/office/drawing/2014/main" id="{92296767-010C-7E41-B3A0-FB431095C255}"/>
              </a:ext>
            </a:extLst>
          </p:cNvPr>
          <p:cNvSpPr txBox="1"/>
          <p:nvPr/>
        </p:nvSpPr>
        <p:spPr>
          <a:xfrm>
            <a:off x="1216477" y="5372172"/>
            <a:ext cx="822469" cy="553998"/>
          </a:xfrm>
          <a:prstGeom prst="rect">
            <a:avLst/>
          </a:prstGeom>
          <a:noFill/>
        </p:spPr>
        <p:txBody>
          <a:bodyPr wrap="none" rtlCol="0">
            <a:spAutoFit/>
          </a:bodyPr>
          <a:lstStyle/>
          <a:p>
            <a:r>
              <a:rPr lang="en-US" sz="1500" dirty="0"/>
              <a:t>Storage</a:t>
            </a:r>
          </a:p>
          <a:p>
            <a:r>
              <a:rPr lang="en-US" sz="1500" dirty="0"/>
              <a:t>Account</a:t>
            </a:r>
          </a:p>
        </p:txBody>
      </p:sp>
      <p:cxnSp>
        <p:nvCxnSpPr>
          <p:cNvPr id="28" name="Straight Connector 27">
            <a:extLst>
              <a:ext uri="{FF2B5EF4-FFF2-40B4-BE49-F238E27FC236}">
                <a16:creationId xmlns:a16="http://schemas.microsoft.com/office/drawing/2014/main" id="{5C4CB033-42E7-834C-8FB2-1BD6D9D396FF}"/>
              </a:ext>
            </a:extLst>
          </p:cNvPr>
          <p:cNvCxnSpPr/>
          <p:nvPr/>
        </p:nvCxnSpPr>
        <p:spPr>
          <a:xfrm>
            <a:off x="2294136" y="771896"/>
            <a:ext cx="0" cy="54626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48FCC076-7EEB-FC45-B0BA-8FB3765699B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454201" y="5372172"/>
            <a:ext cx="654723" cy="654723"/>
          </a:xfrm>
          <a:prstGeom prst="rect">
            <a:avLst/>
          </a:prstGeom>
        </p:spPr>
      </p:pic>
      <p:pic>
        <p:nvPicPr>
          <p:cNvPr id="30" name="Graphic 29">
            <a:extLst>
              <a:ext uri="{FF2B5EF4-FFF2-40B4-BE49-F238E27FC236}">
                <a16:creationId xmlns:a16="http://schemas.microsoft.com/office/drawing/2014/main" id="{41FAE509-C4E0-AC49-A3FF-2C21ED31A91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720038" y="2604809"/>
            <a:ext cx="668025" cy="668025"/>
          </a:xfrm>
          <a:prstGeom prst="rect">
            <a:avLst/>
          </a:prstGeom>
        </p:spPr>
      </p:pic>
      <p:sp>
        <p:nvSpPr>
          <p:cNvPr id="31" name="TextBox 30">
            <a:extLst>
              <a:ext uri="{FF2B5EF4-FFF2-40B4-BE49-F238E27FC236}">
                <a16:creationId xmlns:a16="http://schemas.microsoft.com/office/drawing/2014/main" id="{4209516F-DF55-6F42-A6B4-87CD4A5B3CFE}"/>
              </a:ext>
            </a:extLst>
          </p:cNvPr>
          <p:cNvSpPr txBox="1"/>
          <p:nvPr/>
        </p:nvSpPr>
        <p:spPr>
          <a:xfrm>
            <a:off x="3370316" y="1143797"/>
            <a:ext cx="848309" cy="553998"/>
          </a:xfrm>
          <a:prstGeom prst="rect">
            <a:avLst/>
          </a:prstGeom>
          <a:noFill/>
        </p:spPr>
        <p:txBody>
          <a:bodyPr wrap="none" rtlCol="0">
            <a:spAutoFit/>
          </a:bodyPr>
          <a:lstStyle/>
          <a:p>
            <a:pPr algn="ctr"/>
            <a:r>
              <a:rPr lang="en-US" sz="1500" dirty="0"/>
              <a:t>Azure </a:t>
            </a:r>
          </a:p>
          <a:p>
            <a:r>
              <a:rPr lang="en-US" sz="1500" dirty="0"/>
              <a:t>Public IP</a:t>
            </a:r>
          </a:p>
        </p:txBody>
      </p:sp>
      <p:sp>
        <p:nvSpPr>
          <p:cNvPr id="32" name="TextBox 31">
            <a:extLst>
              <a:ext uri="{FF2B5EF4-FFF2-40B4-BE49-F238E27FC236}">
                <a16:creationId xmlns:a16="http://schemas.microsoft.com/office/drawing/2014/main" id="{33D5F6B3-3A7D-5E40-B696-C8AD3141D6BD}"/>
              </a:ext>
            </a:extLst>
          </p:cNvPr>
          <p:cNvSpPr txBox="1"/>
          <p:nvPr/>
        </p:nvSpPr>
        <p:spPr>
          <a:xfrm>
            <a:off x="3326536" y="2500196"/>
            <a:ext cx="884986" cy="784830"/>
          </a:xfrm>
          <a:prstGeom prst="rect">
            <a:avLst/>
          </a:prstGeom>
          <a:noFill/>
        </p:spPr>
        <p:txBody>
          <a:bodyPr wrap="none" rtlCol="0">
            <a:spAutoFit/>
          </a:bodyPr>
          <a:lstStyle/>
          <a:p>
            <a:r>
              <a:rPr lang="en-US" sz="1500" dirty="0"/>
              <a:t>Standard</a:t>
            </a:r>
          </a:p>
          <a:p>
            <a:pPr algn="ctr"/>
            <a:r>
              <a:rPr lang="en-US" sz="1500" dirty="0"/>
              <a:t>Load</a:t>
            </a:r>
          </a:p>
          <a:p>
            <a:r>
              <a:rPr lang="en-US" sz="1500" dirty="0"/>
              <a:t>Balancer</a:t>
            </a:r>
          </a:p>
        </p:txBody>
      </p:sp>
      <p:sp>
        <p:nvSpPr>
          <p:cNvPr id="33" name="TextBox 32">
            <a:extLst>
              <a:ext uri="{FF2B5EF4-FFF2-40B4-BE49-F238E27FC236}">
                <a16:creationId xmlns:a16="http://schemas.microsoft.com/office/drawing/2014/main" id="{EC099EA5-FF3D-C441-959F-46D19215749B}"/>
              </a:ext>
            </a:extLst>
          </p:cNvPr>
          <p:cNvSpPr txBox="1"/>
          <p:nvPr/>
        </p:nvSpPr>
        <p:spPr>
          <a:xfrm>
            <a:off x="3366791" y="4060803"/>
            <a:ext cx="859915" cy="553998"/>
          </a:xfrm>
          <a:prstGeom prst="rect">
            <a:avLst/>
          </a:prstGeom>
          <a:noFill/>
        </p:spPr>
        <p:txBody>
          <a:bodyPr wrap="none" rtlCol="0">
            <a:spAutoFit/>
          </a:bodyPr>
          <a:lstStyle/>
          <a:p>
            <a:pPr algn="ctr"/>
            <a:r>
              <a:rPr lang="en-US" sz="1500" dirty="0"/>
              <a:t>Virtual</a:t>
            </a:r>
          </a:p>
          <a:p>
            <a:pPr algn="ctr"/>
            <a:r>
              <a:rPr lang="en-US" sz="1500" dirty="0"/>
              <a:t>Network</a:t>
            </a:r>
          </a:p>
        </p:txBody>
      </p:sp>
      <p:sp>
        <p:nvSpPr>
          <p:cNvPr id="34" name="TextBox 33">
            <a:extLst>
              <a:ext uri="{FF2B5EF4-FFF2-40B4-BE49-F238E27FC236}">
                <a16:creationId xmlns:a16="http://schemas.microsoft.com/office/drawing/2014/main" id="{EA4774C2-C8D9-F843-B86A-773775A6DF8F}"/>
              </a:ext>
            </a:extLst>
          </p:cNvPr>
          <p:cNvSpPr txBox="1"/>
          <p:nvPr/>
        </p:nvSpPr>
        <p:spPr>
          <a:xfrm>
            <a:off x="3265135" y="5512085"/>
            <a:ext cx="810415" cy="323165"/>
          </a:xfrm>
          <a:prstGeom prst="rect">
            <a:avLst/>
          </a:prstGeom>
          <a:noFill/>
        </p:spPr>
        <p:txBody>
          <a:bodyPr wrap="none" rtlCol="0">
            <a:spAutoFit/>
          </a:bodyPr>
          <a:lstStyle/>
          <a:p>
            <a:pPr algn="ctr"/>
            <a:r>
              <a:rPr lang="en-US" sz="1500" dirty="0"/>
              <a:t>Subnets</a:t>
            </a:r>
          </a:p>
        </p:txBody>
      </p:sp>
      <p:cxnSp>
        <p:nvCxnSpPr>
          <p:cNvPr id="35" name="Straight Connector 34">
            <a:extLst>
              <a:ext uri="{FF2B5EF4-FFF2-40B4-BE49-F238E27FC236}">
                <a16:creationId xmlns:a16="http://schemas.microsoft.com/office/drawing/2014/main" id="{62C2B83D-BBD2-E942-B457-A128F79474D5}"/>
              </a:ext>
            </a:extLst>
          </p:cNvPr>
          <p:cNvCxnSpPr/>
          <p:nvPr/>
        </p:nvCxnSpPr>
        <p:spPr>
          <a:xfrm>
            <a:off x="6364648" y="862878"/>
            <a:ext cx="0" cy="54626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BA2A748-8B5C-414D-9A6F-8CEB4A7CA136}"/>
              </a:ext>
            </a:extLst>
          </p:cNvPr>
          <p:cNvSpPr txBox="1"/>
          <p:nvPr/>
        </p:nvSpPr>
        <p:spPr>
          <a:xfrm>
            <a:off x="5540985" y="1172493"/>
            <a:ext cx="674865" cy="553998"/>
          </a:xfrm>
          <a:prstGeom prst="rect">
            <a:avLst/>
          </a:prstGeom>
          <a:noFill/>
        </p:spPr>
        <p:txBody>
          <a:bodyPr wrap="none" rtlCol="0">
            <a:spAutoFit/>
          </a:bodyPr>
          <a:lstStyle/>
          <a:p>
            <a:pPr algn="ctr"/>
            <a:r>
              <a:rPr lang="en-US" sz="1500" dirty="0"/>
              <a:t>Azure </a:t>
            </a:r>
          </a:p>
          <a:p>
            <a:pPr algn="ctr"/>
            <a:r>
              <a:rPr lang="en-US" sz="1500" dirty="0"/>
              <a:t>AD</a:t>
            </a:r>
          </a:p>
        </p:txBody>
      </p:sp>
      <p:sp>
        <p:nvSpPr>
          <p:cNvPr id="37" name="TextBox 36">
            <a:extLst>
              <a:ext uri="{FF2B5EF4-FFF2-40B4-BE49-F238E27FC236}">
                <a16:creationId xmlns:a16="http://schemas.microsoft.com/office/drawing/2014/main" id="{09CADC23-9E60-5948-8343-4B3F22C01255}"/>
              </a:ext>
            </a:extLst>
          </p:cNvPr>
          <p:cNvSpPr txBox="1"/>
          <p:nvPr/>
        </p:nvSpPr>
        <p:spPr>
          <a:xfrm>
            <a:off x="5441093" y="2586984"/>
            <a:ext cx="748090" cy="553998"/>
          </a:xfrm>
          <a:prstGeom prst="rect">
            <a:avLst/>
          </a:prstGeom>
          <a:noFill/>
        </p:spPr>
        <p:txBody>
          <a:bodyPr wrap="none" rtlCol="0">
            <a:spAutoFit/>
          </a:bodyPr>
          <a:lstStyle/>
          <a:p>
            <a:pPr algn="ctr"/>
            <a:r>
              <a:rPr lang="en-US" sz="1500" dirty="0"/>
              <a:t>AD</a:t>
            </a:r>
          </a:p>
          <a:p>
            <a:pPr algn="ctr"/>
            <a:r>
              <a:rPr lang="en-US" sz="1500" dirty="0"/>
              <a:t>Groups</a:t>
            </a:r>
          </a:p>
        </p:txBody>
      </p:sp>
      <p:sp>
        <p:nvSpPr>
          <p:cNvPr id="38" name="TextBox 37">
            <a:extLst>
              <a:ext uri="{FF2B5EF4-FFF2-40B4-BE49-F238E27FC236}">
                <a16:creationId xmlns:a16="http://schemas.microsoft.com/office/drawing/2014/main" id="{1298F4AF-8419-D448-949C-C7F9E0CB16FA}"/>
              </a:ext>
            </a:extLst>
          </p:cNvPr>
          <p:cNvSpPr txBox="1"/>
          <p:nvPr/>
        </p:nvSpPr>
        <p:spPr>
          <a:xfrm>
            <a:off x="5482781" y="4021482"/>
            <a:ext cx="619016" cy="553998"/>
          </a:xfrm>
          <a:prstGeom prst="rect">
            <a:avLst/>
          </a:prstGeom>
          <a:noFill/>
        </p:spPr>
        <p:txBody>
          <a:bodyPr wrap="none" rtlCol="0">
            <a:spAutoFit/>
          </a:bodyPr>
          <a:lstStyle/>
          <a:p>
            <a:pPr algn="ctr"/>
            <a:r>
              <a:rPr lang="en-US" sz="1500" dirty="0"/>
              <a:t>AD</a:t>
            </a:r>
          </a:p>
          <a:p>
            <a:pPr algn="ctr"/>
            <a:r>
              <a:rPr lang="en-US" sz="1500" dirty="0"/>
              <a:t>Users</a:t>
            </a:r>
          </a:p>
        </p:txBody>
      </p:sp>
      <p:sp>
        <p:nvSpPr>
          <p:cNvPr id="39" name="TextBox 38">
            <a:extLst>
              <a:ext uri="{FF2B5EF4-FFF2-40B4-BE49-F238E27FC236}">
                <a16:creationId xmlns:a16="http://schemas.microsoft.com/office/drawing/2014/main" id="{3FE1DA5E-88B8-0041-B2D3-3C8784BF5268}"/>
              </a:ext>
            </a:extLst>
          </p:cNvPr>
          <p:cNvSpPr txBox="1"/>
          <p:nvPr/>
        </p:nvSpPr>
        <p:spPr>
          <a:xfrm>
            <a:off x="5469668" y="5295515"/>
            <a:ext cx="645241" cy="784830"/>
          </a:xfrm>
          <a:prstGeom prst="rect">
            <a:avLst/>
          </a:prstGeom>
          <a:noFill/>
        </p:spPr>
        <p:txBody>
          <a:bodyPr wrap="none" rtlCol="0">
            <a:spAutoFit/>
          </a:bodyPr>
          <a:lstStyle/>
          <a:p>
            <a:pPr algn="ctr"/>
            <a:r>
              <a:rPr lang="en-US" sz="1500" dirty="0"/>
              <a:t>Azure</a:t>
            </a:r>
          </a:p>
          <a:p>
            <a:pPr algn="ctr"/>
            <a:r>
              <a:rPr lang="en-US" sz="1500" dirty="0"/>
              <a:t>DNS</a:t>
            </a:r>
          </a:p>
          <a:p>
            <a:pPr algn="ctr"/>
            <a:r>
              <a:rPr lang="en-US" sz="1500" dirty="0"/>
              <a:t>Zones</a:t>
            </a:r>
          </a:p>
        </p:txBody>
      </p:sp>
      <p:cxnSp>
        <p:nvCxnSpPr>
          <p:cNvPr id="40" name="Straight Connector 39">
            <a:extLst>
              <a:ext uri="{FF2B5EF4-FFF2-40B4-BE49-F238E27FC236}">
                <a16:creationId xmlns:a16="http://schemas.microsoft.com/office/drawing/2014/main" id="{AE60C73C-726F-5F43-AAD9-3DCBC25534BF}"/>
              </a:ext>
            </a:extLst>
          </p:cNvPr>
          <p:cNvCxnSpPr/>
          <p:nvPr/>
        </p:nvCxnSpPr>
        <p:spPr>
          <a:xfrm>
            <a:off x="4335948" y="810529"/>
            <a:ext cx="0" cy="54626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CD7803D-6F79-4E44-A232-A7C8FA5076C2}"/>
              </a:ext>
            </a:extLst>
          </p:cNvPr>
          <p:cNvSpPr txBox="1"/>
          <p:nvPr/>
        </p:nvSpPr>
        <p:spPr>
          <a:xfrm>
            <a:off x="7539168" y="1087475"/>
            <a:ext cx="949940" cy="784830"/>
          </a:xfrm>
          <a:prstGeom prst="rect">
            <a:avLst/>
          </a:prstGeom>
          <a:noFill/>
        </p:spPr>
        <p:txBody>
          <a:bodyPr wrap="none" rtlCol="0">
            <a:spAutoFit/>
          </a:bodyPr>
          <a:lstStyle/>
          <a:p>
            <a:pPr algn="ctr"/>
            <a:r>
              <a:rPr lang="en-US" sz="1500" dirty="0"/>
              <a:t>Azure </a:t>
            </a:r>
          </a:p>
          <a:p>
            <a:pPr algn="ctr"/>
            <a:r>
              <a:rPr lang="en-US" sz="1500" dirty="0"/>
              <a:t>Container</a:t>
            </a:r>
          </a:p>
          <a:p>
            <a:pPr algn="ctr"/>
            <a:r>
              <a:rPr lang="en-US" sz="1500" dirty="0"/>
              <a:t>Registry</a:t>
            </a:r>
          </a:p>
        </p:txBody>
      </p:sp>
      <p:sp>
        <p:nvSpPr>
          <p:cNvPr id="42" name="TextBox 41">
            <a:extLst>
              <a:ext uri="{FF2B5EF4-FFF2-40B4-BE49-F238E27FC236}">
                <a16:creationId xmlns:a16="http://schemas.microsoft.com/office/drawing/2014/main" id="{D26DF07C-1C48-8B4D-8A65-356509B856C9}"/>
              </a:ext>
            </a:extLst>
          </p:cNvPr>
          <p:cNvSpPr txBox="1"/>
          <p:nvPr/>
        </p:nvSpPr>
        <p:spPr>
          <a:xfrm>
            <a:off x="7658698" y="2641260"/>
            <a:ext cx="787075" cy="553998"/>
          </a:xfrm>
          <a:prstGeom prst="rect">
            <a:avLst/>
          </a:prstGeom>
          <a:noFill/>
        </p:spPr>
        <p:txBody>
          <a:bodyPr wrap="none" rtlCol="0">
            <a:spAutoFit/>
          </a:bodyPr>
          <a:lstStyle/>
          <a:p>
            <a:pPr algn="ctr"/>
            <a:r>
              <a:rPr lang="en-US" sz="1500" dirty="0"/>
              <a:t>Azure </a:t>
            </a:r>
          </a:p>
          <a:p>
            <a:pPr algn="ctr"/>
            <a:r>
              <a:rPr lang="en-US" sz="1500" dirty="0"/>
              <a:t>DevOps</a:t>
            </a:r>
          </a:p>
        </p:txBody>
      </p:sp>
      <p:sp>
        <p:nvSpPr>
          <p:cNvPr id="43" name="TextBox 42">
            <a:extLst>
              <a:ext uri="{FF2B5EF4-FFF2-40B4-BE49-F238E27FC236}">
                <a16:creationId xmlns:a16="http://schemas.microsoft.com/office/drawing/2014/main" id="{62CF6AB4-7C2F-674C-9FFB-8B20543120AC}"/>
              </a:ext>
            </a:extLst>
          </p:cNvPr>
          <p:cNvSpPr txBox="1"/>
          <p:nvPr/>
        </p:nvSpPr>
        <p:spPr>
          <a:xfrm>
            <a:off x="7336322" y="3966467"/>
            <a:ext cx="1399550" cy="784830"/>
          </a:xfrm>
          <a:prstGeom prst="rect">
            <a:avLst/>
          </a:prstGeom>
          <a:noFill/>
        </p:spPr>
        <p:txBody>
          <a:bodyPr wrap="none" rtlCol="0">
            <a:spAutoFit/>
          </a:bodyPr>
          <a:lstStyle/>
          <a:p>
            <a:pPr algn="ctr"/>
            <a:r>
              <a:rPr lang="en-US" sz="1500" dirty="0"/>
              <a:t>Azure </a:t>
            </a:r>
          </a:p>
          <a:p>
            <a:pPr algn="ctr"/>
            <a:r>
              <a:rPr lang="en-US" sz="1500" dirty="0"/>
              <a:t>Build &amp; Release</a:t>
            </a:r>
          </a:p>
          <a:p>
            <a:pPr algn="ctr"/>
            <a:r>
              <a:rPr lang="en-US" sz="1500" dirty="0"/>
              <a:t>Pipelines</a:t>
            </a:r>
          </a:p>
        </p:txBody>
      </p:sp>
      <p:sp>
        <p:nvSpPr>
          <p:cNvPr id="44" name="TextBox 43">
            <a:extLst>
              <a:ext uri="{FF2B5EF4-FFF2-40B4-BE49-F238E27FC236}">
                <a16:creationId xmlns:a16="http://schemas.microsoft.com/office/drawing/2014/main" id="{5891A960-C8AE-344D-A80D-55349ABD8582}"/>
              </a:ext>
            </a:extLst>
          </p:cNvPr>
          <p:cNvSpPr txBox="1"/>
          <p:nvPr/>
        </p:nvSpPr>
        <p:spPr>
          <a:xfrm>
            <a:off x="7483016" y="5368630"/>
            <a:ext cx="1722844" cy="784830"/>
          </a:xfrm>
          <a:prstGeom prst="rect">
            <a:avLst/>
          </a:prstGeom>
          <a:noFill/>
        </p:spPr>
        <p:txBody>
          <a:bodyPr wrap="none" rtlCol="0">
            <a:spAutoFit/>
          </a:bodyPr>
          <a:lstStyle/>
          <a:p>
            <a:pPr algn="ctr"/>
            <a:r>
              <a:rPr lang="en-US" sz="1500" dirty="0"/>
              <a:t>Azure </a:t>
            </a:r>
          </a:p>
          <a:p>
            <a:pPr algn="ctr"/>
            <a:r>
              <a:rPr lang="en-US" sz="1500" dirty="0"/>
              <a:t>Container Instances</a:t>
            </a:r>
          </a:p>
          <a:p>
            <a:pPr algn="ctr"/>
            <a:r>
              <a:rPr lang="en-US" sz="1500" dirty="0"/>
              <a:t>Virtual Nodes</a:t>
            </a:r>
          </a:p>
        </p:txBody>
      </p:sp>
      <p:cxnSp>
        <p:nvCxnSpPr>
          <p:cNvPr id="45" name="Straight Connector 44">
            <a:extLst>
              <a:ext uri="{FF2B5EF4-FFF2-40B4-BE49-F238E27FC236}">
                <a16:creationId xmlns:a16="http://schemas.microsoft.com/office/drawing/2014/main" id="{66AC9909-CEFC-B348-9DA9-DAE9B9B6E26E}"/>
              </a:ext>
            </a:extLst>
          </p:cNvPr>
          <p:cNvCxnSpPr/>
          <p:nvPr/>
        </p:nvCxnSpPr>
        <p:spPr>
          <a:xfrm>
            <a:off x="9480272" y="919798"/>
            <a:ext cx="0" cy="546265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6B87AA1-B8A4-2B43-94B0-37D678E53E53}"/>
              </a:ext>
            </a:extLst>
          </p:cNvPr>
          <p:cNvSpPr txBox="1"/>
          <p:nvPr/>
        </p:nvSpPr>
        <p:spPr>
          <a:xfrm>
            <a:off x="10619280" y="1074833"/>
            <a:ext cx="1076257" cy="784830"/>
          </a:xfrm>
          <a:prstGeom prst="rect">
            <a:avLst/>
          </a:prstGeom>
          <a:noFill/>
        </p:spPr>
        <p:txBody>
          <a:bodyPr wrap="none" rtlCol="0">
            <a:spAutoFit/>
          </a:bodyPr>
          <a:lstStyle/>
          <a:p>
            <a:pPr algn="ctr"/>
            <a:r>
              <a:rPr lang="en-US" sz="1500" dirty="0"/>
              <a:t>Azure </a:t>
            </a:r>
          </a:p>
          <a:p>
            <a:pPr algn="ctr"/>
            <a:r>
              <a:rPr lang="en-US" sz="1500" dirty="0"/>
              <a:t>Kubernetes</a:t>
            </a:r>
          </a:p>
          <a:p>
            <a:pPr algn="ctr"/>
            <a:r>
              <a:rPr lang="en-US" sz="1500" dirty="0"/>
              <a:t>Service</a:t>
            </a:r>
          </a:p>
        </p:txBody>
      </p:sp>
      <p:sp>
        <p:nvSpPr>
          <p:cNvPr id="47" name="TextBox 46">
            <a:extLst>
              <a:ext uri="{FF2B5EF4-FFF2-40B4-BE49-F238E27FC236}">
                <a16:creationId xmlns:a16="http://schemas.microsoft.com/office/drawing/2014/main" id="{8DDBBEB5-8602-FC47-9836-869E7E971E55}"/>
              </a:ext>
            </a:extLst>
          </p:cNvPr>
          <p:cNvSpPr txBox="1"/>
          <p:nvPr/>
        </p:nvSpPr>
        <p:spPr>
          <a:xfrm>
            <a:off x="10473448" y="2470718"/>
            <a:ext cx="1543179" cy="784830"/>
          </a:xfrm>
          <a:prstGeom prst="rect">
            <a:avLst/>
          </a:prstGeom>
          <a:noFill/>
        </p:spPr>
        <p:txBody>
          <a:bodyPr wrap="none" rtlCol="0">
            <a:spAutoFit/>
          </a:bodyPr>
          <a:lstStyle/>
          <a:p>
            <a:pPr algn="ctr"/>
            <a:r>
              <a:rPr lang="en-US" sz="1500" dirty="0"/>
              <a:t>AKS</a:t>
            </a:r>
          </a:p>
          <a:p>
            <a:pPr algn="ctr"/>
            <a:r>
              <a:rPr lang="en-US" sz="1500" dirty="0"/>
              <a:t>Linux &amp; Windows</a:t>
            </a:r>
          </a:p>
          <a:p>
            <a:pPr algn="ctr"/>
            <a:r>
              <a:rPr lang="en-US" sz="1500" dirty="0"/>
              <a:t>Nodepools</a:t>
            </a:r>
          </a:p>
        </p:txBody>
      </p:sp>
      <p:sp>
        <p:nvSpPr>
          <p:cNvPr id="48" name="TextBox 47">
            <a:extLst>
              <a:ext uri="{FF2B5EF4-FFF2-40B4-BE49-F238E27FC236}">
                <a16:creationId xmlns:a16="http://schemas.microsoft.com/office/drawing/2014/main" id="{00E385DB-CE74-CE4E-96BB-B09C7F390E44}"/>
              </a:ext>
            </a:extLst>
          </p:cNvPr>
          <p:cNvSpPr txBox="1"/>
          <p:nvPr/>
        </p:nvSpPr>
        <p:spPr>
          <a:xfrm>
            <a:off x="10900682" y="3934848"/>
            <a:ext cx="908198" cy="784830"/>
          </a:xfrm>
          <a:prstGeom prst="rect">
            <a:avLst/>
          </a:prstGeom>
          <a:noFill/>
        </p:spPr>
        <p:txBody>
          <a:bodyPr wrap="none" rtlCol="0">
            <a:spAutoFit/>
          </a:bodyPr>
          <a:lstStyle/>
          <a:p>
            <a:pPr algn="ctr"/>
            <a:r>
              <a:rPr lang="en-US" sz="1500" dirty="0"/>
              <a:t>Azure</a:t>
            </a:r>
          </a:p>
          <a:p>
            <a:pPr algn="ctr"/>
            <a:r>
              <a:rPr lang="en-US" sz="1500" dirty="0"/>
              <a:t>VM</a:t>
            </a:r>
          </a:p>
          <a:p>
            <a:pPr algn="ctr"/>
            <a:r>
              <a:rPr lang="en-US" sz="1500" dirty="0" err="1"/>
              <a:t>ScaleSets</a:t>
            </a:r>
            <a:endParaRPr lang="en-US" sz="1500" dirty="0"/>
          </a:p>
        </p:txBody>
      </p:sp>
      <p:sp>
        <p:nvSpPr>
          <p:cNvPr id="49" name="TextBox 48">
            <a:extLst>
              <a:ext uri="{FF2B5EF4-FFF2-40B4-BE49-F238E27FC236}">
                <a16:creationId xmlns:a16="http://schemas.microsoft.com/office/drawing/2014/main" id="{7BD7A3A5-6A48-CA4D-A755-42C781E6FB1D}"/>
              </a:ext>
            </a:extLst>
          </p:cNvPr>
          <p:cNvSpPr txBox="1"/>
          <p:nvPr/>
        </p:nvSpPr>
        <p:spPr>
          <a:xfrm>
            <a:off x="10953446" y="5207137"/>
            <a:ext cx="918842" cy="1015663"/>
          </a:xfrm>
          <a:prstGeom prst="rect">
            <a:avLst/>
          </a:prstGeom>
          <a:noFill/>
        </p:spPr>
        <p:txBody>
          <a:bodyPr wrap="none" rtlCol="0">
            <a:spAutoFit/>
          </a:bodyPr>
          <a:lstStyle/>
          <a:p>
            <a:pPr algn="ctr"/>
            <a:r>
              <a:rPr lang="en-US" sz="1500" dirty="0"/>
              <a:t>Azure</a:t>
            </a:r>
          </a:p>
          <a:p>
            <a:pPr algn="ctr"/>
            <a:r>
              <a:rPr lang="en-US" sz="1500" dirty="0"/>
              <a:t>Managed</a:t>
            </a:r>
          </a:p>
          <a:p>
            <a:pPr algn="ctr"/>
            <a:r>
              <a:rPr lang="en-US" sz="1500" dirty="0"/>
              <a:t>Service</a:t>
            </a:r>
          </a:p>
          <a:p>
            <a:pPr algn="ctr"/>
            <a:r>
              <a:rPr lang="en-US" sz="1500" dirty="0"/>
              <a:t>Identity</a:t>
            </a:r>
          </a:p>
        </p:txBody>
      </p:sp>
      <p:sp>
        <p:nvSpPr>
          <p:cNvPr id="50" name="Title 3">
            <a:extLst>
              <a:ext uri="{FF2B5EF4-FFF2-40B4-BE49-F238E27FC236}">
                <a16:creationId xmlns:a16="http://schemas.microsoft.com/office/drawing/2014/main" id="{2DCF3698-3472-834F-898B-AC8943282B9E}"/>
              </a:ext>
            </a:extLst>
          </p:cNvPr>
          <p:cNvSpPr>
            <a:spLocks noGrp="1"/>
          </p:cNvSpPr>
          <p:nvPr>
            <p:ph type="title"/>
          </p:nvPr>
        </p:nvSpPr>
        <p:spPr>
          <a:xfrm>
            <a:off x="916132" y="-85695"/>
            <a:ext cx="10515600" cy="990709"/>
          </a:xfrm>
        </p:spPr>
        <p:txBody>
          <a:bodyPr/>
          <a:lstStyle/>
          <a:p>
            <a:r>
              <a:rPr lang="en-US" b="1" dirty="0"/>
              <a:t>Azure Services Integrated with AKS</a:t>
            </a:r>
          </a:p>
        </p:txBody>
      </p:sp>
    </p:spTree>
    <p:extLst>
      <p:ext uri="{BB962C8B-B14F-4D97-AF65-F5344CB8AC3E}">
        <p14:creationId xmlns:p14="http://schemas.microsoft.com/office/powerpoint/2010/main" val="412725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8" name="Rectangle 514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E6A9FDCC-F758-38CE-2EE4-470EB7AD2E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72" b="-2"/>
          <a:stretch/>
        </p:blipFill>
        <p:spPr bwMode="auto">
          <a:xfrm>
            <a:off x="320039" y="1346200"/>
            <a:ext cx="11548872" cy="4462272"/>
          </a:xfrm>
          <a:prstGeom prst="rect">
            <a:avLst/>
          </a:prstGeom>
          <a:noFill/>
          <a:extLst>
            <a:ext uri="{909E8E84-426E-40DD-AFC4-6F175D3DCCD1}">
              <a14:hiddenFill xmlns:a14="http://schemas.microsoft.com/office/drawing/2010/main">
                <a:solidFill>
                  <a:srgbClr val="FFFFFF"/>
                </a:solidFill>
              </a14:hiddenFill>
            </a:ext>
          </a:extLst>
        </p:spPr>
      </p:pic>
      <p:cxnSp>
        <p:nvCxnSpPr>
          <p:cNvPr id="5147" name="Straight Connector 5146">
            <a:extLst>
              <a:ext uri="{FF2B5EF4-FFF2-40B4-BE49-F238E27FC236}">
                <a16:creationId xmlns:a16="http://schemas.microsoft.com/office/drawing/2014/main" id="{8AD2EEB5-F5B4-4BDA-8293-9A997C1299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827285" y="5121601"/>
            <a:ext cx="0" cy="914400"/>
          </a:xfrm>
          <a:prstGeom prst="line">
            <a:avLst/>
          </a:prstGeom>
          <a:ln w="19050">
            <a:solidFill>
              <a:schemeClr val="tx1">
                <a:lumMod val="65000"/>
                <a:lumOff val="3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520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Azure landing zones for modern application platforms - Cloud Adoption  Framework | Microsoft Learn">
            <a:extLst>
              <a:ext uri="{FF2B5EF4-FFF2-40B4-BE49-F238E27FC236}">
                <a16:creationId xmlns:a16="http://schemas.microsoft.com/office/drawing/2014/main" id="{A2CF2255-97FE-F3AD-5D19-FE8D8048F8B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189" b="15567"/>
          <a:stretch/>
        </p:blipFill>
        <p:spPr bwMode="auto">
          <a:xfrm>
            <a:off x="569343" y="710603"/>
            <a:ext cx="10363200" cy="5828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4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diagram of a software flow&#10;&#10;Description automatically generated">
            <a:extLst>
              <a:ext uri="{FF2B5EF4-FFF2-40B4-BE49-F238E27FC236}">
                <a16:creationId xmlns:a16="http://schemas.microsoft.com/office/drawing/2014/main" id="{453B03EF-AC56-9311-DA5E-4F91B1D4F981}"/>
              </a:ext>
            </a:extLst>
          </p:cNvPr>
          <p:cNvPicPr>
            <a:picLocks noGrp="1" noChangeAspect="1"/>
          </p:cNvPicPr>
          <p:nvPr>
            <p:ph idx="1"/>
          </p:nvPr>
        </p:nvPicPr>
        <p:blipFill rotWithShape="1">
          <a:blip r:embed="rId2"/>
          <a:srcRect t="19"/>
          <a:stretch/>
        </p:blipFill>
        <p:spPr>
          <a:xfrm>
            <a:off x="3481166" y="171531"/>
            <a:ext cx="8612038" cy="4843374"/>
          </a:xfrm>
          <a:prstGeom prst="rect">
            <a:avLst/>
          </a:prstGeom>
        </p:spPr>
      </p:pic>
      <p:pic>
        <p:nvPicPr>
          <p:cNvPr id="7" name="Picture 6">
            <a:extLst>
              <a:ext uri="{FF2B5EF4-FFF2-40B4-BE49-F238E27FC236}">
                <a16:creationId xmlns:a16="http://schemas.microsoft.com/office/drawing/2014/main" id="{673F63A1-8359-6BA9-F4DA-694FF4AEA6AD}"/>
              </a:ext>
            </a:extLst>
          </p:cNvPr>
          <p:cNvPicPr>
            <a:picLocks noChangeAspect="1"/>
          </p:cNvPicPr>
          <p:nvPr/>
        </p:nvPicPr>
        <p:blipFill>
          <a:blip r:embed="rId3"/>
          <a:stretch>
            <a:fillRect/>
          </a:stretch>
        </p:blipFill>
        <p:spPr>
          <a:xfrm>
            <a:off x="98795" y="4804913"/>
            <a:ext cx="5240955" cy="1840742"/>
          </a:xfrm>
          <a:prstGeom prst="rect">
            <a:avLst/>
          </a:prstGeom>
        </p:spPr>
      </p:pic>
    </p:spTree>
    <p:extLst>
      <p:ext uri="{BB962C8B-B14F-4D97-AF65-F5344CB8AC3E}">
        <p14:creationId xmlns:p14="http://schemas.microsoft.com/office/powerpoint/2010/main" val="3190542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b="1" dirty="0"/>
              <a:t>Rajneesh Hajela</a:t>
            </a:r>
            <a:endParaRPr lang="en-GB" b="1"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5989561" y="543267"/>
            <a:ext cx="9524" cy="214117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6014404" y="4270076"/>
            <a:ext cx="0" cy="229990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a:off x="241540" y="3260737"/>
            <a:ext cx="11343735"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a:off x="5398944" y="3260737"/>
            <a:ext cx="809361" cy="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0DCE5E2-7010-7943-B33B-04BF601D7020}"/>
              </a:ext>
            </a:extLst>
          </p:cNvPr>
          <p:cNvSpPr/>
          <p:nvPr/>
        </p:nvSpPr>
        <p:spPr>
          <a:xfrm>
            <a:off x="108294" y="268782"/>
            <a:ext cx="5343811" cy="28236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Cloud Design Pattern</a:t>
            </a:r>
          </a:p>
          <a:p>
            <a:r>
              <a:rPr lang="en-US" sz="1600" b="1" dirty="0"/>
              <a:t>Creational: Abstract </a:t>
            </a:r>
            <a:r>
              <a:rPr lang="en-US" sz="1600" b="1" dirty="0" err="1"/>
              <a:t>Factory,Factory</a:t>
            </a:r>
            <a:r>
              <a:rPr lang="en-US" sz="1600" b="1" dirty="0"/>
              <a:t> </a:t>
            </a:r>
            <a:r>
              <a:rPr lang="en-US" sz="1600" b="1" dirty="0" err="1"/>
              <a:t>Method,Singleton</a:t>
            </a:r>
            <a:r>
              <a:rPr lang="en-US" sz="1600" b="1" dirty="0"/>
              <a:t>, </a:t>
            </a:r>
            <a:r>
              <a:rPr lang="en-US" sz="1600" b="1" dirty="0" err="1"/>
              <a:t>Prototype,Builder</a:t>
            </a:r>
            <a:endParaRPr lang="en-US" sz="1600" b="1" dirty="0"/>
          </a:p>
          <a:p>
            <a:r>
              <a:rPr lang="en-US" sz="1600" b="1" dirty="0" err="1"/>
              <a:t>Structural:Adapter,Bridge,Composite,Decorator,Facade</a:t>
            </a:r>
            <a:r>
              <a:rPr lang="en-US" sz="1600" b="1" dirty="0"/>
              <a:t>,</a:t>
            </a:r>
          </a:p>
          <a:p>
            <a:r>
              <a:rPr lang="en-US" sz="1600" b="1" dirty="0" err="1"/>
              <a:t>Flyweight,Proxy</a:t>
            </a:r>
            <a:endParaRPr lang="en-US" sz="1600" b="1" dirty="0"/>
          </a:p>
          <a:p>
            <a:r>
              <a:rPr lang="en-US" sz="1600" b="1" dirty="0"/>
              <a:t>Behavioral: </a:t>
            </a:r>
            <a:r>
              <a:rPr lang="en-US" sz="1600" b="1" dirty="0" err="1"/>
              <a:t>Mediator,Memento,Interpreter,Iterator,Chain</a:t>
            </a:r>
            <a:r>
              <a:rPr lang="en-US" sz="1600" b="1" dirty="0"/>
              <a:t> of </a:t>
            </a:r>
            <a:r>
              <a:rPr lang="en-US" sz="1600" b="1" dirty="0" err="1"/>
              <a:t>Responsibility,Command,State,Strategy,Observer</a:t>
            </a:r>
            <a:r>
              <a:rPr lang="en-US" sz="1600" b="1" dirty="0"/>
              <a:t>, </a:t>
            </a:r>
            <a:r>
              <a:rPr lang="en-US" sz="1600" b="1" dirty="0" err="1"/>
              <a:t>Template,Visitor</a:t>
            </a:r>
            <a:endParaRPr lang="en-US" sz="1600" b="1" dirty="0"/>
          </a:p>
        </p:txBody>
      </p:sp>
      <p:sp>
        <p:nvSpPr>
          <p:cNvPr id="21" name="Rounded Rectangle 20">
            <a:extLst>
              <a:ext uri="{FF2B5EF4-FFF2-40B4-BE49-F238E27FC236}">
                <a16:creationId xmlns:a16="http://schemas.microsoft.com/office/drawing/2014/main" id="{CEF34148-ADB3-334D-9077-AB9DBE42CCC8}"/>
              </a:ext>
            </a:extLst>
          </p:cNvPr>
          <p:cNvSpPr/>
          <p:nvPr/>
        </p:nvSpPr>
        <p:spPr>
          <a:xfrm>
            <a:off x="6592455" y="81310"/>
            <a:ext cx="5343811" cy="3047342"/>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.NET Core </a:t>
            </a:r>
          </a:p>
          <a:p>
            <a:pPr algn="ctr"/>
            <a:endParaRPr lang="en-US" sz="1600" dirty="0"/>
          </a:p>
          <a:p>
            <a:pPr algn="ctr"/>
            <a:endParaRPr lang="en-US" sz="1600" b="1" dirty="0"/>
          </a:p>
        </p:txBody>
      </p:sp>
      <p:sp>
        <p:nvSpPr>
          <p:cNvPr id="22" name="Rounded Rectangle 21">
            <a:extLst>
              <a:ext uri="{FF2B5EF4-FFF2-40B4-BE49-F238E27FC236}">
                <a16:creationId xmlns:a16="http://schemas.microsoft.com/office/drawing/2014/main" id="{D73A9DD4-7AA5-7140-9CA4-F83AEAB46302}"/>
              </a:ext>
            </a:extLst>
          </p:cNvPr>
          <p:cNvSpPr/>
          <p:nvPr/>
        </p:nvSpPr>
        <p:spPr>
          <a:xfrm>
            <a:off x="227162" y="3428999"/>
            <a:ext cx="4652860" cy="288649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900" b="1" dirty="0"/>
              <a:t>Azure Integration Services</a:t>
            </a:r>
          </a:p>
          <a:p>
            <a:pPr algn="ctr"/>
            <a:r>
              <a:rPr lang="en-US" b="1" dirty="0"/>
              <a:t>Azure API Management</a:t>
            </a:r>
          </a:p>
          <a:p>
            <a:pPr algn="ctr"/>
            <a:r>
              <a:rPr lang="en-US" b="1" dirty="0"/>
              <a:t>Azure Function &amp; Durable function</a:t>
            </a:r>
          </a:p>
          <a:p>
            <a:pPr algn="ctr"/>
            <a:r>
              <a:rPr lang="en-US" b="1" dirty="0"/>
              <a:t>Azure Logic app</a:t>
            </a:r>
          </a:p>
          <a:p>
            <a:pPr algn="ctr"/>
            <a:r>
              <a:rPr lang="en-US" b="1" dirty="0"/>
              <a:t>Azure Event grid, Event Hub, Service Bus</a:t>
            </a:r>
          </a:p>
        </p:txBody>
      </p:sp>
      <p:sp>
        <p:nvSpPr>
          <p:cNvPr id="23" name="Rounded Rectangle 22">
            <a:extLst>
              <a:ext uri="{FF2B5EF4-FFF2-40B4-BE49-F238E27FC236}">
                <a16:creationId xmlns:a16="http://schemas.microsoft.com/office/drawing/2014/main" id="{A451BBFF-32E0-F34B-B275-BA4AE241684A}"/>
              </a:ext>
            </a:extLst>
          </p:cNvPr>
          <p:cNvSpPr/>
          <p:nvPr/>
        </p:nvSpPr>
        <p:spPr>
          <a:xfrm>
            <a:off x="7026226" y="3428999"/>
            <a:ext cx="4938612" cy="323921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Database</a:t>
            </a:r>
          </a:p>
          <a:p>
            <a:pPr algn="ctr"/>
            <a:r>
              <a:rPr lang="en-US" b="1" dirty="0"/>
              <a:t>Azure </a:t>
            </a:r>
            <a:r>
              <a:rPr lang="en-US" b="1" dirty="0" err="1"/>
              <a:t>CosmosDB</a:t>
            </a:r>
            <a:r>
              <a:rPr lang="en-US" b="1" dirty="0"/>
              <a:t>, Azure SQL Server, Azure Storage (Table, Queue)</a:t>
            </a:r>
          </a:p>
        </p:txBody>
      </p:sp>
      <p:pic>
        <p:nvPicPr>
          <p:cNvPr id="1026" name="Picture 2" descr="Microsoft Announcing New Azure Features - Cloud Academy">
            <a:extLst>
              <a:ext uri="{FF2B5EF4-FFF2-40B4-BE49-F238E27FC236}">
                <a16:creationId xmlns:a16="http://schemas.microsoft.com/office/drawing/2014/main" id="{6B6F55BA-BD3D-4DFB-CCEB-54AEDB27D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315" y="2914398"/>
            <a:ext cx="2073617" cy="113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86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56546-CB14-F726-BA26-18C9775A25A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1A7F62-1737-F5BC-6CDB-6E56DEC1BC79}"/>
              </a:ext>
            </a:extLst>
          </p:cNvPr>
          <p:cNvSpPr>
            <a:spLocks noGrp="1"/>
          </p:cNvSpPr>
          <p:nvPr>
            <p:ph idx="1"/>
          </p:nvPr>
        </p:nvSpPr>
        <p:spPr/>
        <p:txBody>
          <a:bodyPr/>
          <a:lstStyle/>
          <a:p>
            <a:r>
              <a:rPr lang="en-IN" dirty="0"/>
              <a:t>Overview</a:t>
            </a:r>
          </a:p>
        </p:txBody>
      </p:sp>
      <p:pic>
        <p:nvPicPr>
          <p:cNvPr id="6146" name="Picture 2" descr="Cloud Design Patterns - Screenshot_01">
            <a:extLst>
              <a:ext uri="{FF2B5EF4-FFF2-40B4-BE49-F238E27FC236}">
                <a16:creationId xmlns:a16="http://schemas.microsoft.com/office/drawing/2014/main" id="{48A93304-C461-3B28-2939-1A4B6C09F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72" y="111125"/>
            <a:ext cx="11927456" cy="6709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66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A diagram of a computer process&#10;&#10;Description automatically generated">
            <a:extLst>
              <a:ext uri="{FF2B5EF4-FFF2-40B4-BE49-F238E27FC236}">
                <a16:creationId xmlns:a16="http://schemas.microsoft.com/office/drawing/2014/main" id="{D4DACA3D-CD2C-86D9-7809-925E203E4D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163" y="74122"/>
            <a:ext cx="11509916" cy="6776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604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ADCC5-F50F-699B-D499-043D72A22B1A}"/>
              </a:ext>
            </a:extLst>
          </p:cNvPr>
          <p:cNvSpPr>
            <a:spLocks noGrp="1"/>
          </p:cNvSpPr>
          <p:nvPr>
            <p:ph idx="1"/>
          </p:nvPr>
        </p:nvSpPr>
        <p:spPr>
          <a:xfrm>
            <a:off x="718148" y="479904"/>
            <a:ext cx="9461740" cy="1849228"/>
          </a:xfrm>
        </p:spPr>
        <p:txBody>
          <a:bodyPr>
            <a:normAutofit/>
          </a:bodyPr>
          <a:lstStyle/>
          <a:p>
            <a:pPr marL="0" indent="0">
              <a:buNone/>
            </a:pPr>
            <a:r>
              <a:rPr lang="en-IN" sz="4000" b="1" dirty="0"/>
              <a:t>Reference Architecture (Example) </a:t>
            </a:r>
          </a:p>
        </p:txBody>
      </p:sp>
      <p:sp>
        <p:nvSpPr>
          <p:cNvPr id="4" name="Content Placeholder 2">
            <a:extLst>
              <a:ext uri="{FF2B5EF4-FFF2-40B4-BE49-F238E27FC236}">
                <a16:creationId xmlns:a16="http://schemas.microsoft.com/office/drawing/2014/main" id="{0097803A-DBC3-DAFD-7FE1-0C688837A9CA}"/>
              </a:ext>
            </a:extLst>
          </p:cNvPr>
          <p:cNvSpPr txBox="1">
            <a:spLocks/>
          </p:cNvSpPr>
          <p:nvPr/>
        </p:nvSpPr>
        <p:spPr>
          <a:xfrm>
            <a:off x="718147" y="1579772"/>
            <a:ext cx="10987897" cy="47347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Arial" panose="020B0604020202020204" pitchFamily="34" charset="0"/>
              <a:buAutoNum type="arabicPeriod"/>
            </a:pPr>
            <a:r>
              <a:rPr lang="en-IN" sz="2400" b="1" dirty="0"/>
              <a:t>Billing Service (Azure function, Azure Table storage)</a:t>
            </a:r>
          </a:p>
          <a:p>
            <a:pPr marL="742950" indent="-742950">
              <a:buFont typeface="Arial" panose="020B0604020202020204" pitchFamily="34" charset="0"/>
              <a:buAutoNum type="arabicPeriod"/>
            </a:pPr>
            <a:r>
              <a:rPr lang="en-IN" sz="2400" b="1" dirty="0"/>
              <a:t>Azure API Management (Security, logging, Monitoring, API Communication)</a:t>
            </a:r>
          </a:p>
          <a:p>
            <a:pPr marL="742950" indent="-742950">
              <a:buFont typeface="Arial" panose="020B0604020202020204" pitchFamily="34" charset="0"/>
              <a:buAutoNum type="arabicPeriod"/>
            </a:pPr>
            <a:r>
              <a:rPr lang="en-IN" sz="2400" b="1" dirty="0"/>
              <a:t>Migrate Monolith web app and SQL Server on Azure (High available and scalable architecture)</a:t>
            </a:r>
          </a:p>
          <a:p>
            <a:pPr marL="742950" indent="-742950">
              <a:buFont typeface="Arial" panose="020B0604020202020204" pitchFamily="34" charset="0"/>
              <a:buAutoNum type="arabicPeriod"/>
            </a:pPr>
            <a:r>
              <a:rPr lang="en-IN" sz="2400" b="1" dirty="0"/>
              <a:t>High available Scalable and performance using Load balancer, web app, Redis, NOSQL, CDN, Search etc.</a:t>
            </a:r>
          </a:p>
          <a:p>
            <a:pPr marL="742950" indent="-742950">
              <a:buFont typeface="Arial" panose="020B0604020202020204" pitchFamily="34" charset="0"/>
              <a:buAutoNum type="arabicPeriod"/>
            </a:pPr>
            <a:endParaRPr lang="en-IN" sz="2400" b="1" dirty="0"/>
          </a:p>
          <a:p>
            <a:pPr marL="742950" indent="-742950">
              <a:buFont typeface="Arial" panose="020B0604020202020204" pitchFamily="34" charset="0"/>
              <a:buAutoNum type="arabicPeriod"/>
            </a:pPr>
            <a:endParaRPr lang="en-IN" sz="2400" b="1" dirty="0"/>
          </a:p>
          <a:p>
            <a:pPr marL="742950" indent="-742950">
              <a:buFont typeface="Arial" panose="020B0604020202020204" pitchFamily="34" charset="0"/>
              <a:buAutoNum type="arabicPeriod"/>
            </a:pPr>
            <a:endParaRPr lang="en-IN" sz="2400" b="1" dirty="0"/>
          </a:p>
          <a:p>
            <a:pPr marL="742950" indent="-742950">
              <a:buFont typeface="Arial" panose="020B0604020202020204" pitchFamily="34" charset="0"/>
              <a:buAutoNum type="arabicPeriod"/>
            </a:pPr>
            <a:endParaRPr lang="en-IN" sz="2400" b="1" dirty="0"/>
          </a:p>
          <a:p>
            <a:pPr marL="742950" indent="-742950">
              <a:buFont typeface="Arial" panose="020B0604020202020204" pitchFamily="34" charset="0"/>
              <a:buAutoNum type="arabicPeriod"/>
            </a:pPr>
            <a:endParaRPr lang="en-IN" sz="2400" b="1" dirty="0"/>
          </a:p>
        </p:txBody>
      </p:sp>
    </p:spTree>
    <p:extLst>
      <p:ext uri="{BB962C8B-B14F-4D97-AF65-F5344CB8AC3E}">
        <p14:creationId xmlns:p14="http://schemas.microsoft.com/office/powerpoint/2010/main" val="4164514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1908-08B2-3E54-F650-C09DDC4E50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03D846-0A82-B3FA-795A-2D8CF68C0716}"/>
              </a:ext>
            </a:extLst>
          </p:cNvPr>
          <p:cNvSpPr>
            <a:spLocks noGrp="1"/>
          </p:cNvSpPr>
          <p:nvPr>
            <p:ph idx="1"/>
          </p:nvPr>
        </p:nvSpPr>
        <p:spPr/>
        <p:txBody>
          <a:bodyPr/>
          <a:lstStyle/>
          <a:p>
            <a:endParaRPr lang="en-IN"/>
          </a:p>
        </p:txBody>
      </p:sp>
      <p:pic>
        <p:nvPicPr>
          <p:cNvPr id="1026" name="Picture 2" descr="ac6_azure_webapp">
            <a:extLst>
              <a:ext uri="{FF2B5EF4-FFF2-40B4-BE49-F238E27FC236}">
                <a16:creationId xmlns:a16="http://schemas.microsoft.com/office/drawing/2014/main" id="{9274485B-3257-E8AD-A8E2-B9752936B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669" y="21566"/>
            <a:ext cx="9230413" cy="659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810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Architecture">
            <a:extLst>
              <a:ext uri="{FF2B5EF4-FFF2-40B4-BE49-F238E27FC236}">
                <a16:creationId xmlns:a16="http://schemas.microsoft.com/office/drawing/2014/main" id="{A81A15FF-4C71-66F7-3F8A-589F15E7CC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60572" y="125881"/>
            <a:ext cx="11631428" cy="6933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05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Diagram showing key components of Azure API Management.">
            <a:extLst>
              <a:ext uri="{FF2B5EF4-FFF2-40B4-BE49-F238E27FC236}">
                <a16:creationId xmlns:a16="http://schemas.microsoft.com/office/drawing/2014/main" id="{737C841A-DC12-23B9-E1DE-3EFFA6C6CD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648207"/>
            <a:ext cx="10905066" cy="556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2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8DC2F-AF8D-8FD2-8E57-095BB4C2BF1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E469C6-7623-A0FA-202A-B398CBC4CE12}"/>
              </a:ext>
            </a:extLst>
          </p:cNvPr>
          <p:cNvSpPr>
            <a:spLocks noGrp="1"/>
          </p:cNvSpPr>
          <p:nvPr>
            <p:ph idx="1"/>
          </p:nvPr>
        </p:nvSpPr>
        <p:spPr/>
        <p:txBody>
          <a:bodyPr/>
          <a:lstStyle/>
          <a:p>
            <a:endParaRPr lang="en-IN"/>
          </a:p>
        </p:txBody>
      </p:sp>
      <p:pic>
        <p:nvPicPr>
          <p:cNvPr id="17410" name="Picture 2" descr="GitHub - mehmetozkaya/AspnetMicroservices: AspnetMicroservices">
            <a:extLst>
              <a:ext uri="{FF2B5EF4-FFF2-40B4-BE49-F238E27FC236}">
                <a16:creationId xmlns:a16="http://schemas.microsoft.com/office/drawing/2014/main" id="{F12DB0C0-D887-26DD-073B-006710FB7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65" y="595313"/>
            <a:ext cx="11855669" cy="558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176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8" name="Rectangle 112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44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F3FC5-49EC-E3E1-2412-6E2E0D8ED3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0" i="0" kern="1200">
                <a:solidFill>
                  <a:srgbClr val="FFFFFF"/>
                </a:solidFill>
                <a:effectLst/>
                <a:latin typeface="+mj-lt"/>
                <a:ea typeface="+mj-ea"/>
                <a:cs typeface="+mj-cs"/>
              </a:rPr>
              <a:t>Protect API's using OAuth 2.0 in APIM</a:t>
            </a:r>
            <a:endParaRPr lang="en-US" sz="2600" kern="1200">
              <a:solidFill>
                <a:srgbClr val="FFFFFF"/>
              </a:solidFill>
              <a:latin typeface="+mj-lt"/>
              <a:ea typeface="+mj-ea"/>
              <a:cs typeface="+mj-cs"/>
            </a:endParaRPr>
          </a:p>
        </p:txBody>
      </p:sp>
      <p:pic>
        <p:nvPicPr>
          <p:cNvPr id="11266" name="Picture 2" descr="thumbnail image 2 of blog post titled &#10; &#10; &#10;  &#10; &#10; &#10; &#10;    &#10;  &#10;   &#10;    &#10;      &#10;       Protect API's using OAuth 2.0 in APIM&#10;       &#10;      &#10;     &#10;   &#10;  &#10; &#10;   &#10; &#10; &#10; &#10; &#10; &#10;">
            <a:extLst>
              <a:ext uri="{FF2B5EF4-FFF2-40B4-BE49-F238E27FC236}">
                <a16:creationId xmlns:a16="http://schemas.microsoft.com/office/drawing/2014/main" id="{B173E178-B91A-A0CB-A3CB-8D2C115BB6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40521" y="961812"/>
            <a:ext cx="6784356" cy="4930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3856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2F48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F8BA9-99FD-BA22-A63B-0BFC072C09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OpenID Connect (OIDC) with Azure AD</a:t>
            </a:r>
          </a:p>
        </p:txBody>
      </p:sp>
      <p:pic>
        <p:nvPicPr>
          <p:cNvPr id="12290" name="Picture 2" descr="A screenshot of a computer&#10;&#10;Description automatically generated">
            <a:extLst>
              <a:ext uri="{FF2B5EF4-FFF2-40B4-BE49-F238E27FC236}">
                <a16:creationId xmlns:a16="http://schemas.microsoft.com/office/drawing/2014/main" id="{58E0EF12-5E58-A8A3-A136-BF67FC9F9D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0" y="2394002"/>
            <a:ext cx="7188199" cy="206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201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77A0-2116-AABC-F921-B7BAD9DAAF36}"/>
              </a:ext>
            </a:extLst>
          </p:cNvPr>
          <p:cNvSpPr>
            <a:spLocks noGrp="1"/>
          </p:cNvSpPr>
          <p:nvPr>
            <p:ph type="title"/>
          </p:nvPr>
        </p:nvSpPr>
        <p:spPr>
          <a:xfrm>
            <a:off x="3850257" y="2521730"/>
            <a:ext cx="4698521" cy="1325563"/>
          </a:xfrm>
        </p:spPr>
        <p:txBody>
          <a:bodyPr>
            <a:normAutofit/>
          </a:bodyPr>
          <a:lstStyle/>
          <a:p>
            <a:r>
              <a:rPr lang="en-IN" sz="5400" b="1" dirty="0"/>
              <a:t>Azure DevOps</a:t>
            </a:r>
          </a:p>
        </p:txBody>
      </p:sp>
    </p:spTree>
    <p:extLst>
      <p:ext uri="{BB962C8B-B14F-4D97-AF65-F5344CB8AC3E}">
        <p14:creationId xmlns:p14="http://schemas.microsoft.com/office/powerpoint/2010/main" val="92801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AFC0386-0456-4A43-A9DA-AC883CDB8CA6}"/>
              </a:ext>
            </a:extLst>
          </p:cNvPr>
          <p:cNvSpPr>
            <a:spLocks noGrp="1"/>
          </p:cNvSpPr>
          <p:nvPr>
            <p:ph type="ftr" sz="quarter" idx="10"/>
          </p:nvPr>
        </p:nvSpPr>
        <p:spPr/>
        <p:txBody>
          <a:bodyPr/>
          <a:lstStyle/>
          <a:p>
            <a:pPr algn="l"/>
            <a:r>
              <a:rPr lang="en-US" b="1" dirty="0"/>
              <a:t>Rajneesh Hajela</a:t>
            </a:r>
            <a:endParaRPr lang="en-GB" b="1" dirty="0"/>
          </a:p>
        </p:txBody>
      </p:sp>
      <p:cxnSp>
        <p:nvCxnSpPr>
          <p:cNvPr id="6" name="Straight Connector 5">
            <a:extLst>
              <a:ext uri="{FF2B5EF4-FFF2-40B4-BE49-F238E27FC236}">
                <a16:creationId xmlns:a16="http://schemas.microsoft.com/office/drawing/2014/main" id="{5A315673-9896-F04B-97C3-64BA7487BCFB}"/>
              </a:ext>
            </a:extLst>
          </p:cNvPr>
          <p:cNvCxnSpPr>
            <a:cxnSpLocks/>
          </p:cNvCxnSpPr>
          <p:nvPr/>
        </p:nvCxnSpPr>
        <p:spPr>
          <a:xfrm>
            <a:off x="5989561" y="543267"/>
            <a:ext cx="9524" cy="214117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B92F05-FAB4-8D47-9AD7-5671129720AA}"/>
              </a:ext>
            </a:extLst>
          </p:cNvPr>
          <p:cNvCxnSpPr>
            <a:cxnSpLocks/>
          </p:cNvCxnSpPr>
          <p:nvPr/>
        </p:nvCxnSpPr>
        <p:spPr>
          <a:xfrm>
            <a:off x="6014404" y="4270076"/>
            <a:ext cx="0" cy="2299902"/>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0744E5-DC63-8E4E-A5BA-CEB253EE6B1F}"/>
              </a:ext>
            </a:extLst>
          </p:cNvPr>
          <p:cNvCxnSpPr>
            <a:cxnSpLocks/>
          </p:cNvCxnSpPr>
          <p:nvPr/>
        </p:nvCxnSpPr>
        <p:spPr>
          <a:xfrm>
            <a:off x="241540" y="3260737"/>
            <a:ext cx="11343735" cy="0"/>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7B9326-02CA-0C4C-B2C6-C95DD37A9162}"/>
              </a:ext>
            </a:extLst>
          </p:cNvPr>
          <p:cNvCxnSpPr>
            <a:cxnSpLocks/>
          </p:cNvCxnSpPr>
          <p:nvPr/>
        </p:nvCxnSpPr>
        <p:spPr>
          <a:xfrm>
            <a:off x="5398944" y="3260737"/>
            <a:ext cx="809361" cy="1"/>
          </a:xfrm>
          <a:prstGeom prst="line">
            <a:avLst/>
          </a:prstGeom>
          <a:ln w="12065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70DCE5E2-7010-7943-B33B-04BF601D7020}"/>
              </a:ext>
            </a:extLst>
          </p:cNvPr>
          <p:cNvSpPr/>
          <p:nvPr/>
        </p:nvSpPr>
        <p:spPr>
          <a:xfrm>
            <a:off x="108294" y="268782"/>
            <a:ext cx="5343811" cy="28236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Situation	</a:t>
            </a:r>
          </a:p>
        </p:txBody>
      </p:sp>
      <p:sp>
        <p:nvSpPr>
          <p:cNvPr id="21" name="Rounded Rectangle 20">
            <a:extLst>
              <a:ext uri="{FF2B5EF4-FFF2-40B4-BE49-F238E27FC236}">
                <a16:creationId xmlns:a16="http://schemas.microsoft.com/office/drawing/2014/main" id="{CEF34148-ADB3-334D-9077-AB9DBE42CCC8}"/>
              </a:ext>
            </a:extLst>
          </p:cNvPr>
          <p:cNvSpPr/>
          <p:nvPr/>
        </p:nvSpPr>
        <p:spPr>
          <a:xfrm>
            <a:off x="6592455" y="81310"/>
            <a:ext cx="5343811" cy="3047342"/>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b="1" dirty="0"/>
              <a:t>Task</a:t>
            </a:r>
            <a:endParaRPr lang="en-US" sz="2750" b="1" dirty="0"/>
          </a:p>
          <a:p>
            <a:pPr algn="ctr"/>
            <a:endParaRPr lang="en-US" sz="1600" dirty="0"/>
          </a:p>
          <a:p>
            <a:pPr algn="ctr"/>
            <a:endParaRPr lang="en-US" sz="1600" b="1" dirty="0"/>
          </a:p>
        </p:txBody>
      </p:sp>
      <p:sp>
        <p:nvSpPr>
          <p:cNvPr id="22" name="Rounded Rectangle 21">
            <a:extLst>
              <a:ext uri="{FF2B5EF4-FFF2-40B4-BE49-F238E27FC236}">
                <a16:creationId xmlns:a16="http://schemas.microsoft.com/office/drawing/2014/main" id="{D73A9DD4-7AA5-7140-9CA4-F83AEAB46302}"/>
              </a:ext>
            </a:extLst>
          </p:cNvPr>
          <p:cNvSpPr/>
          <p:nvPr/>
        </p:nvSpPr>
        <p:spPr>
          <a:xfrm>
            <a:off x="227162" y="3428999"/>
            <a:ext cx="4652860" cy="294592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Approach</a:t>
            </a:r>
          </a:p>
        </p:txBody>
      </p:sp>
      <p:sp>
        <p:nvSpPr>
          <p:cNvPr id="23" name="Rounded Rectangle 22">
            <a:extLst>
              <a:ext uri="{FF2B5EF4-FFF2-40B4-BE49-F238E27FC236}">
                <a16:creationId xmlns:a16="http://schemas.microsoft.com/office/drawing/2014/main" id="{A451BBFF-32E0-F34B-B275-BA4AE241684A}"/>
              </a:ext>
            </a:extLst>
          </p:cNvPr>
          <p:cNvSpPr/>
          <p:nvPr/>
        </p:nvSpPr>
        <p:spPr>
          <a:xfrm>
            <a:off x="7026226" y="3428999"/>
            <a:ext cx="4938612" cy="323921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Result</a:t>
            </a:r>
          </a:p>
        </p:txBody>
      </p:sp>
      <p:pic>
        <p:nvPicPr>
          <p:cNvPr id="1026" name="Picture 2" descr="Microsoft Announcing New Azure Features - Cloud Academy">
            <a:extLst>
              <a:ext uri="{FF2B5EF4-FFF2-40B4-BE49-F238E27FC236}">
                <a16:creationId xmlns:a16="http://schemas.microsoft.com/office/drawing/2014/main" id="{6B6F55BA-BD3D-4DFB-CCEB-54AEDB27D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315" y="2914398"/>
            <a:ext cx="2073617" cy="113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35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050AE0-22AB-A44E-A8B8-9914899E3D4F}"/>
              </a:ext>
            </a:extLst>
          </p:cNvPr>
          <p:cNvSpPr>
            <a:spLocks noGrp="1"/>
          </p:cNvSpPr>
          <p:nvPr>
            <p:ph type="ftr" sz="quarter" idx="10"/>
          </p:nvPr>
        </p:nvSpPr>
        <p:spPr/>
        <p:txBody>
          <a:bodyPr/>
          <a:lstStyle/>
          <a:p>
            <a:pPr algn="l"/>
            <a:r>
              <a:rPr lang="en-US"/>
              <a:t>Kalyan Reddy Daida</a:t>
            </a:r>
            <a:endParaRPr lang="en-GB" dirty="0"/>
          </a:p>
        </p:txBody>
      </p:sp>
      <p:sp>
        <p:nvSpPr>
          <p:cNvPr id="20" name="Rectangle 19">
            <a:extLst>
              <a:ext uri="{FF2B5EF4-FFF2-40B4-BE49-F238E27FC236}">
                <a16:creationId xmlns:a16="http://schemas.microsoft.com/office/drawing/2014/main" id="{888A30AD-B593-7541-9C46-C827D850C798}"/>
              </a:ext>
            </a:extLst>
          </p:cNvPr>
          <p:cNvSpPr/>
          <p:nvPr/>
        </p:nvSpPr>
        <p:spPr>
          <a:xfrm>
            <a:off x="3243358" y="1382483"/>
            <a:ext cx="3505200" cy="24819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 name="Rectangle 20">
            <a:extLst>
              <a:ext uri="{FF2B5EF4-FFF2-40B4-BE49-F238E27FC236}">
                <a16:creationId xmlns:a16="http://schemas.microsoft.com/office/drawing/2014/main" id="{C86248FF-1EE2-6248-9DA2-20AACA51E4CC}"/>
              </a:ext>
            </a:extLst>
          </p:cNvPr>
          <p:cNvSpPr/>
          <p:nvPr/>
        </p:nvSpPr>
        <p:spPr>
          <a:xfrm>
            <a:off x="3428415" y="2244078"/>
            <a:ext cx="1175658" cy="10719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C277CD22-4E0E-E149-8AB0-CCA6EA9BAB43}"/>
              </a:ext>
            </a:extLst>
          </p:cNvPr>
          <p:cNvSpPr/>
          <p:nvPr/>
        </p:nvSpPr>
        <p:spPr>
          <a:xfrm>
            <a:off x="5329787" y="2244077"/>
            <a:ext cx="1175658" cy="115028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TextBox 22">
            <a:extLst>
              <a:ext uri="{FF2B5EF4-FFF2-40B4-BE49-F238E27FC236}">
                <a16:creationId xmlns:a16="http://schemas.microsoft.com/office/drawing/2014/main" id="{53F0C538-AD6D-3749-BECC-F2427A64C3D7}"/>
              </a:ext>
            </a:extLst>
          </p:cNvPr>
          <p:cNvSpPr txBox="1"/>
          <p:nvPr/>
        </p:nvSpPr>
        <p:spPr>
          <a:xfrm>
            <a:off x="4194284" y="3454421"/>
            <a:ext cx="1133259" cy="323165"/>
          </a:xfrm>
          <a:prstGeom prst="rect">
            <a:avLst/>
          </a:prstGeom>
          <a:noFill/>
        </p:spPr>
        <p:txBody>
          <a:bodyPr wrap="none" rtlCol="0">
            <a:spAutoFit/>
          </a:bodyPr>
          <a:lstStyle/>
          <a:p>
            <a:r>
              <a:rPr lang="en-US" sz="1500" dirty="0">
                <a:solidFill>
                  <a:schemeClr val="bg1"/>
                </a:solidFill>
              </a:rPr>
              <a:t>Docker Host</a:t>
            </a:r>
          </a:p>
        </p:txBody>
      </p:sp>
      <p:sp>
        <p:nvSpPr>
          <p:cNvPr id="24" name="TextBox 23">
            <a:extLst>
              <a:ext uri="{FF2B5EF4-FFF2-40B4-BE49-F238E27FC236}">
                <a16:creationId xmlns:a16="http://schemas.microsoft.com/office/drawing/2014/main" id="{EC4D1F20-0A74-7D42-999C-A4CBBF56FB15}"/>
              </a:ext>
            </a:extLst>
          </p:cNvPr>
          <p:cNvSpPr txBox="1"/>
          <p:nvPr/>
        </p:nvSpPr>
        <p:spPr>
          <a:xfrm>
            <a:off x="3568520" y="3035287"/>
            <a:ext cx="737702" cy="323165"/>
          </a:xfrm>
          <a:prstGeom prst="rect">
            <a:avLst/>
          </a:prstGeom>
          <a:noFill/>
        </p:spPr>
        <p:txBody>
          <a:bodyPr wrap="none" rtlCol="0">
            <a:spAutoFit/>
          </a:bodyPr>
          <a:lstStyle/>
          <a:p>
            <a:r>
              <a:rPr lang="en-US" sz="1500" dirty="0"/>
              <a:t>Images</a:t>
            </a:r>
          </a:p>
        </p:txBody>
      </p:sp>
      <p:sp>
        <p:nvSpPr>
          <p:cNvPr id="25" name="TextBox 24">
            <a:extLst>
              <a:ext uri="{FF2B5EF4-FFF2-40B4-BE49-F238E27FC236}">
                <a16:creationId xmlns:a16="http://schemas.microsoft.com/office/drawing/2014/main" id="{1CDD2233-4238-2040-99B5-64B944F974E3}"/>
              </a:ext>
            </a:extLst>
          </p:cNvPr>
          <p:cNvSpPr txBox="1"/>
          <p:nvPr/>
        </p:nvSpPr>
        <p:spPr>
          <a:xfrm>
            <a:off x="5297185" y="3074037"/>
            <a:ext cx="1022011" cy="323165"/>
          </a:xfrm>
          <a:prstGeom prst="rect">
            <a:avLst/>
          </a:prstGeom>
          <a:noFill/>
        </p:spPr>
        <p:txBody>
          <a:bodyPr wrap="none" rtlCol="0">
            <a:spAutoFit/>
          </a:bodyPr>
          <a:lstStyle/>
          <a:p>
            <a:r>
              <a:rPr lang="en-US" sz="1500" dirty="0"/>
              <a:t>Containers</a:t>
            </a:r>
          </a:p>
        </p:txBody>
      </p:sp>
      <p:sp>
        <p:nvSpPr>
          <p:cNvPr id="26" name="Rectangle 25">
            <a:extLst>
              <a:ext uri="{FF2B5EF4-FFF2-40B4-BE49-F238E27FC236}">
                <a16:creationId xmlns:a16="http://schemas.microsoft.com/office/drawing/2014/main" id="{94C26E6B-24A0-D347-B042-574888550A58}"/>
              </a:ext>
            </a:extLst>
          </p:cNvPr>
          <p:cNvSpPr/>
          <p:nvPr/>
        </p:nvSpPr>
        <p:spPr>
          <a:xfrm>
            <a:off x="3504615" y="2562028"/>
            <a:ext cx="1012372" cy="3918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33" dirty="0" err="1"/>
              <a:t>nginxdemos</a:t>
            </a:r>
            <a:r>
              <a:rPr lang="en-IN" sz="1333" dirty="0"/>
              <a:t>/hello</a:t>
            </a:r>
            <a:endParaRPr lang="en-US" sz="1333" dirty="0"/>
          </a:p>
        </p:txBody>
      </p:sp>
      <p:sp>
        <p:nvSpPr>
          <p:cNvPr id="28" name="Rectangle 27">
            <a:extLst>
              <a:ext uri="{FF2B5EF4-FFF2-40B4-BE49-F238E27FC236}">
                <a16:creationId xmlns:a16="http://schemas.microsoft.com/office/drawing/2014/main" id="{FB8F9173-2712-964B-9CD7-6664DA46303C}"/>
              </a:ext>
            </a:extLst>
          </p:cNvPr>
          <p:cNvSpPr/>
          <p:nvPr/>
        </p:nvSpPr>
        <p:spPr>
          <a:xfrm>
            <a:off x="5425647" y="2574883"/>
            <a:ext cx="1012372" cy="3918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Container-11</a:t>
            </a:r>
          </a:p>
        </p:txBody>
      </p:sp>
      <p:sp>
        <p:nvSpPr>
          <p:cNvPr id="51" name="Title 3">
            <a:extLst>
              <a:ext uri="{FF2B5EF4-FFF2-40B4-BE49-F238E27FC236}">
                <a16:creationId xmlns:a16="http://schemas.microsoft.com/office/drawing/2014/main" id="{37A14BEF-0B2A-EE47-87AB-EDA848A7F597}"/>
              </a:ext>
            </a:extLst>
          </p:cNvPr>
          <p:cNvSpPr>
            <a:spLocks noGrp="1"/>
          </p:cNvSpPr>
          <p:nvPr>
            <p:ph type="title"/>
          </p:nvPr>
        </p:nvSpPr>
        <p:spPr>
          <a:xfrm>
            <a:off x="838200" y="-99235"/>
            <a:ext cx="10515600" cy="990709"/>
          </a:xfrm>
        </p:spPr>
        <p:txBody>
          <a:bodyPr/>
          <a:lstStyle/>
          <a:p>
            <a:r>
              <a:rPr lang="en-US" dirty="0"/>
              <a:t>Docker - Fundamentals</a:t>
            </a:r>
          </a:p>
        </p:txBody>
      </p:sp>
      <p:sp>
        <p:nvSpPr>
          <p:cNvPr id="53" name="Rectangle 52">
            <a:extLst>
              <a:ext uri="{FF2B5EF4-FFF2-40B4-BE49-F238E27FC236}">
                <a16:creationId xmlns:a16="http://schemas.microsoft.com/office/drawing/2014/main" id="{525098B8-37FA-9240-9DE5-8864605A5C69}"/>
              </a:ext>
            </a:extLst>
          </p:cNvPr>
          <p:cNvSpPr/>
          <p:nvPr/>
        </p:nvSpPr>
        <p:spPr>
          <a:xfrm>
            <a:off x="3504615" y="1643862"/>
            <a:ext cx="3047823" cy="4258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 Daemon</a:t>
            </a:r>
          </a:p>
        </p:txBody>
      </p:sp>
      <p:sp>
        <p:nvSpPr>
          <p:cNvPr id="34" name="Rectangle 33">
            <a:extLst>
              <a:ext uri="{FF2B5EF4-FFF2-40B4-BE49-F238E27FC236}">
                <a16:creationId xmlns:a16="http://schemas.microsoft.com/office/drawing/2014/main" id="{9845A712-CC80-7E40-920E-AE96B153DB46}"/>
              </a:ext>
            </a:extLst>
          </p:cNvPr>
          <p:cNvSpPr/>
          <p:nvPr/>
        </p:nvSpPr>
        <p:spPr>
          <a:xfrm>
            <a:off x="369834" y="1382483"/>
            <a:ext cx="1792493" cy="13754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8" name="Rectangle 37">
            <a:extLst>
              <a:ext uri="{FF2B5EF4-FFF2-40B4-BE49-F238E27FC236}">
                <a16:creationId xmlns:a16="http://schemas.microsoft.com/office/drawing/2014/main" id="{8293616F-ACE9-C841-9B34-1AFAF9A031E2}"/>
              </a:ext>
            </a:extLst>
          </p:cNvPr>
          <p:cNvSpPr/>
          <p:nvPr/>
        </p:nvSpPr>
        <p:spPr>
          <a:xfrm>
            <a:off x="674617" y="1558629"/>
            <a:ext cx="1012372" cy="3918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33" dirty="0" err="1"/>
              <a:t>nginxdemos</a:t>
            </a:r>
            <a:r>
              <a:rPr lang="en-IN" sz="1333" dirty="0"/>
              <a:t>/hello</a:t>
            </a:r>
            <a:endParaRPr lang="en-US" sz="1333" dirty="0"/>
          </a:p>
        </p:txBody>
      </p:sp>
      <p:sp>
        <p:nvSpPr>
          <p:cNvPr id="41" name="TextBox 40">
            <a:extLst>
              <a:ext uri="{FF2B5EF4-FFF2-40B4-BE49-F238E27FC236}">
                <a16:creationId xmlns:a16="http://schemas.microsoft.com/office/drawing/2014/main" id="{268980BB-00D3-8946-81B3-E8472CD3F0F2}"/>
              </a:ext>
            </a:extLst>
          </p:cNvPr>
          <p:cNvSpPr txBox="1"/>
          <p:nvPr/>
        </p:nvSpPr>
        <p:spPr>
          <a:xfrm>
            <a:off x="420574" y="2052736"/>
            <a:ext cx="1398524" cy="553998"/>
          </a:xfrm>
          <a:prstGeom prst="rect">
            <a:avLst/>
          </a:prstGeom>
          <a:noFill/>
        </p:spPr>
        <p:txBody>
          <a:bodyPr wrap="none" rtlCol="0">
            <a:spAutoFit/>
          </a:bodyPr>
          <a:lstStyle/>
          <a:p>
            <a:r>
              <a:rPr lang="en-US" sz="1500" dirty="0">
                <a:solidFill>
                  <a:schemeClr val="bg1"/>
                </a:solidFill>
              </a:rPr>
              <a:t>Docker Registry</a:t>
            </a:r>
          </a:p>
          <a:p>
            <a:pPr algn="ctr"/>
            <a:r>
              <a:rPr lang="en-US" sz="1500" dirty="0">
                <a:solidFill>
                  <a:srgbClr val="E4CF3D"/>
                </a:solidFill>
              </a:rPr>
              <a:t>(Docker Hub)</a:t>
            </a:r>
          </a:p>
        </p:txBody>
      </p:sp>
      <p:sp>
        <p:nvSpPr>
          <p:cNvPr id="43" name="Rectangle 42">
            <a:extLst>
              <a:ext uri="{FF2B5EF4-FFF2-40B4-BE49-F238E27FC236}">
                <a16:creationId xmlns:a16="http://schemas.microsoft.com/office/drawing/2014/main" id="{0E25CEC5-C3E7-6745-AD31-1AC206D021FA}"/>
              </a:ext>
            </a:extLst>
          </p:cNvPr>
          <p:cNvSpPr/>
          <p:nvPr/>
        </p:nvSpPr>
        <p:spPr>
          <a:xfrm>
            <a:off x="7677973" y="3594634"/>
            <a:ext cx="4348849" cy="14975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7" name="TextBox 46">
            <a:extLst>
              <a:ext uri="{FF2B5EF4-FFF2-40B4-BE49-F238E27FC236}">
                <a16:creationId xmlns:a16="http://schemas.microsoft.com/office/drawing/2014/main" id="{32D3E7A3-5369-404A-B874-72F103E4873B}"/>
              </a:ext>
            </a:extLst>
          </p:cNvPr>
          <p:cNvSpPr txBox="1"/>
          <p:nvPr/>
        </p:nvSpPr>
        <p:spPr>
          <a:xfrm>
            <a:off x="7826017" y="4708330"/>
            <a:ext cx="3525324" cy="323165"/>
          </a:xfrm>
          <a:prstGeom prst="rect">
            <a:avLst/>
          </a:prstGeom>
          <a:noFill/>
        </p:spPr>
        <p:txBody>
          <a:bodyPr wrap="none" rtlCol="0">
            <a:spAutoFit/>
          </a:bodyPr>
          <a:lstStyle/>
          <a:p>
            <a:r>
              <a:rPr lang="en-US" sz="1500" dirty="0">
                <a:solidFill>
                  <a:schemeClr val="bg1"/>
                </a:solidFill>
              </a:rPr>
              <a:t>Docker Client (My Desktop or Docker Host)</a:t>
            </a:r>
          </a:p>
        </p:txBody>
      </p:sp>
      <p:sp>
        <p:nvSpPr>
          <p:cNvPr id="5" name="TextBox 4">
            <a:extLst>
              <a:ext uri="{FF2B5EF4-FFF2-40B4-BE49-F238E27FC236}">
                <a16:creationId xmlns:a16="http://schemas.microsoft.com/office/drawing/2014/main" id="{74A6CD58-1618-284E-912A-77A238A70C09}"/>
              </a:ext>
            </a:extLst>
          </p:cNvPr>
          <p:cNvSpPr txBox="1"/>
          <p:nvPr/>
        </p:nvSpPr>
        <p:spPr>
          <a:xfrm>
            <a:off x="7826017" y="3746179"/>
            <a:ext cx="2495298" cy="323165"/>
          </a:xfrm>
          <a:prstGeom prst="rect">
            <a:avLst/>
          </a:prstGeom>
          <a:solidFill>
            <a:schemeClr val="bg1"/>
          </a:solidFill>
        </p:spPr>
        <p:txBody>
          <a:bodyPr wrap="none" rtlCol="0">
            <a:spAutoFit/>
          </a:bodyPr>
          <a:lstStyle/>
          <a:p>
            <a:r>
              <a:rPr lang="en-US" sz="1500" dirty="0"/>
              <a:t>docker pull </a:t>
            </a:r>
            <a:r>
              <a:rPr lang="en-US" sz="1500" dirty="0" err="1"/>
              <a:t>nginxdemos</a:t>
            </a:r>
            <a:r>
              <a:rPr lang="en-US" sz="1500" dirty="0"/>
              <a:t>/hello</a:t>
            </a:r>
          </a:p>
        </p:txBody>
      </p:sp>
      <p:sp>
        <p:nvSpPr>
          <p:cNvPr id="49" name="TextBox 48">
            <a:extLst>
              <a:ext uri="{FF2B5EF4-FFF2-40B4-BE49-F238E27FC236}">
                <a16:creationId xmlns:a16="http://schemas.microsoft.com/office/drawing/2014/main" id="{4855946C-DE6E-8748-ACAE-0EF522832B72}"/>
              </a:ext>
            </a:extLst>
          </p:cNvPr>
          <p:cNvSpPr txBox="1"/>
          <p:nvPr/>
        </p:nvSpPr>
        <p:spPr>
          <a:xfrm>
            <a:off x="7800687" y="4197713"/>
            <a:ext cx="3365730" cy="323165"/>
          </a:xfrm>
          <a:prstGeom prst="rect">
            <a:avLst/>
          </a:prstGeom>
          <a:solidFill>
            <a:schemeClr val="bg1"/>
          </a:solidFill>
        </p:spPr>
        <p:txBody>
          <a:bodyPr wrap="none" rtlCol="0">
            <a:spAutoFit/>
          </a:bodyPr>
          <a:lstStyle/>
          <a:p>
            <a:r>
              <a:rPr lang="en-IN" sz="1500" dirty="0"/>
              <a:t>docker run -p 82:80 -d </a:t>
            </a:r>
            <a:r>
              <a:rPr lang="en-IN" sz="1500" dirty="0" err="1"/>
              <a:t>nginxdemos</a:t>
            </a:r>
            <a:r>
              <a:rPr lang="en-IN" sz="1500" dirty="0"/>
              <a:t>/hello</a:t>
            </a:r>
            <a:endParaRPr lang="en-US" sz="1500" dirty="0"/>
          </a:p>
        </p:txBody>
      </p:sp>
      <p:cxnSp>
        <p:nvCxnSpPr>
          <p:cNvPr id="13" name="Straight Arrow Connector 12">
            <a:extLst>
              <a:ext uri="{FF2B5EF4-FFF2-40B4-BE49-F238E27FC236}">
                <a16:creationId xmlns:a16="http://schemas.microsoft.com/office/drawing/2014/main" id="{BE305137-E0C3-2542-AAF6-A63DA1B3A748}"/>
              </a:ext>
            </a:extLst>
          </p:cNvPr>
          <p:cNvCxnSpPr>
            <a:cxnSpLocks/>
            <a:stCxn id="5" idx="0"/>
            <a:endCxn id="53" idx="3"/>
          </p:cNvCxnSpPr>
          <p:nvPr/>
        </p:nvCxnSpPr>
        <p:spPr>
          <a:xfrm flipH="1" flipV="1">
            <a:off x="6552438" y="1856793"/>
            <a:ext cx="2521228" cy="18893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E4D1AFE-4D00-1B45-BE9F-2932BD7FCF8A}"/>
              </a:ext>
            </a:extLst>
          </p:cNvPr>
          <p:cNvCxnSpPr>
            <a:cxnSpLocks/>
            <a:stCxn id="53" idx="1"/>
            <a:endCxn id="38" idx="3"/>
          </p:cNvCxnSpPr>
          <p:nvPr/>
        </p:nvCxnSpPr>
        <p:spPr>
          <a:xfrm flipH="1" flipV="1">
            <a:off x="1686988" y="1754572"/>
            <a:ext cx="1817627" cy="10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9AC1030-9CA5-AE40-A8EF-18156FCC3B3B}"/>
              </a:ext>
            </a:extLst>
          </p:cNvPr>
          <p:cNvCxnSpPr>
            <a:cxnSpLocks/>
            <a:stCxn id="38" idx="3"/>
            <a:endCxn id="21" idx="1"/>
          </p:cNvCxnSpPr>
          <p:nvPr/>
        </p:nvCxnSpPr>
        <p:spPr>
          <a:xfrm>
            <a:off x="1686988" y="1754572"/>
            <a:ext cx="1741427" cy="1025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Freeform 62">
            <a:extLst>
              <a:ext uri="{FF2B5EF4-FFF2-40B4-BE49-F238E27FC236}">
                <a16:creationId xmlns:a16="http://schemas.microsoft.com/office/drawing/2014/main" id="{7D291375-A728-1C4F-B37C-8941FBA00A3F}"/>
              </a:ext>
            </a:extLst>
          </p:cNvPr>
          <p:cNvSpPr/>
          <p:nvPr/>
        </p:nvSpPr>
        <p:spPr>
          <a:xfrm>
            <a:off x="4570854" y="1796952"/>
            <a:ext cx="3223318" cy="2589988"/>
          </a:xfrm>
          <a:custGeom>
            <a:avLst/>
            <a:gdLst>
              <a:gd name="connsiteX0" fmla="*/ 3867982 w 3867982"/>
              <a:gd name="connsiteY0" fmla="*/ 3107985 h 3107985"/>
              <a:gd name="connsiteX1" fmla="*/ 2352690 w 3867982"/>
              <a:gd name="connsiteY1" fmla="*/ 64340 h 3107985"/>
              <a:gd name="connsiteX2" fmla="*/ 27502 w 3867982"/>
              <a:gd name="connsiteY2" fmla="*/ 1030991 h 3107985"/>
              <a:gd name="connsiteX3" fmla="*/ 1072530 w 3867982"/>
              <a:gd name="connsiteY3" fmla="*/ 1004865 h 3107985"/>
            </a:gdLst>
            <a:ahLst/>
            <a:cxnLst>
              <a:cxn ang="0">
                <a:pos x="connsiteX0" y="connsiteY0"/>
              </a:cxn>
              <a:cxn ang="0">
                <a:pos x="connsiteX1" y="connsiteY1"/>
              </a:cxn>
              <a:cxn ang="0">
                <a:pos x="connsiteX2" y="connsiteY2"/>
              </a:cxn>
              <a:cxn ang="0">
                <a:pos x="connsiteX3" y="connsiteY3"/>
              </a:cxn>
            </a:cxnLst>
            <a:rect l="l" t="t" r="r" b="b"/>
            <a:pathLst>
              <a:path w="3867982" h="3107985">
                <a:moveTo>
                  <a:pt x="3867982" y="3107985"/>
                </a:moveTo>
                <a:cubicBezTo>
                  <a:pt x="3430376" y="1759245"/>
                  <a:pt x="2992770" y="410506"/>
                  <a:pt x="2352690" y="64340"/>
                </a:cubicBezTo>
                <a:cubicBezTo>
                  <a:pt x="1712610" y="-281826"/>
                  <a:pt x="240862" y="874237"/>
                  <a:pt x="27502" y="1030991"/>
                </a:cubicBezTo>
                <a:cubicBezTo>
                  <a:pt x="-185858" y="1187745"/>
                  <a:pt x="907067" y="1011396"/>
                  <a:pt x="1072530" y="1004865"/>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500"/>
          </a:p>
        </p:txBody>
      </p:sp>
      <p:sp>
        <p:nvSpPr>
          <p:cNvPr id="64" name="Content Placeholder 2">
            <a:extLst>
              <a:ext uri="{FF2B5EF4-FFF2-40B4-BE49-F238E27FC236}">
                <a16:creationId xmlns:a16="http://schemas.microsoft.com/office/drawing/2014/main" id="{FDE9785F-DFDE-9D4D-BB52-FF4BF37A67E5}"/>
              </a:ext>
            </a:extLst>
          </p:cNvPr>
          <p:cNvSpPr>
            <a:spLocks noGrp="1"/>
          </p:cNvSpPr>
          <p:nvPr>
            <p:ph idx="1"/>
          </p:nvPr>
        </p:nvSpPr>
        <p:spPr>
          <a:xfrm>
            <a:off x="98989" y="4076984"/>
            <a:ext cx="6583379" cy="2266813"/>
          </a:xfrm>
        </p:spPr>
        <p:txBody>
          <a:bodyPr>
            <a:normAutofit fontScale="70000" lnSpcReduction="20000"/>
          </a:bodyPr>
          <a:lstStyle/>
          <a:p>
            <a:r>
              <a:rPr lang="en-US" dirty="0">
                <a:solidFill>
                  <a:schemeClr val="accent6">
                    <a:lumMod val="75000"/>
                  </a:schemeClr>
                </a:solidFill>
              </a:rPr>
              <a:t>Docker Registry or Docker Hub</a:t>
            </a:r>
          </a:p>
          <a:p>
            <a:pPr lvl="1"/>
            <a:r>
              <a:rPr lang="en-IN" dirty="0"/>
              <a:t>A Docker </a:t>
            </a:r>
            <a:r>
              <a:rPr lang="en-IN" i="1" dirty="0"/>
              <a:t>registry</a:t>
            </a:r>
            <a:r>
              <a:rPr lang="en-IN" dirty="0"/>
              <a:t> </a:t>
            </a:r>
            <a:r>
              <a:rPr lang="en-IN" dirty="0">
                <a:solidFill>
                  <a:srgbClr val="0070C0"/>
                </a:solidFill>
              </a:rPr>
              <a:t>stores</a:t>
            </a:r>
            <a:r>
              <a:rPr lang="en-IN" dirty="0"/>
              <a:t> Docker images. </a:t>
            </a:r>
          </a:p>
          <a:p>
            <a:pPr lvl="1"/>
            <a:r>
              <a:rPr lang="en-IN" dirty="0">
                <a:solidFill>
                  <a:srgbClr val="0070C0"/>
                </a:solidFill>
              </a:rPr>
              <a:t>Docker Hub </a:t>
            </a:r>
            <a:r>
              <a:rPr lang="en-IN" dirty="0"/>
              <a:t>is a public registry that anyone can use, and Docker is configured to look for images on Docker Hub by default. </a:t>
            </a:r>
          </a:p>
          <a:p>
            <a:pPr lvl="1"/>
            <a:r>
              <a:rPr lang="en-IN" dirty="0"/>
              <a:t>We can even run our own </a:t>
            </a:r>
            <a:r>
              <a:rPr lang="en-IN" dirty="0">
                <a:solidFill>
                  <a:srgbClr val="0070C0"/>
                </a:solidFill>
              </a:rPr>
              <a:t>private registry</a:t>
            </a:r>
            <a:r>
              <a:rPr lang="en-IN" dirty="0"/>
              <a:t>. </a:t>
            </a:r>
          </a:p>
          <a:p>
            <a:pPr lvl="1"/>
            <a:r>
              <a:rPr lang="en-IN" dirty="0"/>
              <a:t>When we use the </a:t>
            </a:r>
            <a:r>
              <a:rPr lang="en-IN" dirty="0">
                <a:solidFill>
                  <a:srgbClr val="C00000"/>
                </a:solidFill>
              </a:rPr>
              <a:t>docker pull </a:t>
            </a:r>
            <a:r>
              <a:rPr lang="en-IN" dirty="0"/>
              <a:t>or </a:t>
            </a:r>
            <a:r>
              <a:rPr lang="en-IN" dirty="0">
                <a:solidFill>
                  <a:srgbClr val="C00000"/>
                </a:solidFill>
              </a:rPr>
              <a:t>docker run </a:t>
            </a:r>
            <a:r>
              <a:rPr lang="en-IN" dirty="0"/>
              <a:t>commands, the required images are pulled from our configured registry. </a:t>
            </a:r>
          </a:p>
          <a:p>
            <a:pPr lvl="1"/>
            <a:r>
              <a:rPr lang="en-IN" dirty="0"/>
              <a:t>When we use the </a:t>
            </a:r>
            <a:r>
              <a:rPr lang="en-IN" dirty="0">
                <a:solidFill>
                  <a:srgbClr val="C00000"/>
                </a:solidFill>
              </a:rPr>
              <a:t>docker push </a:t>
            </a:r>
            <a:r>
              <a:rPr lang="en-IN" dirty="0"/>
              <a:t>command, our image is pushed to our configured registry.</a:t>
            </a:r>
          </a:p>
          <a:p>
            <a:pPr lvl="1"/>
            <a:endParaRPr lang="en-US" dirty="0"/>
          </a:p>
        </p:txBody>
      </p:sp>
    </p:spTree>
    <p:extLst>
      <p:ext uri="{BB962C8B-B14F-4D97-AF65-F5344CB8AC3E}">
        <p14:creationId xmlns:p14="http://schemas.microsoft.com/office/powerpoint/2010/main" val="649902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6A9E88-D833-AA46-9BCE-83C16E3F1AF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5D85712-16C4-6D46-BE61-8928DE998DE8}"/>
              </a:ext>
            </a:extLst>
          </p:cNvPr>
          <p:cNvSpPr>
            <a:spLocks noGrp="1"/>
          </p:cNvSpPr>
          <p:nvPr>
            <p:ph type="title"/>
          </p:nvPr>
        </p:nvSpPr>
        <p:spPr>
          <a:xfrm>
            <a:off x="838200" y="-82694"/>
            <a:ext cx="10515600" cy="990709"/>
          </a:xfrm>
        </p:spPr>
        <p:txBody>
          <a:bodyPr/>
          <a:lstStyle/>
          <a:p>
            <a:r>
              <a:rPr lang="en-US" dirty="0"/>
              <a:t>Kubernetes - Imperative &amp; Declarative</a:t>
            </a:r>
          </a:p>
        </p:txBody>
      </p:sp>
      <p:sp>
        <p:nvSpPr>
          <p:cNvPr id="27" name="Rectangle 26">
            <a:extLst>
              <a:ext uri="{FF2B5EF4-FFF2-40B4-BE49-F238E27FC236}">
                <a16:creationId xmlns:a16="http://schemas.microsoft.com/office/drawing/2014/main" id="{4D4BF3AD-77BB-8043-BE42-273DF15E35E4}"/>
              </a:ext>
            </a:extLst>
          </p:cNvPr>
          <p:cNvSpPr/>
          <p:nvPr/>
        </p:nvSpPr>
        <p:spPr>
          <a:xfrm>
            <a:off x="6551343" y="2862145"/>
            <a:ext cx="2471853" cy="2999126"/>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Rectangle 28">
            <a:extLst>
              <a:ext uri="{FF2B5EF4-FFF2-40B4-BE49-F238E27FC236}">
                <a16:creationId xmlns:a16="http://schemas.microsoft.com/office/drawing/2014/main" id="{244750BD-649F-5B44-9AF6-F9CA592B9406}"/>
              </a:ext>
            </a:extLst>
          </p:cNvPr>
          <p:cNvSpPr/>
          <p:nvPr/>
        </p:nvSpPr>
        <p:spPr>
          <a:xfrm>
            <a:off x="6758090" y="3693922"/>
            <a:ext cx="2067034" cy="320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Pod</a:t>
            </a:r>
          </a:p>
        </p:txBody>
      </p:sp>
      <p:sp>
        <p:nvSpPr>
          <p:cNvPr id="30" name="Rectangle 29">
            <a:extLst>
              <a:ext uri="{FF2B5EF4-FFF2-40B4-BE49-F238E27FC236}">
                <a16:creationId xmlns:a16="http://schemas.microsoft.com/office/drawing/2014/main" id="{5AD6854D-CCA2-E44F-9D46-7B750720EE8B}"/>
              </a:ext>
            </a:extLst>
          </p:cNvPr>
          <p:cNvSpPr/>
          <p:nvPr/>
        </p:nvSpPr>
        <p:spPr>
          <a:xfrm>
            <a:off x="6758088" y="4241154"/>
            <a:ext cx="2067034" cy="32972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ReplicaSet</a:t>
            </a:r>
            <a:endParaRPr lang="en-IN" sz="1500" dirty="0"/>
          </a:p>
        </p:txBody>
      </p:sp>
      <p:sp>
        <p:nvSpPr>
          <p:cNvPr id="31" name="Rectangle 30">
            <a:extLst>
              <a:ext uri="{FF2B5EF4-FFF2-40B4-BE49-F238E27FC236}">
                <a16:creationId xmlns:a16="http://schemas.microsoft.com/office/drawing/2014/main" id="{6982C2BC-04E5-6F4D-9955-EFE955E7A67E}"/>
              </a:ext>
            </a:extLst>
          </p:cNvPr>
          <p:cNvSpPr/>
          <p:nvPr/>
        </p:nvSpPr>
        <p:spPr>
          <a:xfrm>
            <a:off x="6758090" y="4753044"/>
            <a:ext cx="2067034" cy="33101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Deployment</a:t>
            </a:r>
          </a:p>
        </p:txBody>
      </p:sp>
      <p:sp>
        <p:nvSpPr>
          <p:cNvPr id="32" name="Rectangle 31">
            <a:extLst>
              <a:ext uri="{FF2B5EF4-FFF2-40B4-BE49-F238E27FC236}">
                <a16:creationId xmlns:a16="http://schemas.microsoft.com/office/drawing/2014/main" id="{7A5D16DE-F543-D440-A744-C106C98BE8A5}"/>
              </a:ext>
            </a:extLst>
          </p:cNvPr>
          <p:cNvSpPr/>
          <p:nvPr/>
        </p:nvSpPr>
        <p:spPr>
          <a:xfrm>
            <a:off x="6758089" y="5275281"/>
            <a:ext cx="2067034" cy="33101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Service</a:t>
            </a:r>
          </a:p>
        </p:txBody>
      </p:sp>
      <p:sp>
        <p:nvSpPr>
          <p:cNvPr id="33" name="Rectangle 32">
            <a:extLst>
              <a:ext uri="{FF2B5EF4-FFF2-40B4-BE49-F238E27FC236}">
                <a16:creationId xmlns:a16="http://schemas.microsoft.com/office/drawing/2014/main" id="{9E7B4BA6-AB7F-6D4C-89A2-1A18E61FEC83}"/>
              </a:ext>
            </a:extLst>
          </p:cNvPr>
          <p:cNvSpPr/>
          <p:nvPr/>
        </p:nvSpPr>
        <p:spPr>
          <a:xfrm>
            <a:off x="6758088" y="3145150"/>
            <a:ext cx="2067034" cy="3202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YAML &amp; </a:t>
            </a:r>
            <a:r>
              <a:rPr lang="en-IN" sz="1500" dirty="0" err="1"/>
              <a:t>kubectl</a:t>
            </a:r>
            <a:endParaRPr lang="en-IN" sz="1500" dirty="0"/>
          </a:p>
        </p:txBody>
      </p:sp>
      <p:sp>
        <p:nvSpPr>
          <p:cNvPr id="34" name="Rectangle 33">
            <a:extLst>
              <a:ext uri="{FF2B5EF4-FFF2-40B4-BE49-F238E27FC236}">
                <a16:creationId xmlns:a16="http://schemas.microsoft.com/office/drawing/2014/main" id="{05BB6960-A7F9-8C48-812C-A680ACB87AE3}"/>
              </a:ext>
            </a:extLst>
          </p:cNvPr>
          <p:cNvSpPr/>
          <p:nvPr/>
        </p:nvSpPr>
        <p:spPr>
          <a:xfrm>
            <a:off x="2740189" y="2862145"/>
            <a:ext cx="2471853" cy="2999126"/>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Rectangle 34">
            <a:extLst>
              <a:ext uri="{FF2B5EF4-FFF2-40B4-BE49-F238E27FC236}">
                <a16:creationId xmlns:a16="http://schemas.microsoft.com/office/drawing/2014/main" id="{6A55E6AA-5C8C-6B43-88F5-4E71682D16FB}"/>
              </a:ext>
            </a:extLst>
          </p:cNvPr>
          <p:cNvSpPr/>
          <p:nvPr/>
        </p:nvSpPr>
        <p:spPr>
          <a:xfrm>
            <a:off x="2946936" y="3693922"/>
            <a:ext cx="2067034" cy="32021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Pod</a:t>
            </a:r>
          </a:p>
        </p:txBody>
      </p:sp>
      <p:sp>
        <p:nvSpPr>
          <p:cNvPr id="36" name="Rectangle 35">
            <a:extLst>
              <a:ext uri="{FF2B5EF4-FFF2-40B4-BE49-F238E27FC236}">
                <a16:creationId xmlns:a16="http://schemas.microsoft.com/office/drawing/2014/main" id="{AD651303-FFB7-E840-9CB9-989C04C2AB06}"/>
              </a:ext>
            </a:extLst>
          </p:cNvPr>
          <p:cNvSpPr/>
          <p:nvPr/>
        </p:nvSpPr>
        <p:spPr>
          <a:xfrm>
            <a:off x="2946935" y="4241154"/>
            <a:ext cx="2067034" cy="3297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ReplicaSet</a:t>
            </a:r>
            <a:endParaRPr lang="en-IN" sz="1500" dirty="0"/>
          </a:p>
        </p:txBody>
      </p:sp>
      <p:sp>
        <p:nvSpPr>
          <p:cNvPr id="37" name="Rectangle 36">
            <a:extLst>
              <a:ext uri="{FF2B5EF4-FFF2-40B4-BE49-F238E27FC236}">
                <a16:creationId xmlns:a16="http://schemas.microsoft.com/office/drawing/2014/main" id="{89A3F9D4-8B19-2E48-91D6-21C17583D5CD}"/>
              </a:ext>
            </a:extLst>
          </p:cNvPr>
          <p:cNvSpPr/>
          <p:nvPr/>
        </p:nvSpPr>
        <p:spPr>
          <a:xfrm>
            <a:off x="2946936" y="4753044"/>
            <a:ext cx="2067034" cy="33101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Deployment</a:t>
            </a:r>
          </a:p>
        </p:txBody>
      </p:sp>
      <p:sp>
        <p:nvSpPr>
          <p:cNvPr id="38" name="Rectangle 37">
            <a:extLst>
              <a:ext uri="{FF2B5EF4-FFF2-40B4-BE49-F238E27FC236}">
                <a16:creationId xmlns:a16="http://schemas.microsoft.com/office/drawing/2014/main" id="{451A15A6-B512-1849-B0CF-5A5E88D6B5EF}"/>
              </a:ext>
            </a:extLst>
          </p:cNvPr>
          <p:cNvSpPr/>
          <p:nvPr/>
        </p:nvSpPr>
        <p:spPr>
          <a:xfrm>
            <a:off x="2946936" y="5275281"/>
            <a:ext cx="2067034" cy="33101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Service</a:t>
            </a:r>
          </a:p>
        </p:txBody>
      </p:sp>
      <p:sp>
        <p:nvSpPr>
          <p:cNvPr id="39" name="Rectangle 38">
            <a:extLst>
              <a:ext uri="{FF2B5EF4-FFF2-40B4-BE49-F238E27FC236}">
                <a16:creationId xmlns:a16="http://schemas.microsoft.com/office/drawing/2014/main" id="{093A1455-C864-1843-B8D1-45D62B0F2C61}"/>
              </a:ext>
            </a:extLst>
          </p:cNvPr>
          <p:cNvSpPr/>
          <p:nvPr/>
        </p:nvSpPr>
        <p:spPr>
          <a:xfrm>
            <a:off x="2946935" y="3145150"/>
            <a:ext cx="2067034" cy="3202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kubectl</a:t>
            </a:r>
            <a:endParaRPr lang="en-IN" sz="1500" dirty="0"/>
          </a:p>
        </p:txBody>
      </p:sp>
      <p:sp>
        <p:nvSpPr>
          <p:cNvPr id="40" name="Rectangle 39">
            <a:extLst>
              <a:ext uri="{FF2B5EF4-FFF2-40B4-BE49-F238E27FC236}">
                <a16:creationId xmlns:a16="http://schemas.microsoft.com/office/drawing/2014/main" id="{385B08B3-E1A3-684B-8C8B-80FBD2DD515D}"/>
              </a:ext>
            </a:extLst>
          </p:cNvPr>
          <p:cNvSpPr/>
          <p:nvPr/>
        </p:nvSpPr>
        <p:spPr>
          <a:xfrm>
            <a:off x="2740189" y="1217751"/>
            <a:ext cx="6283007" cy="5103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33" dirty="0"/>
              <a:t>Kubernetes Fundamentals</a:t>
            </a:r>
          </a:p>
        </p:txBody>
      </p:sp>
      <p:sp>
        <p:nvSpPr>
          <p:cNvPr id="41" name="Rectangle 40">
            <a:extLst>
              <a:ext uri="{FF2B5EF4-FFF2-40B4-BE49-F238E27FC236}">
                <a16:creationId xmlns:a16="http://schemas.microsoft.com/office/drawing/2014/main" id="{ED187AD7-AB7B-C84A-AE02-5A291A666D39}"/>
              </a:ext>
            </a:extLst>
          </p:cNvPr>
          <p:cNvSpPr/>
          <p:nvPr/>
        </p:nvSpPr>
        <p:spPr>
          <a:xfrm>
            <a:off x="2740189" y="1950325"/>
            <a:ext cx="2471853" cy="51039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7" dirty="0"/>
              <a:t>Imperative</a:t>
            </a:r>
          </a:p>
        </p:txBody>
      </p:sp>
      <p:sp>
        <p:nvSpPr>
          <p:cNvPr id="42" name="Rectangle 41">
            <a:extLst>
              <a:ext uri="{FF2B5EF4-FFF2-40B4-BE49-F238E27FC236}">
                <a16:creationId xmlns:a16="http://schemas.microsoft.com/office/drawing/2014/main" id="{CC5E32CE-D155-9942-AEB3-3509F43F095A}"/>
              </a:ext>
            </a:extLst>
          </p:cNvPr>
          <p:cNvSpPr/>
          <p:nvPr/>
        </p:nvSpPr>
        <p:spPr>
          <a:xfrm>
            <a:off x="6551343" y="1947540"/>
            <a:ext cx="2471853" cy="51039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7" dirty="0"/>
              <a:t>Declarative</a:t>
            </a:r>
          </a:p>
        </p:txBody>
      </p:sp>
    </p:spTree>
    <p:extLst>
      <p:ext uri="{BB962C8B-B14F-4D97-AF65-F5344CB8AC3E}">
        <p14:creationId xmlns:p14="http://schemas.microsoft.com/office/powerpoint/2010/main" val="97380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2732046" y="278782"/>
            <a:ext cx="9060367" cy="6021658"/>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F7B8E4EC-A8EB-5D42-A0CF-FCC4C9840928}"/>
              </a:ext>
            </a:extLst>
          </p:cNvPr>
          <p:cNvSpPr/>
          <p:nvPr/>
        </p:nvSpPr>
        <p:spPr>
          <a:xfrm>
            <a:off x="6032033" y="1428139"/>
            <a:ext cx="2481213" cy="1992583"/>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8" name="Rectangle 7">
            <a:extLst>
              <a:ext uri="{FF2B5EF4-FFF2-40B4-BE49-F238E27FC236}">
                <a16:creationId xmlns:a16="http://schemas.microsoft.com/office/drawing/2014/main" id="{24AEF4A7-11CD-1744-B292-8712BA37F83A}"/>
              </a:ext>
            </a:extLst>
          </p:cNvPr>
          <p:cNvSpPr/>
          <p:nvPr/>
        </p:nvSpPr>
        <p:spPr>
          <a:xfrm>
            <a:off x="6356192" y="1598899"/>
            <a:ext cx="1806547" cy="1557139"/>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9" name="Rectangle 8">
            <a:extLst>
              <a:ext uri="{FF2B5EF4-FFF2-40B4-BE49-F238E27FC236}">
                <a16:creationId xmlns:a16="http://schemas.microsoft.com/office/drawing/2014/main" id="{09CA48C0-DFD0-F749-A415-D4ACE0F79FFD}"/>
              </a:ext>
            </a:extLst>
          </p:cNvPr>
          <p:cNvSpPr/>
          <p:nvPr/>
        </p:nvSpPr>
        <p:spPr>
          <a:xfrm>
            <a:off x="6679912" y="1747876"/>
            <a:ext cx="1256316" cy="118169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7070429" y="2647566"/>
            <a:ext cx="522838" cy="553998"/>
          </a:xfrm>
          <a:prstGeom prst="rect">
            <a:avLst/>
          </a:prstGeom>
          <a:noFill/>
        </p:spPr>
        <p:txBody>
          <a:bodyPr wrap="square" rtlCol="0">
            <a:spAutoFit/>
          </a:bodyPr>
          <a:lstStyle/>
          <a:p>
            <a:r>
              <a:rPr lang="en-IN" sz="15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6928817" y="2032576"/>
            <a:ext cx="761697" cy="667782"/>
            <a:chOff x="853440" y="4579716"/>
            <a:chExt cx="1006998" cy="941894"/>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781404"/>
            </a:xfrm>
            <a:prstGeom prst="rect">
              <a:avLst/>
            </a:prstGeom>
            <a:solidFill>
              <a:srgbClr val="00B050"/>
            </a:solidFill>
          </p:spPr>
          <p:txBody>
            <a:bodyPr wrap="square" rtlCol="0">
              <a:spAutoFit/>
            </a:bodyPr>
            <a:lstStyle/>
            <a:p>
              <a:pPr algn="ctr"/>
              <a:r>
                <a:rPr lang="en-IN" sz="1000" b="1" dirty="0">
                  <a:solidFill>
                    <a:schemeClr val="bg1"/>
                  </a:solidFill>
                  <a:latin typeface="+mj-lt"/>
                </a:rPr>
                <a:t>Web</a:t>
              </a:r>
            </a:p>
            <a:p>
              <a:pPr algn="ctr"/>
              <a:r>
                <a:rPr lang="en-IN" sz="10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6803451" y="2866792"/>
            <a:ext cx="1032677" cy="323165"/>
          </a:xfrm>
          <a:prstGeom prst="rect">
            <a:avLst/>
          </a:prstGeom>
          <a:noFill/>
        </p:spPr>
        <p:txBody>
          <a:bodyPr wrap="square" rtlCol="0">
            <a:spAutoFit/>
          </a:bodyPr>
          <a:lstStyle/>
          <a:p>
            <a:r>
              <a:rPr lang="en-IN" sz="1500" dirty="0" err="1"/>
              <a:t>ReplicaSet</a:t>
            </a:r>
            <a:endParaRPr lang="en-IN" sz="15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6221514" y="3132030"/>
            <a:ext cx="2220666" cy="323165"/>
          </a:xfrm>
          <a:prstGeom prst="rect">
            <a:avLst/>
          </a:prstGeom>
          <a:noFill/>
        </p:spPr>
        <p:txBody>
          <a:bodyPr wrap="square" rtlCol="0">
            <a:spAutoFit/>
          </a:bodyPr>
          <a:lstStyle/>
          <a:p>
            <a:r>
              <a:rPr lang="en-IN" sz="1500" dirty="0"/>
              <a:t>Deployment (</a:t>
            </a:r>
            <a:r>
              <a:rPr lang="en-IN" sz="1500" dirty="0" err="1"/>
              <a:t>UserMgmt</a:t>
            </a:r>
            <a:r>
              <a:rPr lang="en-IN" sz="15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6032033" y="797752"/>
            <a:ext cx="2481213" cy="423192"/>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17" dirty="0" err="1"/>
              <a:t>UserMgmt</a:t>
            </a:r>
            <a:r>
              <a:rPr lang="en-IN" sz="1417" dirty="0"/>
              <a:t> – LoadBalancer Service</a:t>
            </a:r>
          </a:p>
        </p:txBody>
      </p:sp>
      <p:sp>
        <p:nvSpPr>
          <p:cNvPr id="22" name="Rectangle 21">
            <a:extLst>
              <a:ext uri="{FF2B5EF4-FFF2-40B4-BE49-F238E27FC236}">
                <a16:creationId xmlns:a16="http://schemas.microsoft.com/office/drawing/2014/main" id="{AF35EABB-84F2-9346-87E4-7F12BE703BE6}"/>
              </a:ext>
            </a:extLst>
          </p:cNvPr>
          <p:cNvSpPr/>
          <p:nvPr/>
        </p:nvSpPr>
        <p:spPr>
          <a:xfrm>
            <a:off x="6032033" y="4139591"/>
            <a:ext cx="2481213" cy="1992583"/>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3" name="Rectangle 22">
            <a:extLst>
              <a:ext uri="{FF2B5EF4-FFF2-40B4-BE49-F238E27FC236}">
                <a16:creationId xmlns:a16="http://schemas.microsoft.com/office/drawing/2014/main" id="{6C85A41D-EDB3-E144-BD73-6712F7ED2D72}"/>
              </a:ext>
            </a:extLst>
          </p:cNvPr>
          <p:cNvSpPr/>
          <p:nvPr/>
        </p:nvSpPr>
        <p:spPr>
          <a:xfrm>
            <a:off x="6356193" y="4310351"/>
            <a:ext cx="1806546" cy="1557139"/>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4" name="Rectangle 23">
            <a:extLst>
              <a:ext uri="{FF2B5EF4-FFF2-40B4-BE49-F238E27FC236}">
                <a16:creationId xmlns:a16="http://schemas.microsoft.com/office/drawing/2014/main" id="{6263B606-6C94-3D4E-B785-DD2CB7120E75}"/>
              </a:ext>
            </a:extLst>
          </p:cNvPr>
          <p:cNvSpPr/>
          <p:nvPr/>
        </p:nvSpPr>
        <p:spPr>
          <a:xfrm>
            <a:off x="6667855" y="4461308"/>
            <a:ext cx="1256316" cy="118169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25" name="TextBox 24">
            <a:extLst>
              <a:ext uri="{FF2B5EF4-FFF2-40B4-BE49-F238E27FC236}">
                <a16:creationId xmlns:a16="http://schemas.microsoft.com/office/drawing/2014/main" id="{4D6D5A5C-5424-634B-8842-56C0A4B75D46}"/>
              </a:ext>
            </a:extLst>
          </p:cNvPr>
          <p:cNvSpPr txBox="1"/>
          <p:nvPr/>
        </p:nvSpPr>
        <p:spPr>
          <a:xfrm>
            <a:off x="7058371" y="5360998"/>
            <a:ext cx="522838" cy="553998"/>
          </a:xfrm>
          <a:prstGeom prst="rect">
            <a:avLst/>
          </a:prstGeom>
          <a:noFill/>
        </p:spPr>
        <p:txBody>
          <a:bodyPr wrap="square" rtlCol="0">
            <a:spAutoFit/>
          </a:bodyPr>
          <a:lstStyle/>
          <a:p>
            <a:r>
              <a:rPr lang="en-IN" sz="1500" dirty="0"/>
              <a:t>POD</a:t>
            </a:r>
          </a:p>
        </p:txBody>
      </p:sp>
      <p:sp>
        <p:nvSpPr>
          <p:cNvPr id="26" name="TextBox 25">
            <a:extLst>
              <a:ext uri="{FF2B5EF4-FFF2-40B4-BE49-F238E27FC236}">
                <a16:creationId xmlns:a16="http://schemas.microsoft.com/office/drawing/2014/main" id="{318D06BC-0392-3441-A43B-FD739896FBB2}"/>
              </a:ext>
            </a:extLst>
          </p:cNvPr>
          <p:cNvSpPr txBox="1"/>
          <p:nvPr/>
        </p:nvSpPr>
        <p:spPr>
          <a:xfrm>
            <a:off x="6782857" y="5603118"/>
            <a:ext cx="1032677" cy="323165"/>
          </a:xfrm>
          <a:prstGeom prst="rect">
            <a:avLst/>
          </a:prstGeom>
          <a:noFill/>
        </p:spPr>
        <p:txBody>
          <a:bodyPr wrap="square" rtlCol="0">
            <a:spAutoFit/>
          </a:bodyPr>
          <a:lstStyle/>
          <a:p>
            <a:r>
              <a:rPr lang="en-IN" sz="1500" dirty="0" err="1"/>
              <a:t>ReplicaSet</a:t>
            </a:r>
            <a:endParaRPr lang="en-IN" sz="1500" dirty="0"/>
          </a:p>
        </p:txBody>
      </p:sp>
      <p:sp>
        <p:nvSpPr>
          <p:cNvPr id="27" name="TextBox 26">
            <a:extLst>
              <a:ext uri="{FF2B5EF4-FFF2-40B4-BE49-F238E27FC236}">
                <a16:creationId xmlns:a16="http://schemas.microsoft.com/office/drawing/2014/main" id="{CE9BDE47-2EC2-5742-8883-27CBE2E1D3F4}"/>
              </a:ext>
            </a:extLst>
          </p:cNvPr>
          <p:cNvSpPr txBox="1"/>
          <p:nvPr/>
        </p:nvSpPr>
        <p:spPr>
          <a:xfrm>
            <a:off x="6404862" y="5824241"/>
            <a:ext cx="1806415" cy="323165"/>
          </a:xfrm>
          <a:prstGeom prst="rect">
            <a:avLst/>
          </a:prstGeom>
          <a:noFill/>
        </p:spPr>
        <p:txBody>
          <a:bodyPr wrap="square" rtlCol="0">
            <a:spAutoFit/>
          </a:bodyPr>
          <a:lstStyle/>
          <a:p>
            <a:r>
              <a:rPr lang="en-IN" sz="1500" dirty="0"/>
              <a:t>Deployment (</a:t>
            </a:r>
            <a:r>
              <a:rPr lang="en-IN" sz="1500" dirty="0" err="1"/>
              <a:t>mysql</a:t>
            </a:r>
            <a:r>
              <a:rPr lang="en-IN" sz="1500" dirty="0"/>
              <a:t>)</a:t>
            </a:r>
          </a:p>
        </p:txBody>
      </p:sp>
      <p:sp>
        <p:nvSpPr>
          <p:cNvPr id="28" name="Rectangle 27">
            <a:extLst>
              <a:ext uri="{FF2B5EF4-FFF2-40B4-BE49-F238E27FC236}">
                <a16:creationId xmlns:a16="http://schemas.microsoft.com/office/drawing/2014/main" id="{04C1A43B-0C4B-5C4D-BEBE-CD36C5A54C37}"/>
              </a:ext>
            </a:extLst>
          </p:cNvPr>
          <p:cNvSpPr/>
          <p:nvPr/>
        </p:nvSpPr>
        <p:spPr>
          <a:xfrm>
            <a:off x="6032033" y="3581764"/>
            <a:ext cx="2481213" cy="350631"/>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MySQL – ClusterIP Service</a:t>
            </a:r>
          </a:p>
        </p:txBody>
      </p:sp>
      <p:grpSp>
        <p:nvGrpSpPr>
          <p:cNvPr id="29" name="Group 28">
            <a:extLst>
              <a:ext uri="{FF2B5EF4-FFF2-40B4-BE49-F238E27FC236}">
                <a16:creationId xmlns:a16="http://schemas.microsoft.com/office/drawing/2014/main" id="{3696D737-EBA2-A54C-9871-F29C433A0DD1}"/>
              </a:ext>
            </a:extLst>
          </p:cNvPr>
          <p:cNvGrpSpPr/>
          <p:nvPr/>
        </p:nvGrpSpPr>
        <p:grpSpPr>
          <a:xfrm>
            <a:off x="6868643" y="4615289"/>
            <a:ext cx="839165" cy="689658"/>
            <a:chOff x="2217322" y="4152694"/>
            <a:chExt cx="1006998" cy="827590"/>
          </a:xfrm>
        </p:grpSpPr>
        <p:sp>
          <p:nvSpPr>
            <p:cNvPr id="30" name="Rectangle 29">
              <a:extLst>
                <a:ext uri="{FF2B5EF4-FFF2-40B4-BE49-F238E27FC236}">
                  <a16:creationId xmlns:a16="http://schemas.microsoft.com/office/drawing/2014/main" id="{4323C10F-199F-104F-841E-CEFB045FA42A}"/>
                </a:ext>
              </a:extLst>
            </p:cNvPr>
            <p:cNvSpPr/>
            <p:nvPr/>
          </p:nvSpPr>
          <p:spPr>
            <a:xfrm>
              <a:off x="2217322" y="4152694"/>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31" name="Straight Connector 30">
              <a:extLst>
                <a:ext uri="{FF2B5EF4-FFF2-40B4-BE49-F238E27FC236}">
                  <a16:creationId xmlns:a16="http://schemas.microsoft.com/office/drawing/2014/main" id="{E6A9E8AB-E1CF-0042-B60B-9054F35CAA8C}"/>
                </a:ext>
              </a:extLst>
            </p:cNvPr>
            <p:cNvCxnSpPr>
              <a:cxnSpLocks/>
            </p:cNvCxnSpPr>
            <p:nvPr/>
          </p:nvCxnSpPr>
          <p:spPr>
            <a:xfrm>
              <a:off x="2414092"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113DD5-138C-E348-86DB-7B43238BE82B}"/>
                </a:ext>
              </a:extLst>
            </p:cNvPr>
            <p:cNvCxnSpPr>
              <a:cxnSpLocks/>
            </p:cNvCxnSpPr>
            <p:nvPr/>
          </p:nvCxnSpPr>
          <p:spPr>
            <a:xfrm>
              <a:off x="25684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A8862E-5D97-9248-8C64-22660457BC21}"/>
                </a:ext>
              </a:extLst>
            </p:cNvPr>
            <p:cNvCxnSpPr>
              <a:cxnSpLocks/>
            </p:cNvCxnSpPr>
            <p:nvPr/>
          </p:nvCxnSpPr>
          <p:spPr>
            <a:xfrm>
              <a:off x="27208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30593A-CEB9-EF4A-AD65-C7350F64690A}"/>
                </a:ext>
              </a:extLst>
            </p:cNvPr>
            <p:cNvCxnSpPr>
              <a:cxnSpLocks/>
            </p:cNvCxnSpPr>
            <p:nvPr/>
          </p:nvCxnSpPr>
          <p:spPr>
            <a:xfrm>
              <a:off x="28732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C81A2C9-8437-8942-BDBA-29FF64DAA8A1}"/>
                </a:ext>
              </a:extLst>
            </p:cNvPr>
            <p:cNvCxnSpPr>
              <a:cxnSpLocks/>
            </p:cNvCxnSpPr>
            <p:nvPr/>
          </p:nvCxnSpPr>
          <p:spPr>
            <a:xfrm>
              <a:off x="3025621" y="4262654"/>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088E803-08DC-6340-B03D-F2544CEF36BE}"/>
                </a:ext>
              </a:extLst>
            </p:cNvPr>
            <p:cNvSpPr txBox="1"/>
            <p:nvPr/>
          </p:nvSpPr>
          <p:spPr>
            <a:xfrm>
              <a:off x="2379345" y="4423838"/>
              <a:ext cx="682952" cy="295465"/>
            </a:xfrm>
            <a:prstGeom prst="rect">
              <a:avLst/>
            </a:prstGeom>
            <a:solidFill>
              <a:schemeClr val="accent3">
                <a:lumMod val="75000"/>
              </a:schemeClr>
            </a:solidFill>
          </p:spPr>
          <p:txBody>
            <a:bodyPr wrap="square" rtlCol="0">
              <a:spAutoFit/>
            </a:bodyPr>
            <a:lstStyle/>
            <a:p>
              <a:pPr algn="ctr"/>
              <a:r>
                <a:rPr lang="en-IN" sz="1000" b="1" dirty="0" err="1">
                  <a:solidFill>
                    <a:schemeClr val="bg1"/>
                  </a:solidFill>
                  <a:latin typeface="+mj-lt"/>
                </a:rPr>
                <a:t>MySql</a:t>
              </a:r>
              <a:endParaRPr lang="en-IN" sz="1000" b="1" dirty="0">
                <a:solidFill>
                  <a:schemeClr val="bg1"/>
                </a:solidFill>
                <a:latin typeface="+mj-lt"/>
              </a:endParaRPr>
            </a:p>
          </p:txBody>
        </p:sp>
      </p:grpSp>
      <p:sp>
        <p:nvSpPr>
          <p:cNvPr id="49" name="Rectangle 48">
            <a:extLst>
              <a:ext uri="{FF2B5EF4-FFF2-40B4-BE49-F238E27FC236}">
                <a16:creationId xmlns:a16="http://schemas.microsoft.com/office/drawing/2014/main" id="{0208A58A-B76D-9E48-88C2-6B804307CDAE}"/>
              </a:ext>
            </a:extLst>
          </p:cNvPr>
          <p:cNvSpPr/>
          <p:nvPr/>
        </p:nvSpPr>
        <p:spPr>
          <a:xfrm>
            <a:off x="8714035" y="1351304"/>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8714035" y="1882196"/>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8714035" y="2413508"/>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15253" y="5295218"/>
            <a:ext cx="2553629"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167" b="1" dirty="0"/>
              <a:t>AKS Storage</a:t>
            </a:r>
            <a:br>
              <a:rPr lang="en-US" sz="3167" b="1" dirty="0">
                <a:solidFill>
                  <a:srgbClr val="00B050"/>
                </a:solidFill>
              </a:rPr>
            </a:br>
            <a:r>
              <a:rPr lang="en-US" sz="3167" b="1" dirty="0">
                <a:solidFill>
                  <a:srgbClr val="00B050"/>
                </a:solidFill>
              </a:rPr>
              <a:t>Azure Disks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17420" y="777109"/>
            <a:ext cx="1717742" cy="537035"/>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flipV="1">
            <a:off x="2015280" y="1009348"/>
            <a:ext cx="4016753" cy="30936"/>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745836" y="1255512"/>
            <a:ext cx="665118" cy="348878"/>
          </a:xfrm>
          <a:prstGeom prst="rect">
            <a:avLst/>
          </a:prstGeom>
          <a:noFill/>
        </p:spPr>
        <p:txBody>
          <a:bodyPr wrap="none" rtlCol="0">
            <a:spAutoFit/>
          </a:bodyPr>
          <a:lstStyle/>
          <a:p>
            <a:r>
              <a:rPr lang="en-US" sz="1667"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015280" y="549079"/>
            <a:ext cx="2917786" cy="438582"/>
          </a:xfrm>
          <a:prstGeom prst="rect">
            <a:avLst/>
          </a:prstGeom>
          <a:noFill/>
        </p:spPr>
        <p:txBody>
          <a:bodyPr wrap="none" rtlCol="0">
            <a:spAutoFit/>
          </a:bodyPr>
          <a:lstStyle/>
          <a:p>
            <a:r>
              <a:rPr lang="en-IN" sz="1167" dirty="0">
                <a:latin typeface="Menlo" panose="020B0609030804020204" pitchFamily="49" charset="0"/>
              </a:rPr>
              <a:t>http://&lt;External-IP-from-get-service-output&gt;</a:t>
            </a:r>
          </a:p>
          <a:p>
            <a:endParaRPr lang="en-US" sz="1083"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7272639" y="1237597"/>
            <a:ext cx="0" cy="19054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7288226" y="3420722"/>
            <a:ext cx="0" cy="19054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0B059BF-73E0-4941-951F-EF3AEE8B0F32}"/>
              </a:ext>
            </a:extLst>
          </p:cNvPr>
          <p:cNvCxnSpPr>
            <a:cxnSpLocks/>
          </p:cNvCxnSpPr>
          <p:nvPr/>
        </p:nvCxnSpPr>
        <p:spPr>
          <a:xfrm>
            <a:off x="7288226" y="3932394"/>
            <a:ext cx="0" cy="19054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465A249-623B-F44F-ABD0-A2A56A63A72C}"/>
              </a:ext>
            </a:extLst>
          </p:cNvPr>
          <p:cNvSpPr txBox="1"/>
          <p:nvPr/>
        </p:nvSpPr>
        <p:spPr>
          <a:xfrm>
            <a:off x="4373896" y="3097250"/>
            <a:ext cx="1373453" cy="400110"/>
          </a:xfrm>
          <a:prstGeom prst="rect">
            <a:avLst/>
          </a:prstGeom>
          <a:noFill/>
        </p:spPr>
        <p:txBody>
          <a:bodyPr wrap="none" rtlCol="0">
            <a:spAutoFit/>
          </a:bodyPr>
          <a:lstStyle/>
          <a:p>
            <a:r>
              <a:rPr lang="en-US" sz="2000" dirty="0"/>
              <a:t>Azure Disks</a:t>
            </a:r>
          </a:p>
        </p:txBody>
      </p:sp>
      <p:pic>
        <p:nvPicPr>
          <p:cNvPr id="65" name="Graphic 64">
            <a:extLst>
              <a:ext uri="{FF2B5EF4-FFF2-40B4-BE49-F238E27FC236}">
                <a16:creationId xmlns:a16="http://schemas.microsoft.com/office/drawing/2014/main" id="{82F88E00-2787-0545-80AC-0E07DE819F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7669" y="2474694"/>
            <a:ext cx="1629833" cy="1629833"/>
          </a:xfrm>
          <a:prstGeom prst="rect">
            <a:avLst/>
          </a:prstGeom>
        </p:spPr>
      </p:pic>
      <p:sp>
        <p:nvSpPr>
          <p:cNvPr id="66" name="TextBox 65">
            <a:extLst>
              <a:ext uri="{FF2B5EF4-FFF2-40B4-BE49-F238E27FC236}">
                <a16:creationId xmlns:a16="http://schemas.microsoft.com/office/drawing/2014/main" id="{35751F35-3B12-584B-A65D-115D3E62E1AD}"/>
              </a:ext>
            </a:extLst>
          </p:cNvPr>
          <p:cNvSpPr txBox="1"/>
          <p:nvPr/>
        </p:nvSpPr>
        <p:spPr>
          <a:xfrm>
            <a:off x="9177681" y="278782"/>
            <a:ext cx="1599027" cy="323165"/>
          </a:xfrm>
          <a:prstGeom prst="rect">
            <a:avLst/>
          </a:prstGeom>
          <a:noFill/>
        </p:spPr>
        <p:txBody>
          <a:bodyPr wrap="none" rtlCol="0">
            <a:spAutoFit/>
          </a:bodyPr>
          <a:lstStyle/>
          <a:p>
            <a:r>
              <a:rPr lang="en-US" sz="1500"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54888" y="270396"/>
            <a:ext cx="724438" cy="724438"/>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8714035" y="2967590"/>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Init Containers</a:t>
            </a:r>
          </a:p>
        </p:txBody>
      </p:sp>
      <p:sp>
        <p:nvSpPr>
          <p:cNvPr id="81" name="Rectangle 80">
            <a:extLst>
              <a:ext uri="{FF2B5EF4-FFF2-40B4-BE49-F238E27FC236}">
                <a16:creationId xmlns:a16="http://schemas.microsoft.com/office/drawing/2014/main" id="{787C8D25-AE57-5742-82E3-5F5C55FC9649}"/>
              </a:ext>
            </a:extLst>
          </p:cNvPr>
          <p:cNvSpPr/>
          <p:nvPr/>
        </p:nvSpPr>
        <p:spPr>
          <a:xfrm>
            <a:off x="8714035" y="4144341"/>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Environment Variables</a:t>
            </a:r>
          </a:p>
        </p:txBody>
      </p:sp>
      <p:sp>
        <p:nvSpPr>
          <p:cNvPr id="82" name="Rectangle 81">
            <a:extLst>
              <a:ext uri="{FF2B5EF4-FFF2-40B4-BE49-F238E27FC236}">
                <a16:creationId xmlns:a16="http://schemas.microsoft.com/office/drawing/2014/main" id="{6C06BAA9-6424-8C45-9B8B-2D71B6FB8D69}"/>
              </a:ext>
            </a:extLst>
          </p:cNvPr>
          <p:cNvSpPr/>
          <p:nvPr/>
        </p:nvSpPr>
        <p:spPr>
          <a:xfrm>
            <a:off x="8714035" y="4675234"/>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8714035" y="5206545"/>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Volume Mounts</a:t>
            </a:r>
          </a:p>
        </p:txBody>
      </p:sp>
      <p:sp>
        <p:nvSpPr>
          <p:cNvPr id="84" name="Rectangle 83">
            <a:extLst>
              <a:ext uri="{FF2B5EF4-FFF2-40B4-BE49-F238E27FC236}">
                <a16:creationId xmlns:a16="http://schemas.microsoft.com/office/drawing/2014/main" id="{E0FF6C00-F86F-964E-8B80-4F4F30C26D25}"/>
              </a:ext>
            </a:extLst>
          </p:cNvPr>
          <p:cNvSpPr/>
          <p:nvPr/>
        </p:nvSpPr>
        <p:spPr>
          <a:xfrm>
            <a:off x="8714035" y="5772742"/>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tx1"/>
                </a:solidFill>
              </a:rPr>
              <a:t>ClusterIP</a:t>
            </a:r>
            <a:r>
              <a:rPr lang="en-US" sz="1500" dirty="0">
                <a:solidFill>
                  <a:schemeClr val="tx1"/>
                </a:solidFill>
              </a:rPr>
              <a:t> Service</a:t>
            </a:r>
          </a:p>
        </p:txBody>
      </p:sp>
      <p:sp>
        <p:nvSpPr>
          <p:cNvPr id="85" name="Rectangle 84">
            <a:extLst>
              <a:ext uri="{FF2B5EF4-FFF2-40B4-BE49-F238E27FC236}">
                <a16:creationId xmlns:a16="http://schemas.microsoft.com/office/drawing/2014/main" id="{049DFB1A-EFB9-3646-8A28-7976B1485046}"/>
              </a:ext>
            </a:extLst>
          </p:cNvPr>
          <p:cNvSpPr/>
          <p:nvPr/>
        </p:nvSpPr>
        <p:spPr>
          <a:xfrm>
            <a:off x="2977669" y="4139591"/>
            <a:ext cx="2919344"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2977669" y="4670484"/>
            <a:ext cx="2919344"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2977669" y="5201795"/>
            <a:ext cx="2919344"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Persistent Volumes</a:t>
            </a:r>
          </a:p>
        </p:txBody>
      </p:sp>
      <p:sp>
        <p:nvSpPr>
          <p:cNvPr id="88" name="Rectangle 87">
            <a:extLst>
              <a:ext uri="{FF2B5EF4-FFF2-40B4-BE49-F238E27FC236}">
                <a16:creationId xmlns:a16="http://schemas.microsoft.com/office/drawing/2014/main" id="{C4A54D90-ED5B-3E46-9159-5A7CA19FDA85}"/>
              </a:ext>
            </a:extLst>
          </p:cNvPr>
          <p:cNvSpPr/>
          <p:nvPr/>
        </p:nvSpPr>
        <p:spPr>
          <a:xfrm>
            <a:off x="2977669" y="5767992"/>
            <a:ext cx="2919344"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Deployment</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7">
            <a:alphaModFix/>
          </a:blip>
          <a:stretch>
            <a:fillRect/>
          </a:stretch>
        </p:blipFill>
        <p:spPr>
          <a:xfrm>
            <a:off x="3050438" y="4146861"/>
            <a:ext cx="393703" cy="384721"/>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7">
            <a:alphaModFix/>
          </a:blip>
          <a:stretch>
            <a:fillRect/>
          </a:stretch>
        </p:blipFill>
        <p:spPr>
          <a:xfrm>
            <a:off x="3048643" y="4665902"/>
            <a:ext cx="393703" cy="384721"/>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7">
            <a:alphaModFix/>
          </a:blip>
          <a:stretch>
            <a:fillRect/>
          </a:stretch>
        </p:blipFill>
        <p:spPr>
          <a:xfrm>
            <a:off x="3047921" y="5206545"/>
            <a:ext cx="393703" cy="384721"/>
          </a:xfrm>
          <a:prstGeom prst="rect">
            <a:avLst/>
          </a:prstGeom>
          <a:noFill/>
          <a:ln>
            <a:noFill/>
          </a:ln>
        </p:spPr>
      </p:pic>
      <p:pic>
        <p:nvPicPr>
          <p:cNvPr id="92" name="Google Shape;55;p13">
            <a:extLst>
              <a:ext uri="{FF2B5EF4-FFF2-40B4-BE49-F238E27FC236}">
                <a16:creationId xmlns:a16="http://schemas.microsoft.com/office/drawing/2014/main" id="{CE4D99ED-A25A-3846-B71E-BFB3AE7611F6}"/>
              </a:ext>
            </a:extLst>
          </p:cNvPr>
          <p:cNvPicPr preferRelativeResize="0"/>
          <p:nvPr/>
        </p:nvPicPr>
        <p:blipFill>
          <a:blip r:embed="rId7">
            <a:alphaModFix/>
          </a:blip>
          <a:stretch>
            <a:fillRect/>
          </a:stretch>
        </p:blipFill>
        <p:spPr>
          <a:xfrm>
            <a:off x="3047921" y="5757006"/>
            <a:ext cx="393703" cy="384721"/>
          </a:xfrm>
          <a:prstGeom prst="rect">
            <a:avLst/>
          </a:prstGeom>
          <a:noFill/>
          <a:ln>
            <a:noFill/>
          </a:ln>
        </p:spPr>
      </p:pic>
      <p:pic>
        <p:nvPicPr>
          <p:cNvPr id="93" name="Google Shape;55;p13">
            <a:extLst>
              <a:ext uri="{FF2B5EF4-FFF2-40B4-BE49-F238E27FC236}">
                <a16:creationId xmlns:a16="http://schemas.microsoft.com/office/drawing/2014/main" id="{59B96D1B-6BC3-AF4C-B6C4-7B647654402D}"/>
              </a:ext>
            </a:extLst>
          </p:cNvPr>
          <p:cNvPicPr preferRelativeResize="0"/>
          <p:nvPr/>
        </p:nvPicPr>
        <p:blipFill>
          <a:blip r:embed="rId7">
            <a:alphaModFix/>
          </a:blip>
          <a:stretch>
            <a:fillRect/>
          </a:stretch>
        </p:blipFill>
        <p:spPr>
          <a:xfrm>
            <a:off x="8783979" y="4145516"/>
            <a:ext cx="393703" cy="384721"/>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7">
            <a:alphaModFix/>
          </a:blip>
          <a:stretch>
            <a:fillRect/>
          </a:stretch>
        </p:blipFill>
        <p:spPr>
          <a:xfrm>
            <a:off x="8782130" y="4676409"/>
            <a:ext cx="393703" cy="384721"/>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7">
            <a:alphaModFix/>
          </a:blip>
          <a:stretch>
            <a:fillRect/>
          </a:stretch>
        </p:blipFill>
        <p:spPr>
          <a:xfrm>
            <a:off x="8768015" y="5218210"/>
            <a:ext cx="393703" cy="384721"/>
          </a:xfrm>
          <a:prstGeom prst="rect">
            <a:avLst/>
          </a:prstGeom>
          <a:noFill/>
          <a:ln>
            <a:noFill/>
          </a:ln>
        </p:spPr>
      </p:pic>
      <p:pic>
        <p:nvPicPr>
          <p:cNvPr id="96" name="Google Shape;55;p13">
            <a:extLst>
              <a:ext uri="{FF2B5EF4-FFF2-40B4-BE49-F238E27FC236}">
                <a16:creationId xmlns:a16="http://schemas.microsoft.com/office/drawing/2014/main" id="{327A28F1-8721-9F44-A875-0D862AC4F1A1}"/>
              </a:ext>
            </a:extLst>
          </p:cNvPr>
          <p:cNvPicPr preferRelativeResize="0"/>
          <p:nvPr/>
        </p:nvPicPr>
        <p:blipFill>
          <a:blip r:embed="rId7">
            <a:alphaModFix/>
          </a:blip>
          <a:stretch>
            <a:fillRect/>
          </a:stretch>
        </p:blipFill>
        <p:spPr>
          <a:xfrm>
            <a:off x="8788879" y="5756652"/>
            <a:ext cx="393703" cy="384721"/>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7">
            <a:alphaModFix/>
          </a:blip>
          <a:stretch>
            <a:fillRect/>
          </a:stretch>
        </p:blipFill>
        <p:spPr>
          <a:xfrm>
            <a:off x="8714034" y="1362736"/>
            <a:ext cx="393703" cy="384721"/>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7">
            <a:alphaModFix/>
          </a:blip>
          <a:stretch>
            <a:fillRect/>
          </a:stretch>
        </p:blipFill>
        <p:spPr>
          <a:xfrm>
            <a:off x="8714034" y="1881777"/>
            <a:ext cx="393703" cy="384721"/>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7">
            <a:alphaModFix/>
          </a:blip>
          <a:stretch>
            <a:fillRect/>
          </a:stretch>
        </p:blipFill>
        <p:spPr>
          <a:xfrm>
            <a:off x="8702324" y="2420855"/>
            <a:ext cx="393703" cy="384721"/>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7">
            <a:alphaModFix/>
          </a:blip>
          <a:stretch>
            <a:fillRect/>
          </a:stretch>
        </p:blipFill>
        <p:spPr>
          <a:xfrm>
            <a:off x="8702324" y="2973515"/>
            <a:ext cx="393703" cy="384721"/>
          </a:xfrm>
          <a:prstGeom prst="rect">
            <a:avLst/>
          </a:prstGeom>
          <a:noFill/>
          <a:ln>
            <a:noFill/>
          </a:ln>
        </p:spPr>
      </p:pic>
      <p:sp>
        <p:nvSpPr>
          <p:cNvPr id="101" name="Rectangle 100">
            <a:extLst>
              <a:ext uri="{FF2B5EF4-FFF2-40B4-BE49-F238E27FC236}">
                <a16:creationId xmlns:a16="http://schemas.microsoft.com/office/drawing/2014/main" id="{4881E3C4-3829-CC47-A3A6-5DB50859FDC6}"/>
              </a:ext>
            </a:extLst>
          </p:cNvPr>
          <p:cNvSpPr/>
          <p:nvPr/>
        </p:nvSpPr>
        <p:spPr>
          <a:xfrm>
            <a:off x="8693157" y="3565765"/>
            <a:ext cx="2827007"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Config Map</a:t>
            </a:r>
          </a:p>
        </p:txBody>
      </p:sp>
      <p:pic>
        <p:nvPicPr>
          <p:cNvPr id="102" name="Google Shape;55;p13">
            <a:extLst>
              <a:ext uri="{FF2B5EF4-FFF2-40B4-BE49-F238E27FC236}">
                <a16:creationId xmlns:a16="http://schemas.microsoft.com/office/drawing/2014/main" id="{DF352EF1-92E2-C04D-A892-7BB5A57C98E7}"/>
              </a:ext>
            </a:extLst>
          </p:cNvPr>
          <p:cNvPicPr preferRelativeResize="0"/>
          <p:nvPr/>
        </p:nvPicPr>
        <p:blipFill>
          <a:blip r:embed="rId7">
            <a:alphaModFix/>
          </a:blip>
          <a:stretch>
            <a:fillRect/>
          </a:stretch>
        </p:blipFill>
        <p:spPr>
          <a:xfrm>
            <a:off x="8763410" y="3554780"/>
            <a:ext cx="381250" cy="384721"/>
          </a:xfrm>
          <a:prstGeom prst="rect">
            <a:avLst/>
          </a:prstGeom>
          <a:noFill/>
          <a:ln>
            <a:noFill/>
          </a:ln>
        </p:spPr>
      </p:pic>
    </p:spTree>
    <p:extLst>
      <p:ext uri="{BB962C8B-B14F-4D97-AF65-F5344CB8AC3E}">
        <p14:creationId xmlns:p14="http://schemas.microsoft.com/office/powerpoint/2010/main" val="102334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028379" y="67116"/>
            <a:ext cx="9060367" cy="3773999"/>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F7B8E4EC-A8EB-5D42-A0CF-FCC4C9840928}"/>
              </a:ext>
            </a:extLst>
          </p:cNvPr>
          <p:cNvSpPr/>
          <p:nvPr/>
        </p:nvSpPr>
        <p:spPr>
          <a:xfrm>
            <a:off x="6328366" y="1216473"/>
            <a:ext cx="2481213" cy="1992583"/>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8" name="Rectangle 7">
            <a:extLst>
              <a:ext uri="{FF2B5EF4-FFF2-40B4-BE49-F238E27FC236}">
                <a16:creationId xmlns:a16="http://schemas.microsoft.com/office/drawing/2014/main" id="{24AEF4A7-11CD-1744-B292-8712BA37F83A}"/>
              </a:ext>
            </a:extLst>
          </p:cNvPr>
          <p:cNvSpPr/>
          <p:nvPr/>
        </p:nvSpPr>
        <p:spPr>
          <a:xfrm>
            <a:off x="6652526" y="1387232"/>
            <a:ext cx="1806547" cy="1557139"/>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9" name="Rectangle 8">
            <a:extLst>
              <a:ext uri="{FF2B5EF4-FFF2-40B4-BE49-F238E27FC236}">
                <a16:creationId xmlns:a16="http://schemas.microsoft.com/office/drawing/2014/main" id="{09CA48C0-DFD0-F749-A415-D4ACE0F79FFD}"/>
              </a:ext>
            </a:extLst>
          </p:cNvPr>
          <p:cNvSpPr/>
          <p:nvPr/>
        </p:nvSpPr>
        <p:spPr>
          <a:xfrm>
            <a:off x="6976245" y="1536210"/>
            <a:ext cx="1256316" cy="1181691"/>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7366762" y="2435900"/>
            <a:ext cx="522838" cy="553998"/>
          </a:xfrm>
          <a:prstGeom prst="rect">
            <a:avLst/>
          </a:prstGeom>
          <a:noFill/>
        </p:spPr>
        <p:txBody>
          <a:bodyPr wrap="square" rtlCol="0">
            <a:spAutoFit/>
          </a:bodyPr>
          <a:lstStyle/>
          <a:p>
            <a:r>
              <a:rPr lang="en-IN" sz="1500"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7225150" y="1820909"/>
            <a:ext cx="761697" cy="667782"/>
            <a:chOff x="853440" y="4579716"/>
            <a:chExt cx="1006998" cy="941894"/>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740206"/>
              <a:ext cx="542548" cy="781404"/>
            </a:xfrm>
            <a:prstGeom prst="rect">
              <a:avLst/>
            </a:prstGeom>
            <a:solidFill>
              <a:srgbClr val="00B050"/>
            </a:solidFill>
          </p:spPr>
          <p:txBody>
            <a:bodyPr wrap="square" rtlCol="0">
              <a:spAutoFit/>
            </a:bodyPr>
            <a:lstStyle/>
            <a:p>
              <a:pPr algn="ctr"/>
              <a:r>
                <a:rPr lang="en-IN" sz="1000" b="1" dirty="0">
                  <a:solidFill>
                    <a:schemeClr val="bg1"/>
                  </a:solidFill>
                  <a:latin typeface="+mj-lt"/>
                </a:rPr>
                <a:t>Web</a:t>
              </a:r>
            </a:p>
            <a:p>
              <a:pPr algn="ctr"/>
              <a:r>
                <a:rPr lang="en-IN" sz="1000" b="1" dirty="0">
                  <a:solidFill>
                    <a:schemeClr val="bg1"/>
                  </a:solidFill>
                  <a:latin typeface="+mj-lt"/>
                </a:rPr>
                <a:t>App</a:t>
              </a:r>
            </a:p>
          </p:txBody>
        </p:sp>
      </p:grpSp>
      <p:sp>
        <p:nvSpPr>
          <p:cNvPr id="19" name="TextBox 18">
            <a:extLst>
              <a:ext uri="{FF2B5EF4-FFF2-40B4-BE49-F238E27FC236}">
                <a16:creationId xmlns:a16="http://schemas.microsoft.com/office/drawing/2014/main" id="{6E5650C3-93FD-344D-A60C-1EE88E8084F4}"/>
              </a:ext>
            </a:extLst>
          </p:cNvPr>
          <p:cNvSpPr txBox="1"/>
          <p:nvPr/>
        </p:nvSpPr>
        <p:spPr>
          <a:xfrm>
            <a:off x="7099784" y="2655126"/>
            <a:ext cx="1032677" cy="323165"/>
          </a:xfrm>
          <a:prstGeom prst="rect">
            <a:avLst/>
          </a:prstGeom>
          <a:noFill/>
        </p:spPr>
        <p:txBody>
          <a:bodyPr wrap="square" rtlCol="0">
            <a:spAutoFit/>
          </a:bodyPr>
          <a:lstStyle/>
          <a:p>
            <a:r>
              <a:rPr lang="en-IN" sz="1500" dirty="0" err="1"/>
              <a:t>ReplicaSet</a:t>
            </a:r>
            <a:endParaRPr lang="en-IN" sz="1500"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6517847" y="2920363"/>
            <a:ext cx="2220666" cy="323165"/>
          </a:xfrm>
          <a:prstGeom prst="rect">
            <a:avLst/>
          </a:prstGeom>
          <a:noFill/>
        </p:spPr>
        <p:txBody>
          <a:bodyPr wrap="square" rtlCol="0">
            <a:spAutoFit/>
          </a:bodyPr>
          <a:lstStyle/>
          <a:p>
            <a:r>
              <a:rPr lang="en-IN" sz="1500" dirty="0"/>
              <a:t>Deployment (</a:t>
            </a:r>
            <a:r>
              <a:rPr lang="en-IN" sz="1500" dirty="0" err="1"/>
              <a:t>UserMgmt</a:t>
            </a:r>
            <a:r>
              <a:rPr lang="en-IN" sz="1500" dirty="0"/>
              <a:t>)</a:t>
            </a:r>
          </a:p>
        </p:txBody>
      </p:sp>
      <p:sp>
        <p:nvSpPr>
          <p:cNvPr id="21" name="Rectangle 20">
            <a:extLst>
              <a:ext uri="{FF2B5EF4-FFF2-40B4-BE49-F238E27FC236}">
                <a16:creationId xmlns:a16="http://schemas.microsoft.com/office/drawing/2014/main" id="{C71ED3F3-EF3B-A74C-8FE5-0D7248D61049}"/>
              </a:ext>
            </a:extLst>
          </p:cNvPr>
          <p:cNvSpPr/>
          <p:nvPr/>
        </p:nvSpPr>
        <p:spPr>
          <a:xfrm>
            <a:off x="6328366" y="586085"/>
            <a:ext cx="2481213" cy="423192"/>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17" dirty="0" err="1"/>
              <a:t>UserMgmt</a:t>
            </a:r>
            <a:r>
              <a:rPr lang="en-IN" sz="1417" dirty="0"/>
              <a:t> – LoadBalancer Service</a:t>
            </a:r>
          </a:p>
        </p:txBody>
      </p:sp>
      <p:sp>
        <p:nvSpPr>
          <p:cNvPr id="28" name="Rectangle 27">
            <a:extLst>
              <a:ext uri="{FF2B5EF4-FFF2-40B4-BE49-F238E27FC236}">
                <a16:creationId xmlns:a16="http://schemas.microsoft.com/office/drawing/2014/main" id="{04C1A43B-0C4B-5C4D-BEBE-CD36C5A54C37}"/>
              </a:ext>
            </a:extLst>
          </p:cNvPr>
          <p:cNvSpPr/>
          <p:nvPr/>
        </p:nvSpPr>
        <p:spPr>
          <a:xfrm>
            <a:off x="6328366" y="3370097"/>
            <a:ext cx="2481213" cy="350631"/>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MySQL – </a:t>
            </a:r>
            <a:r>
              <a:rPr lang="en-IN" sz="1500" dirty="0" err="1"/>
              <a:t>ExternalName</a:t>
            </a:r>
            <a:r>
              <a:rPr lang="en-IN" sz="1500" dirty="0"/>
              <a:t>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9010368" y="1139637"/>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9010368" y="1670529"/>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Deployment</a:t>
            </a:r>
          </a:p>
        </p:txBody>
      </p:sp>
      <p:sp>
        <p:nvSpPr>
          <p:cNvPr id="51" name="Rectangle 50">
            <a:extLst>
              <a:ext uri="{FF2B5EF4-FFF2-40B4-BE49-F238E27FC236}">
                <a16:creationId xmlns:a16="http://schemas.microsoft.com/office/drawing/2014/main" id="{D1E9E44B-27B1-3745-B866-6B57E7FA26BD}"/>
              </a:ext>
            </a:extLst>
          </p:cNvPr>
          <p:cNvSpPr/>
          <p:nvPr/>
        </p:nvSpPr>
        <p:spPr>
          <a:xfrm>
            <a:off x="9010368" y="2201841"/>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Environment Variables</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94558" y="4794729"/>
            <a:ext cx="2553629"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167" b="1" dirty="0"/>
              <a:t>AKS Storage</a:t>
            </a:r>
            <a:br>
              <a:rPr lang="en-US" sz="3167" b="1" dirty="0">
                <a:solidFill>
                  <a:srgbClr val="00B050"/>
                </a:solidFill>
              </a:rPr>
            </a:br>
            <a:r>
              <a:rPr lang="en-US" sz="3167" b="1" dirty="0">
                <a:solidFill>
                  <a:srgbClr val="00B050"/>
                </a:solidFill>
              </a:rPr>
              <a:t>Azure MySQL Database</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17420" y="491359"/>
            <a:ext cx="1717742" cy="537035"/>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015280" y="754534"/>
            <a:ext cx="4313086" cy="43148"/>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745836" y="969762"/>
            <a:ext cx="665118" cy="348878"/>
          </a:xfrm>
          <a:prstGeom prst="rect">
            <a:avLst/>
          </a:prstGeom>
          <a:noFill/>
        </p:spPr>
        <p:txBody>
          <a:bodyPr wrap="none" rtlCol="0">
            <a:spAutoFit/>
          </a:bodyPr>
          <a:lstStyle/>
          <a:p>
            <a:r>
              <a:rPr lang="en-US" sz="1667"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159264" y="276669"/>
            <a:ext cx="2917786" cy="438582"/>
          </a:xfrm>
          <a:prstGeom prst="rect">
            <a:avLst/>
          </a:prstGeom>
          <a:noFill/>
        </p:spPr>
        <p:txBody>
          <a:bodyPr wrap="none" rtlCol="0">
            <a:spAutoFit/>
          </a:bodyPr>
          <a:lstStyle/>
          <a:p>
            <a:r>
              <a:rPr lang="en-IN" sz="1167" dirty="0">
                <a:latin typeface="Menlo" panose="020B0609030804020204" pitchFamily="49" charset="0"/>
              </a:rPr>
              <a:t>http://&lt;External-IP-from-get-service-output&gt;</a:t>
            </a:r>
          </a:p>
          <a:p>
            <a:endParaRPr lang="en-US" sz="1083" dirty="0"/>
          </a:p>
        </p:txBody>
      </p:sp>
      <p:cxnSp>
        <p:nvCxnSpPr>
          <p:cNvPr id="4" name="Straight Arrow Connector 3">
            <a:extLst>
              <a:ext uri="{FF2B5EF4-FFF2-40B4-BE49-F238E27FC236}">
                <a16:creationId xmlns:a16="http://schemas.microsoft.com/office/drawing/2014/main" id="{8ACF6B7C-0CC9-C244-A0C9-12D228B7C149}"/>
              </a:ext>
            </a:extLst>
          </p:cNvPr>
          <p:cNvCxnSpPr>
            <a:cxnSpLocks/>
            <a:endCxn id="7" idx="0"/>
          </p:cNvCxnSpPr>
          <p:nvPr/>
        </p:nvCxnSpPr>
        <p:spPr>
          <a:xfrm>
            <a:off x="7568973" y="1025931"/>
            <a:ext cx="0" cy="19054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1A44744-5655-D748-88A5-4D46083830FD}"/>
              </a:ext>
            </a:extLst>
          </p:cNvPr>
          <p:cNvCxnSpPr>
            <a:cxnSpLocks/>
          </p:cNvCxnSpPr>
          <p:nvPr/>
        </p:nvCxnSpPr>
        <p:spPr>
          <a:xfrm>
            <a:off x="7584559" y="3209055"/>
            <a:ext cx="0" cy="190542"/>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9474014" y="67116"/>
            <a:ext cx="1599027" cy="323165"/>
          </a:xfrm>
          <a:prstGeom prst="rect">
            <a:avLst/>
          </a:prstGeom>
          <a:noFill/>
        </p:spPr>
        <p:txBody>
          <a:bodyPr wrap="none" rtlCol="0">
            <a:spAutoFit/>
          </a:bodyPr>
          <a:lstStyle/>
          <a:p>
            <a:r>
              <a:rPr lang="en-US" sz="1500"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51221" y="58729"/>
            <a:ext cx="724438" cy="724438"/>
          </a:xfrm>
          <a:prstGeom prst="rect">
            <a:avLst/>
          </a:prstGeom>
        </p:spPr>
      </p:pic>
      <p:sp>
        <p:nvSpPr>
          <p:cNvPr id="80" name="Rectangle 79">
            <a:extLst>
              <a:ext uri="{FF2B5EF4-FFF2-40B4-BE49-F238E27FC236}">
                <a16:creationId xmlns:a16="http://schemas.microsoft.com/office/drawing/2014/main" id="{C7B3CCA3-1C59-314F-BB18-0E01876D6144}"/>
              </a:ext>
            </a:extLst>
          </p:cNvPr>
          <p:cNvSpPr/>
          <p:nvPr/>
        </p:nvSpPr>
        <p:spPr>
          <a:xfrm>
            <a:off x="9010368" y="2755924"/>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Init Containers</a:t>
            </a:r>
          </a:p>
        </p:txBody>
      </p:sp>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9010368" y="1151070"/>
            <a:ext cx="393703" cy="384721"/>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9010368" y="1670110"/>
            <a:ext cx="393703" cy="384721"/>
          </a:xfrm>
          <a:prstGeom prst="rect">
            <a:avLst/>
          </a:prstGeom>
          <a:noFill/>
          <a:ln>
            <a:noFill/>
          </a:ln>
        </p:spPr>
      </p:pic>
      <p:pic>
        <p:nvPicPr>
          <p:cNvPr id="99" name="Google Shape;55;p13">
            <a:extLst>
              <a:ext uri="{FF2B5EF4-FFF2-40B4-BE49-F238E27FC236}">
                <a16:creationId xmlns:a16="http://schemas.microsoft.com/office/drawing/2014/main" id="{6F03F3F3-95AF-4A42-882A-30A244127EAC}"/>
              </a:ext>
            </a:extLst>
          </p:cNvPr>
          <p:cNvPicPr preferRelativeResize="0"/>
          <p:nvPr/>
        </p:nvPicPr>
        <p:blipFill>
          <a:blip r:embed="rId5">
            <a:alphaModFix/>
          </a:blip>
          <a:stretch>
            <a:fillRect/>
          </a:stretch>
        </p:blipFill>
        <p:spPr>
          <a:xfrm>
            <a:off x="8998658" y="2209189"/>
            <a:ext cx="393703" cy="384721"/>
          </a:xfrm>
          <a:prstGeom prst="rect">
            <a:avLst/>
          </a:prstGeom>
          <a:noFill/>
          <a:ln>
            <a:noFill/>
          </a:ln>
        </p:spPr>
      </p:pic>
      <p:pic>
        <p:nvPicPr>
          <p:cNvPr id="100" name="Google Shape;55;p13">
            <a:extLst>
              <a:ext uri="{FF2B5EF4-FFF2-40B4-BE49-F238E27FC236}">
                <a16:creationId xmlns:a16="http://schemas.microsoft.com/office/drawing/2014/main" id="{05D81FE3-EB74-784A-A81A-D85B11E95913}"/>
              </a:ext>
            </a:extLst>
          </p:cNvPr>
          <p:cNvPicPr preferRelativeResize="0"/>
          <p:nvPr/>
        </p:nvPicPr>
        <p:blipFill>
          <a:blip r:embed="rId5">
            <a:alphaModFix/>
          </a:blip>
          <a:stretch>
            <a:fillRect/>
          </a:stretch>
        </p:blipFill>
        <p:spPr>
          <a:xfrm>
            <a:off x="8998658" y="2761849"/>
            <a:ext cx="393703" cy="384721"/>
          </a:xfrm>
          <a:prstGeom prst="rect">
            <a:avLst/>
          </a:prstGeom>
          <a:noFill/>
          <a:ln>
            <a:noFill/>
          </a:ln>
        </p:spPr>
      </p:pic>
      <p:sp>
        <p:nvSpPr>
          <p:cNvPr id="103" name="Rectangle 102">
            <a:extLst>
              <a:ext uri="{FF2B5EF4-FFF2-40B4-BE49-F238E27FC236}">
                <a16:creationId xmlns:a16="http://schemas.microsoft.com/office/drawing/2014/main" id="{B8E660CC-5772-864A-87B8-F006921E38AE}"/>
              </a:ext>
            </a:extLst>
          </p:cNvPr>
          <p:cNvSpPr/>
          <p:nvPr/>
        </p:nvSpPr>
        <p:spPr>
          <a:xfrm>
            <a:off x="3981474" y="4341842"/>
            <a:ext cx="7337461" cy="1737721"/>
          </a:xfrm>
          <a:prstGeom prst="rect">
            <a:avLst/>
          </a:prstGeom>
          <a:solidFill>
            <a:schemeClr val="bg1">
              <a:lumMod val="7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4" name="TextBox 103">
            <a:extLst>
              <a:ext uri="{FF2B5EF4-FFF2-40B4-BE49-F238E27FC236}">
                <a16:creationId xmlns:a16="http://schemas.microsoft.com/office/drawing/2014/main" id="{C14FB79E-6BDB-294D-85A8-F3284FE21DB2}"/>
              </a:ext>
            </a:extLst>
          </p:cNvPr>
          <p:cNvSpPr txBox="1"/>
          <p:nvPr/>
        </p:nvSpPr>
        <p:spPr>
          <a:xfrm>
            <a:off x="6954578" y="5573932"/>
            <a:ext cx="1369664" cy="553998"/>
          </a:xfrm>
          <a:prstGeom prst="rect">
            <a:avLst/>
          </a:prstGeom>
          <a:noFill/>
        </p:spPr>
        <p:txBody>
          <a:bodyPr wrap="square" rtlCol="0">
            <a:spAutoFit/>
          </a:bodyPr>
          <a:lstStyle/>
          <a:p>
            <a:pPr algn="ctr"/>
            <a:r>
              <a:rPr lang="en-US" sz="1500" dirty="0"/>
              <a:t>Azure MySQL</a:t>
            </a:r>
          </a:p>
          <a:p>
            <a:pPr algn="ctr"/>
            <a:r>
              <a:rPr lang="en-US" sz="1500" dirty="0"/>
              <a:t>Database</a:t>
            </a:r>
          </a:p>
        </p:txBody>
      </p:sp>
      <p:sp>
        <p:nvSpPr>
          <p:cNvPr id="105" name="Rectangle 104">
            <a:extLst>
              <a:ext uri="{FF2B5EF4-FFF2-40B4-BE49-F238E27FC236}">
                <a16:creationId xmlns:a16="http://schemas.microsoft.com/office/drawing/2014/main" id="{1320282F-E466-BF42-B071-8C0B55F1B2FA}"/>
              </a:ext>
            </a:extLst>
          </p:cNvPr>
          <p:cNvSpPr/>
          <p:nvPr/>
        </p:nvSpPr>
        <p:spPr>
          <a:xfrm>
            <a:off x="4273782" y="4653371"/>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High Availability</a:t>
            </a:r>
          </a:p>
        </p:txBody>
      </p:sp>
      <p:sp>
        <p:nvSpPr>
          <p:cNvPr id="106" name="Rectangle 105">
            <a:extLst>
              <a:ext uri="{FF2B5EF4-FFF2-40B4-BE49-F238E27FC236}">
                <a16:creationId xmlns:a16="http://schemas.microsoft.com/office/drawing/2014/main" id="{E9F8EBCB-7ED2-314B-BAD6-228EFEEFB054}"/>
              </a:ext>
            </a:extLst>
          </p:cNvPr>
          <p:cNvSpPr/>
          <p:nvPr/>
        </p:nvSpPr>
        <p:spPr>
          <a:xfrm>
            <a:off x="4273782" y="5064809"/>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Backup &amp; Recovery</a:t>
            </a:r>
          </a:p>
        </p:txBody>
      </p:sp>
      <p:sp>
        <p:nvSpPr>
          <p:cNvPr id="107" name="Rectangle 106">
            <a:extLst>
              <a:ext uri="{FF2B5EF4-FFF2-40B4-BE49-F238E27FC236}">
                <a16:creationId xmlns:a16="http://schemas.microsoft.com/office/drawing/2014/main" id="{8F73B751-7E55-9445-924D-7E7CBF3B93C7}"/>
              </a:ext>
            </a:extLst>
          </p:cNvPr>
          <p:cNvSpPr/>
          <p:nvPr/>
        </p:nvSpPr>
        <p:spPr>
          <a:xfrm>
            <a:off x="4273782" y="5480913"/>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 Replicas</a:t>
            </a:r>
          </a:p>
        </p:txBody>
      </p:sp>
      <p:sp>
        <p:nvSpPr>
          <p:cNvPr id="109" name="Rectangle 108">
            <a:extLst>
              <a:ext uri="{FF2B5EF4-FFF2-40B4-BE49-F238E27FC236}">
                <a16:creationId xmlns:a16="http://schemas.microsoft.com/office/drawing/2014/main" id="{6C24DEF3-786A-B247-93D9-1C994C62D391}"/>
              </a:ext>
            </a:extLst>
          </p:cNvPr>
          <p:cNvSpPr/>
          <p:nvPr/>
        </p:nvSpPr>
        <p:spPr>
          <a:xfrm>
            <a:off x="8579182" y="4653371"/>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Monitoring &amp; Alerting</a:t>
            </a:r>
          </a:p>
        </p:txBody>
      </p:sp>
      <p:sp>
        <p:nvSpPr>
          <p:cNvPr id="115" name="Rectangle 114">
            <a:extLst>
              <a:ext uri="{FF2B5EF4-FFF2-40B4-BE49-F238E27FC236}">
                <a16:creationId xmlns:a16="http://schemas.microsoft.com/office/drawing/2014/main" id="{A5AFF1C7-8BC1-B44A-B508-D4D88F3767E1}"/>
              </a:ext>
            </a:extLst>
          </p:cNvPr>
          <p:cNvSpPr/>
          <p:nvPr/>
        </p:nvSpPr>
        <p:spPr>
          <a:xfrm>
            <a:off x="8579182" y="5064809"/>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Automatic Upgrades</a:t>
            </a:r>
          </a:p>
        </p:txBody>
      </p:sp>
      <p:sp>
        <p:nvSpPr>
          <p:cNvPr id="116" name="Rectangle 115">
            <a:extLst>
              <a:ext uri="{FF2B5EF4-FFF2-40B4-BE49-F238E27FC236}">
                <a16:creationId xmlns:a16="http://schemas.microsoft.com/office/drawing/2014/main" id="{82110855-3F60-ED4B-8652-E25F73E1EE29}"/>
              </a:ext>
            </a:extLst>
          </p:cNvPr>
          <p:cNvSpPr/>
          <p:nvPr/>
        </p:nvSpPr>
        <p:spPr>
          <a:xfrm>
            <a:off x="8579182" y="5480913"/>
            <a:ext cx="2481212" cy="2827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Secure Data at rest and motion</a:t>
            </a:r>
          </a:p>
        </p:txBody>
      </p:sp>
      <p:pic>
        <p:nvPicPr>
          <p:cNvPr id="5" name="Graphic 4">
            <a:extLst>
              <a:ext uri="{FF2B5EF4-FFF2-40B4-BE49-F238E27FC236}">
                <a16:creationId xmlns:a16="http://schemas.microsoft.com/office/drawing/2014/main" id="{38F268AB-213A-A74B-A78D-0FE05CCB2E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7522" y="4421790"/>
            <a:ext cx="1185657" cy="1185657"/>
          </a:xfrm>
          <a:prstGeom prst="rect">
            <a:avLst/>
          </a:prstGeom>
        </p:spPr>
      </p:pic>
      <p:cxnSp>
        <p:nvCxnSpPr>
          <p:cNvPr id="39" name="Straight Arrow Connector 38">
            <a:extLst>
              <a:ext uri="{FF2B5EF4-FFF2-40B4-BE49-F238E27FC236}">
                <a16:creationId xmlns:a16="http://schemas.microsoft.com/office/drawing/2014/main" id="{E90561BF-8F1F-D345-B8A0-77B229D60862}"/>
              </a:ext>
            </a:extLst>
          </p:cNvPr>
          <p:cNvCxnSpPr>
            <a:stCxn id="28" idx="2"/>
            <a:endCxn id="5" idx="0"/>
          </p:cNvCxnSpPr>
          <p:nvPr/>
        </p:nvCxnSpPr>
        <p:spPr>
          <a:xfrm>
            <a:off x="7568973" y="3720728"/>
            <a:ext cx="91378" cy="701063"/>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65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7E7024-2812-EE46-B9D4-5AAE13FC1678}"/>
              </a:ext>
            </a:extLst>
          </p:cNvPr>
          <p:cNvSpPr>
            <a:spLocks noGrp="1"/>
          </p:cNvSpPr>
          <p:nvPr>
            <p:ph type="ftr" sz="quarter" idx="10"/>
          </p:nvPr>
        </p:nvSpPr>
        <p:spPr/>
        <p:txBody>
          <a:bodyPr/>
          <a:lstStyle/>
          <a:p>
            <a:pPr algn="l"/>
            <a:r>
              <a:rPr lang="en-US"/>
              <a:t>© Kalyan Reddy Daida</a:t>
            </a:r>
            <a:endParaRPr lang="en-GB" dirty="0"/>
          </a:p>
        </p:txBody>
      </p:sp>
      <p:sp>
        <p:nvSpPr>
          <p:cNvPr id="6" name="Rectangle 5">
            <a:extLst>
              <a:ext uri="{FF2B5EF4-FFF2-40B4-BE49-F238E27FC236}">
                <a16:creationId xmlns:a16="http://schemas.microsoft.com/office/drawing/2014/main" id="{57C4C14B-7409-6A48-BC8C-B2AA665457EB}"/>
              </a:ext>
            </a:extLst>
          </p:cNvPr>
          <p:cNvSpPr/>
          <p:nvPr/>
        </p:nvSpPr>
        <p:spPr>
          <a:xfrm>
            <a:off x="3069166" y="278782"/>
            <a:ext cx="7410913" cy="6021658"/>
          </a:xfrm>
          <a:prstGeom prst="rect">
            <a:avLst/>
          </a:prstGeom>
          <a:solidFill>
            <a:schemeClr val="accent6">
              <a:lumMod val="20000"/>
              <a:lumOff val="8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F7B8E4EC-A8EB-5D42-A0CF-FCC4C9840928}"/>
              </a:ext>
            </a:extLst>
          </p:cNvPr>
          <p:cNvSpPr/>
          <p:nvPr/>
        </p:nvSpPr>
        <p:spPr>
          <a:xfrm>
            <a:off x="3217334" y="1428140"/>
            <a:ext cx="3983579" cy="1934052"/>
          </a:xfrm>
          <a:prstGeom prst="rect">
            <a:avLst/>
          </a:prstGeom>
          <a:solidFill>
            <a:schemeClr val="accent6">
              <a:lumMod val="60000"/>
              <a:lumOff val="40000"/>
            </a:schemeClr>
          </a:solidFill>
          <a:ln w="44450">
            <a:solidFill>
              <a:schemeClr val="accent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8" name="Rectangle 7">
            <a:extLst>
              <a:ext uri="{FF2B5EF4-FFF2-40B4-BE49-F238E27FC236}">
                <a16:creationId xmlns:a16="http://schemas.microsoft.com/office/drawing/2014/main" id="{24AEF4A7-11CD-1744-B292-8712BA37F83A}"/>
              </a:ext>
            </a:extLst>
          </p:cNvPr>
          <p:cNvSpPr/>
          <p:nvPr/>
        </p:nvSpPr>
        <p:spPr>
          <a:xfrm>
            <a:off x="3353222" y="1615254"/>
            <a:ext cx="3674112" cy="1380573"/>
          </a:xfrm>
          <a:prstGeom prst="rect">
            <a:avLst/>
          </a:prstGeom>
          <a:solidFill>
            <a:schemeClr val="bg1">
              <a:lumMod val="75000"/>
            </a:schemeClr>
          </a:solidFill>
          <a:ln w="381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grpSp>
        <p:nvGrpSpPr>
          <p:cNvPr id="40" name="Group 39">
            <a:extLst>
              <a:ext uri="{FF2B5EF4-FFF2-40B4-BE49-F238E27FC236}">
                <a16:creationId xmlns:a16="http://schemas.microsoft.com/office/drawing/2014/main" id="{4C97A5B0-EA9A-FF46-B594-EB5CCCD5EB66}"/>
              </a:ext>
            </a:extLst>
          </p:cNvPr>
          <p:cNvGrpSpPr/>
          <p:nvPr/>
        </p:nvGrpSpPr>
        <p:grpSpPr>
          <a:xfrm>
            <a:off x="3531506" y="1721565"/>
            <a:ext cx="1032677" cy="982055"/>
            <a:chOff x="4237807" y="2065879"/>
            <a:chExt cx="1239212" cy="1178467"/>
          </a:xfrm>
        </p:grpSpPr>
        <p:sp>
          <p:nvSpPr>
            <p:cNvPr id="9" name="Rectangle 8">
              <a:extLst>
                <a:ext uri="{FF2B5EF4-FFF2-40B4-BE49-F238E27FC236}">
                  <a16:creationId xmlns:a16="http://schemas.microsoft.com/office/drawing/2014/main" id="{09CA48C0-DFD0-F749-A415-D4ACE0F79FFD}"/>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0" name="TextBox 9">
              <a:extLst>
                <a:ext uri="{FF2B5EF4-FFF2-40B4-BE49-F238E27FC236}">
                  <a16:creationId xmlns:a16="http://schemas.microsoft.com/office/drawing/2014/main" id="{52051369-A8F3-4746-83D0-F5610F55BB6B}"/>
                </a:ext>
              </a:extLst>
            </p:cNvPr>
            <p:cNvSpPr txBox="1"/>
            <p:nvPr/>
          </p:nvSpPr>
          <p:spPr>
            <a:xfrm>
              <a:off x="4536536" y="2918025"/>
              <a:ext cx="707304" cy="326321"/>
            </a:xfrm>
            <a:prstGeom prst="rect">
              <a:avLst/>
            </a:prstGeom>
            <a:noFill/>
          </p:spPr>
          <p:txBody>
            <a:bodyPr wrap="square" rtlCol="0">
              <a:spAutoFit/>
            </a:bodyPr>
            <a:lstStyle/>
            <a:p>
              <a:r>
                <a:rPr lang="en-IN" sz="1167" dirty="0"/>
                <a:t>POD</a:t>
              </a:r>
            </a:p>
          </p:txBody>
        </p:sp>
        <p:grpSp>
          <p:nvGrpSpPr>
            <p:cNvPr id="11" name="Group 10">
              <a:extLst>
                <a:ext uri="{FF2B5EF4-FFF2-40B4-BE49-F238E27FC236}">
                  <a16:creationId xmlns:a16="http://schemas.microsoft.com/office/drawing/2014/main" id="{E3266C2D-EB6C-184E-B123-3D5746096332}"/>
                </a:ext>
              </a:extLst>
            </p:cNvPr>
            <p:cNvGrpSpPr/>
            <p:nvPr/>
          </p:nvGrpSpPr>
          <p:grpSpPr>
            <a:xfrm>
              <a:off x="4388246" y="2246838"/>
              <a:ext cx="914036" cy="704092"/>
              <a:chOff x="853440" y="4579716"/>
              <a:chExt cx="1006998" cy="827590"/>
            </a:xfrm>
          </p:grpSpPr>
          <p:sp>
            <p:nvSpPr>
              <p:cNvPr id="12" name="Rectangle 11">
                <a:extLst>
                  <a:ext uri="{FF2B5EF4-FFF2-40B4-BE49-F238E27FC236}">
                    <a16:creationId xmlns:a16="http://schemas.microsoft.com/office/drawing/2014/main" id="{8393832F-2C26-874D-A5C6-D4AD35EE2266}"/>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3" name="Straight Connector 12">
                <a:extLst>
                  <a:ext uri="{FF2B5EF4-FFF2-40B4-BE49-F238E27FC236}">
                    <a16:creationId xmlns:a16="http://schemas.microsoft.com/office/drawing/2014/main" id="{30927758-1A58-A04D-A3F1-005BE18F0AF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EBB294-E703-9644-BAEA-819233BE49CB}"/>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99CD54-051A-E742-A655-4B752AEA415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175E2B-0D45-4C48-9273-D514565BE27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4C66BF0-A4BA-A846-B5B4-D76F2C7174FE}"/>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45BC47-A2D4-5A4F-AE53-41912A365C86}"/>
                  </a:ext>
                </a:extLst>
              </p:cNvPr>
              <p:cNvSpPr txBox="1"/>
              <p:nvPr/>
            </p:nvSpPr>
            <p:spPr>
              <a:xfrm>
                <a:off x="1069564" y="4814304"/>
                <a:ext cx="646368" cy="564348"/>
              </a:xfrm>
              <a:prstGeom prst="rect">
                <a:avLst/>
              </a:prstGeom>
              <a:solidFill>
                <a:srgbClr val="00B050"/>
              </a:solidFill>
            </p:spPr>
            <p:txBody>
              <a:bodyPr wrap="square" rtlCol="0">
                <a:spAutoFit/>
              </a:bodyPr>
              <a:lstStyle/>
              <a:p>
                <a:pPr algn="ctr"/>
                <a:r>
                  <a:rPr lang="en-IN" sz="1000" b="1" dirty="0">
                    <a:solidFill>
                      <a:schemeClr val="bg1"/>
                    </a:solidFill>
                    <a:latin typeface="+mj-lt"/>
                  </a:rPr>
                  <a:t>NGINX</a:t>
                </a:r>
              </a:p>
            </p:txBody>
          </p:sp>
        </p:grpSp>
      </p:grpSp>
      <p:sp>
        <p:nvSpPr>
          <p:cNvPr id="19" name="TextBox 18">
            <a:extLst>
              <a:ext uri="{FF2B5EF4-FFF2-40B4-BE49-F238E27FC236}">
                <a16:creationId xmlns:a16="http://schemas.microsoft.com/office/drawing/2014/main" id="{6E5650C3-93FD-344D-A60C-1EE88E8084F4}"/>
              </a:ext>
            </a:extLst>
          </p:cNvPr>
          <p:cNvSpPr txBox="1"/>
          <p:nvPr/>
        </p:nvSpPr>
        <p:spPr>
          <a:xfrm>
            <a:off x="4816672" y="2716778"/>
            <a:ext cx="1032677" cy="297454"/>
          </a:xfrm>
          <a:prstGeom prst="rect">
            <a:avLst/>
          </a:prstGeom>
          <a:noFill/>
        </p:spPr>
        <p:txBody>
          <a:bodyPr wrap="square" rtlCol="0">
            <a:spAutoFit/>
          </a:bodyPr>
          <a:lstStyle/>
          <a:p>
            <a:r>
              <a:rPr lang="en-IN" sz="1333" dirty="0" err="1"/>
              <a:t>ReplicaSet</a:t>
            </a:r>
            <a:endParaRPr lang="en-IN" sz="1333" dirty="0"/>
          </a:p>
        </p:txBody>
      </p:sp>
      <p:sp>
        <p:nvSpPr>
          <p:cNvPr id="20" name="TextBox 19">
            <a:extLst>
              <a:ext uri="{FF2B5EF4-FFF2-40B4-BE49-F238E27FC236}">
                <a16:creationId xmlns:a16="http://schemas.microsoft.com/office/drawing/2014/main" id="{96B67B35-779B-E84F-9038-16BD16849AB8}"/>
              </a:ext>
            </a:extLst>
          </p:cNvPr>
          <p:cNvSpPr txBox="1"/>
          <p:nvPr/>
        </p:nvSpPr>
        <p:spPr>
          <a:xfrm>
            <a:off x="4839096" y="3028223"/>
            <a:ext cx="1162499" cy="323165"/>
          </a:xfrm>
          <a:prstGeom prst="rect">
            <a:avLst/>
          </a:prstGeom>
          <a:noFill/>
        </p:spPr>
        <p:txBody>
          <a:bodyPr wrap="square" rtlCol="0">
            <a:spAutoFit/>
          </a:bodyPr>
          <a:lstStyle/>
          <a:p>
            <a:r>
              <a:rPr lang="en-IN" sz="1500" dirty="0"/>
              <a:t>Deployment </a:t>
            </a:r>
          </a:p>
        </p:txBody>
      </p:sp>
      <p:sp>
        <p:nvSpPr>
          <p:cNvPr id="21" name="Rectangle 20">
            <a:extLst>
              <a:ext uri="{FF2B5EF4-FFF2-40B4-BE49-F238E27FC236}">
                <a16:creationId xmlns:a16="http://schemas.microsoft.com/office/drawing/2014/main" id="{C71ED3F3-EF3B-A74C-8FE5-0D7248D61049}"/>
              </a:ext>
            </a:extLst>
          </p:cNvPr>
          <p:cNvSpPr/>
          <p:nvPr/>
        </p:nvSpPr>
        <p:spPr>
          <a:xfrm>
            <a:off x="3214924" y="775973"/>
            <a:ext cx="3983579" cy="423192"/>
          </a:xfrm>
          <a:prstGeom prst="rect">
            <a:avLst/>
          </a:prstGeom>
          <a:solidFill>
            <a:schemeClr val="tx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LoadBalancer Service</a:t>
            </a:r>
          </a:p>
        </p:txBody>
      </p:sp>
      <p:sp>
        <p:nvSpPr>
          <p:cNvPr id="49" name="Rectangle 48">
            <a:extLst>
              <a:ext uri="{FF2B5EF4-FFF2-40B4-BE49-F238E27FC236}">
                <a16:creationId xmlns:a16="http://schemas.microsoft.com/office/drawing/2014/main" id="{0208A58A-B76D-9E48-88C2-6B804307CDAE}"/>
              </a:ext>
            </a:extLst>
          </p:cNvPr>
          <p:cNvSpPr/>
          <p:nvPr/>
        </p:nvSpPr>
        <p:spPr>
          <a:xfrm>
            <a:off x="7401701" y="1351304"/>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Load Balancer Service</a:t>
            </a:r>
          </a:p>
        </p:txBody>
      </p:sp>
      <p:sp>
        <p:nvSpPr>
          <p:cNvPr id="50" name="Rectangle 49">
            <a:extLst>
              <a:ext uri="{FF2B5EF4-FFF2-40B4-BE49-F238E27FC236}">
                <a16:creationId xmlns:a16="http://schemas.microsoft.com/office/drawing/2014/main" id="{891F88B5-53A3-BA41-9B93-8D9401E8CB6E}"/>
              </a:ext>
            </a:extLst>
          </p:cNvPr>
          <p:cNvSpPr/>
          <p:nvPr/>
        </p:nvSpPr>
        <p:spPr>
          <a:xfrm>
            <a:off x="7401701" y="1882196"/>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Deployment</a:t>
            </a:r>
          </a:p>
        </p:txBody>
      </p:sp>
      <p:sp>
        <p:nvSpPr>
          <p:cNvPr id="68" name="Title 3">
            <a:extLst>
              <a:ext uri="{FF2B5EF4-FFF2-40B4-BE49-F238E27FC236}">
                <a16:creationId xmlns:a16="http://schemas.microsoft.com/office/drawing/2014/main" id="{087FB075-255E-114B-AD3D-FC1090243533}"/>
              </a:ext>
            </a:extLst>
          </p:cNvPr>
          <p:cNvSpPr txBox="1">
            <a:spLocks/>
          </p:cNvSpPr>
          <p:nvPr/>
        </p:nvSpPr>
        <p:spPr>
          <a:xfrm>
            <a:off x="136960" y="1906196"/>
            <a:ext cx="2553629"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167" b="1" dirty="0"/>
              <a:t>AKS Storage</a:t>
            </a:r>
            <a:br>
              <a:rPr lang="en-US" sz="3167" b="1" dirty="0">
                <a:solidFill>
                  <a:srgbClr val="00B050"/>
                </a:solidFill>
              </a:rPr>
            </a:br>
            <a:r>
              <a:rPr lang="en-US" sz="3167" b="1" dirty="0">
                <a:solidFill>
                  <a:srgbClr val="00B050"/>
                </a:solidFill>
              </a:rPr>
              <a:t>Azure Files</a:t>
            </a:r>
          </a:p>
        </p:txBody>
      </p:sp>
      <p:grpSp>
        <p:nvGrpSpPr>
          <p:cNvPr id="69" name="Group 68">
            <a:extLst>
              <a:ext uri="{FF2B5EF4-FFF2-40B4-BE49-F238E27FC236}">
                <a16:creationId xmlns:a16="http://schemas.microsoft.com/office/drawing/2014/main" id="{BCD7CB37-8565-AB4E-AAA6-38C360F380FC}"/>
              </a:ext>
            </a:extLst>
          </p:cNvPr>
          <p:cNvGrpSpPr/>
          <p:nvPr/>
        </p:nvGrpSpPr>
        <p:grpSpPr>
          <a:xfrm>
            <a:off x="317420" y="724193"/>
            <a:ext cx="1717742" cy="537035"/>
            <a:chOff x="7124887" y="2666089"/>
            <a:chExt cx="2061290" cy="644442"/>
          </a:xfrm>
        </p:grpSpPr>
        <p:pic>
          <p:nvPicPr>
            <p:cNvPr id="70" name="Picture 2" descr="User icon">
              <a:extLst>
                <a:ext uri="{FF2B5EF4-FFF2-40B4-BE49-F238E27FC236}">
                  <a16:creationId xmlns:a16="http://schemas.microsoft.com/office/drawing/2014/main" id="{4D5F9FFC-D73A-9749-BF19-8C3A26AD7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4887" y="2717341"/>
              <a:ext cx="501334" cy="501334"/>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E99C18-430E-D94D-A952-E3AF76F6312D}"/>
                </a:ext>
              </a:extLst>
            </p:cNvPr>
            <p:cNvSpPr/>
            <p:nvPr/>
          </p:nvSpPr>
          <p:spPr>
            <a:xfrm>
              <a:off x="7124888" y="2666089"/>
              <a:ext cx="2061289" cy="644442"/>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pic>
          <p:nvPicPr>
            <p:cNvPr id="72" name="Picture 2" descr="User icon">
              <a:extLst>
                <a:ext uri="{FF2B5EF4-FFF2-40B4-BE49-F238E27FC236}">
                  <a16:creationId xmlns:a16="http://schemas.microsoft.com/office/drawing/2014/main" id="{EEA202E2-888A-024B-B42A-AD1640E4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221" y="2731231"/>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User icon">
              <a:extLst>
                <a:ext uri="{FF2B5EF4-FFF2-40B4-BE49-F238E27FC236}">
                  <a16:creationId xmlns:a16="http://schemas.microsoft.com/office/drawing/2014/main" id="{008576E5-F319-FE4C-B85B-E4E8F3B9F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9651" y="2718254"/>
              <a:ext cx="501334" cy="50133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User icon">
              <a:extLst>
                <a:ext uri="{FF2B5EF4-FFF2-40B4-BE49-F238E27FC236}">
                  <a16:creationId xmlns:a16="http://schemas.microsoft.com/office/drawing/2014/main" id="{C57AFC27-5295-B949-8CEA-2FD555788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0985" y="2731231"/>
              <a:ext cx="501334" cy="50133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5" name="Straight Arrow Connector 74">
            <a:extLst>
              <a:ext uri="{FF2B5EF4-FFF2-40B4-BE49-F238E27FC236}">
                <a16:creationId xmlns:a16="http://schemas.microsoft.com/office/drawing/2014/main" id="{B3A71AE3-6765-6F43-9256-D428D41C5BE0}"/>
              </a:ext>
            </a:extLst>
          </p:cNvPr>
          <p:cNvCxnSpPr>
            <a:cxnSpLocks/>
            <a:stCxn id="74" idx="3"/>
            <a:endCxn id="21" idx="1"/>
          </p:cNvCxnSpPr>
          <p:nvPr/>
        </p:nvCxnSpPr>
        <p:spPr>
          <a:xfrm>
            <a:off x="2015280" y="987367"/>
            <a:ext cx="1199643" cy="203"/>
          </a:xfrm>
          <a:prstGeom prst="straightConnector1">
            <a:avLst/>
          </a:prstGeom>
          <a:ln w="317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06EF7090-82ED-EA48-A831-B79BD9B706F2}"/>
              </a:ext>
            </a:extLst>
          </p:cNvPr>
          <p:cNvSpPr txBox="1"/>
          <p:nvPr/>
        </p:nvSpPr>
        <p:spPr>
          <a:xfrm>
            <a:off x="745836" y="1202595"/>
            <a:ext cx="665118" cy="348878"/>
          </a:xfrm>
          <a:prstGeom prst="rect">
            <a:avLst/>
          </a:prstGeom>
          <a:noFill/>
        </p:spPr>
        <p:txBody>
          <a:bodyPr wrap="none" rtlCol="0">
            <a:spAutoFit/>
          </a:bodyPr>
          <a:lstStyle/>
          <a:p>
            <a:r>
              <a:rPr lang="en-US" sz="1667" dirty="0"/>
              <a:t>Users</a:t>
            </a:r>
          </a:p>
        </p:txBody>
      </p:sp>
      <p:sp>
        <p:nvSpPr>
          <p:cNvPr id="77" name="TextBox 76">
            <a:extLst>
              <a:ext uri="{FF2B5EF4-FFF2-40B4-BE49-F238E27FC236}">
                <a16:creationId xmlns:a16="http://schemas.microsoft.com/office/drawing/2014/main" id="{BF269F52-1D04-904E-BB1B-C4A4A13DF449}"/>
              </a:ext>
            </a:extLst>
          </p:cNvPr>
          <p:cNvSpPr txBox="1"/>
          <p:nvPr/>
        </p:nvSpPr>
        <p:spPr>
          <a:xfrm>
            <a:off x="217331" y="41118"/>
            <a:ext cx="3919663" cy="438582"/>
          </a:xfrm>
          <a:prstGeom prst="rect">
            <a:avLst/>
          </a:prstGeom>
          <a:noFill/>
        </p:spPr>
        <p:txBody>
          <a:bodyPr wrap="none" rtlCol="0">
            <a:spAutoFit/>
          </a:bodyPr>
          <a:lstStyle/>
          <a:p>
            <a:r>
              <a:rPr lang="en-IN" sz="1167" dirty="0">
                <a:latin typeface="Menlo" panose="020B0609030804020204" pitchFamily="49" charset="0"/>
              </a:rPr>
              <a:t>http://&lt;External-IP-from-get-service-output&gt;/app1/file1.html</a:t>
            </a:r>
          </a:p>
          <a:p>
            <a:endParaRPr lang="en-US" sz="1083" dirty="0"/>
          </a:p>
        </p:txBody>
      </p:sp>
      <p:cxnSp>
        <p:nvCxnSpPr>
          <p:cNvPr id="4" name="Straight Arrow Connector 3">
            <a:extLst>
              <a:ext uri="{FF2B5EF4-FFF2-40B4-BE49-F238E27FC236}">
                <a16:creationId xmlns:a16="http://schemas.microsoft.com/office/drawing/2014/main" id="{8ACF6B7C-0CC9-C244-A0C9-12D228B7C149}"/>
              </a:ext>
            </a:extLst>
          </p:cNvPr>
          <p:cNvCxnSpPr>
            <a:cxnSpLocks/>
            <a:stCxn id="21" idx="2"/>
            <a:endCxn id="7" idx="0"/>
          </p:cNvCxnSpPr>
          <p:nvPr/>
        </p:nvCxnSpPr>
        <p:spPr>
          <a:xfrm>
            <a:off x="5206713" y="1199165"/>
            <a:ext cx="2410" cy="228975"/>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5751F35-3B12-584B-A65D-115D3E62E1AD}"/>
              </a:ext>
            </a:extLst>
          </p:cNvPr>
          <p:cNvSpPr txBox="1"/>
          <p:nvPr/>
        </p:nvSpPr>
        <p:spPr>
          <a:xfrm>
            <a:off x="7865348" y="278782"/>
            <a:ext cx="1599027" cy="323165"/>
          </a:xfrm>
          <a:prstGeom prst="rect">
            <a:avLst/>
          </a:prstGeom>
          <a:noFill/>
        </p:spPr>
        <p:txBody>
          <a:bodyPr wrap="none" rtlCol="0">
            <a:spAutoFit/>
          </a:bodyPr>
          <a:lstStyle/>
          <a:p>
            <a:r>
              <a:rPr lang="en-US" sz="1500" b="1" dirty="0"/>
              <a:t>Azure AKS Cluster</a:t>
            </a:r>
          </a:p>
        </p:txBody>
      </p:sp>
      <p:pic>
        <p:nvPicPr>
          <p:cNvPr id="67" name="Graphic 66">
            <a:extLst>
              <a:ext uri="{FF2B5EF4-FFF2-40B4-BE49-F238E27FC236}">
                <a16:creationId xmlns:a16="http://schemas.microsoft.com/office/drawing/2014/main" id="{FE2503F2-E4D7-5647-81DF-747C3C0BF0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42554" y="270396"/>
            <a:ext cx="724438" cy="724438"/>
          </a:xfrm>
          <a:prstGeom prst="rect">
            <a:avLst/>
          </a:prstGeom>
        </p:spPr>
      </p:pic>
      <p:sp>
        <p:nvSpPr>
          <p:cNvPr id="82" name="Rectangle 81">
            <a:extLst>
              <a:ext uri="{FF2B5EF4-FFF2-40B4-BE49-F238E27FC236}">
                <a16:creationId xmlns:a16="http://schemas.microsoft.com/office/drawing/2014/main" id="{6C06BAA9-6424-8C45-9B8B-2D71B6FB8D69}"/>
              </a:ext>
            </a:extLst>
          </p:cNvPr>
          <p:cNvSpPr/>
          <p:nvPr/>
        </p:nvSpPr>
        <p:spPr>
          <a:xfrm>
            <a:off x="7432344" y="2489407"/>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Volumes</a:t>
            </a:r>
          </a:p>
        </p:txBody>
      </p:sp>
      <p:sp>
        <p:nvSpPr>
          <p:cNvPr id="83" name="Rectangle 82">
            <a:extLst>
              <a:ext uri="{FF2B5EF4-FFF2-40B4-BE49-F238E27FC236}">
                <a16:creationId xmlns:a16="http://schemas.microsoft.com/office/drawing/2014/main" id="{8AE1ED3B-2849-644A-929A-CBC418A2A1BE}"/>
              </a:ext>
            </a:extLst>
          </p:cNvPr>
          <p:cNvSpPr/>
          <p:nvPr/>
        </p:nvSpPr>
        <p:spPr>
          <a:xfrm>
            <a:off x="7432344" y="3020719"/>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Volume Mounts</a:t>
            </a:r>
          </a:p>
        </p:txBody>
      </p:sp>
      <p:sp>
        <p:nvSpPr>
          <p:cNvPr id="85" name="Rectangle 84">
            <a:extLst>
              <a:ext uri="{FF2B5EF4-FFF2-40B4-BE49-F238E27FC236}">
                <a16:creationId xmlns:a16="http://schemas.microsoft.com/office/drawing/2014/main" id="{049DFB1A-EFB9-3646-8A28-7976B1485046}"/>
              </a:ext>
            </a:extLst>
          </p:cNvPr>
          <p:cNvSpPr/>
          <p:nvPr/>
        </p:nvSpPr>
        <p:spPr>
          <a:xfrm>
            <a:off x="7432344" y="3575449"/>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Storage Class</a:t>
            </a:r>
          </a:p>
        </p:txBody>
      </p:sp>
      <p:sp>
        <p:nvSpPr>
          <p:cNvPr id="86" name="Rectangle 85">
            <a:extLst>
              <a:ext uri="{FF2B5EF4-FFF2-40B4-BE49-F238E27FC236}">
                <a16:creationId xmlns:a16="http://schemas.microsoft.com/office/drawing/2014/main" id="{B15A328A-ECA0-C743-9EFE-1F97081EDDF9}"/>
              </a:ext>
            </a:extLst>
          </p:cNvPr>
          <p:cNvSpPr/>
          <p:nvPr/>
        </p:nvSpPr>
        <p:spPr>
          <a:xfrm>
            <a:off x="7432344" y="4106342"/>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a:solidFill>
                  <a:schemeClr val="tx1"/>
                </a:solidFill>
              </a:rPr>
              <a:t>Persistent Volume Claim</a:t>
            </a:r>
          </a:p>
        </p:txBody>
      </p:sp>
      <p:sp>
        <p:nvSpPr>
          <p:cNvPr id="87" name="Rectangle 86">
            <a:extLst>
              <a:ext uri="{FF2B5EF4-FFF2-40B4-BE49-F238E27FC236}">
                <a16:creationId xmlns:a16="http://schemas.microsoft.com/office/drawing/2014/main" id="{DB23D56A-9C9F-0141-A694-014CCBA77C2C}"/>
              </a:ext>
            </a:extLst>
          </p:cNvPr>
          <p:cNvSpPr/>
          <p:nvPr/>
        </p:nvSpPr>
        <p:spPr>
          <a:xfrm>
            <a:off x="7432344" y="4637654"/>
            <a:ext cx="2806129" cy="396573"/>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Persistent Volumes</a:t>
            </a:r>
          </a:p>
        </p:txBody>
      </p:sp>
      <p:pic>
        <p:nvPicPr>
          <p:cNvPr id="89" name="Google Shape;55;p13">
            <a:extLst>
              <a:ext uri="{FF2B5EF4-FFF2-40B4-BE49-F238E27FC236}">
                <a16:creationId xmlns:a16="http://schemas.microsoft.com/office/drawing/2014/main" id="{458F968C-97A2-754B-A8CE-4A4767345778}"/>
              </a:ext>
            </a:extLst>
          </p:cNvPr>
          <p:cNvPicPr preferRelativeResize="0"/>
          <p:nvPr/>
        </p:nvPicPr>
        <p:blipFill>
          <a:blip r:embed="rId5">
            <a:alphaModFix/>
          </a:blip>
          <a:stretch>
            <a:fillRect/>
          </a:stretch>
        </p:blipFill>
        <p:spPr>
          <a:xfrm>
            <a:off x="7505113" y="3582720"/>
            <a:ext cx="393703" cy="384721"/>
          </a:xfrm>
          <a:prstGeom prst="rect">
            <a:avLst/>
          </a:prstGeom>
          <a:noFill/>
          <a:ln>
            <a:noFill/>
          </a:ln>
        </p:spPr>
      </p:pic>
      <p:pic>
        <p:nvPicPr>
          <p:cNvPr id="90" name="Google Shape;55;p13">
            <a:extLst>
              <a:ext uri="{FF2B5EF4-FFF2-40B4-BE49-F238E27FC236}">
                <a16:creationId xmlns:a16="http://schemas.microsoft.com/office/drawing/2014/main" id="{75240C10-768A-064F-B441-E0FAB5DC32EC}"/>
              </a:ext>
            </a:extLst>
          </p:cNvPr>
          <p:cNvPicPr preferRelativeResize="0"/>
          <p:nvPr/>
        </p:nvPicPr>
        <p:blipFill>
          <a:blip r:embed="rId5">
            <a:alphaModFix/>
          </a:blip>
          <a:stretch>
            <a:fillRect/>
          </a:stretch>
        </p:blipFill>
        <p:spPr>
          <a:xfrm>
            <a:off x="7471568" y="4112344"/>
            <a:ext cx="393703" cy="384721"/>
          </a:xfrm>
          <a:prstGeom prst="rect">
            <a:avLst/>
          </a:prstGeom>
          <a:noFill/>
          <a:ln>
            <a:noFill/>
          </a:ln>
        </p:spPr>
      </p:pic>
      <p:pic>
        <p:nvPicPr>
          <p:cNvPr id="91" name="Google Shape;55;p13">
            <a:extLst>
              <a:ext uri="{FF2B5EF4-FFF2-40B4-BE49-F238E27FC236}">
                <a16:creationId xmlns:a16="http://schemas.microsoft.com/office/drawing/2014/main" id="{13847A98-FA41-3843-9736-D68384DB7231}"/>
              </a:ext>
            </a:extLst>
          </p:cNvPr>
          <p:cNvPicPr preferRelativeResize="0"/>
          <p:nvPr/>
        </p:nvPicPr>
        <p:blipFill>
          <a:blip r:embed="rId5">
            <a:alphaModFix/>
          </a:blip>
          <a:stretch>
            <a:fillRect/>
          </a:stretch>
        </p:blipFill>
        <p:spPr>
          <a:xfrm>
            <a:off x="7502596" y="4642404"/>
            <a:ext cx="393703" cy="384721"/>
          </a:xfrm>
          <a:prstGeom prst="rect">
            <a:avLst/>
          </a:prstGeom>
          <a:noFill/>
          <a:ln>
            <a:noFill/>
          </a:ln>
        </p:spPr>
      </p:pic>
      <p:pic>
        <p:nvPicPr>
          <p:cNvPr id="94" name="Google Shape;55;p13">
            <a:extLst>
              <a:ext uri="{FF2B5EF4-FFF2-40B4-BE49-F238E27FC236}">
                <a16:creationId xmlns:a16="http://schemas.microsoft.com/office/drawing/2014/main" id="{400E609C-6EC0-6644-B3D5-67EE07458999}"/>
              </a:ext>
            </a:extLst>
          </p:cNvPr>
          <p:cNvPicPr preferRelativeResize="0"/>
          <p:nvPr/>
        </p:nvPicPr>
        <p:blipFill>
          <a:blip r:embed="rId5">
            <a:alphaModFix/>
          </a:blip>
          <a:stretch>
            <a:fillRect/>
          </a:stretch>
        </p:blipFill>
        <p:spPr>
          <a:xfrm>
            <a:off x="7500439" y="2490582"/>
            <a:ext cx="393703" cy="384721"/>
          </a:xfrm>
          <a:prstGeom prst="rect">
            <a:avLst/>
          </a:prstGeom>
          <a:noFill/>
          <a:ln>
            <a:noFill/>
          </a:ln>
        </p:spPr>
      </p:pic>
      <p:pic>
        <p:nvPicPr>
          <p:cNvPr id="95" name="Google Shape;55;p13">
            <a:extLst>
              <a:ext uri="{FF2B5EF4-FFF2-40B4-BE49-F238E27FC236}">
                <a16:creationId xmlns:a16="http://schemas.microsoft.com/office/drawing/2014/main" id="{2637D2F1-5833-D041-ABD5-C9FD25C8443A}"/>
              </a:ext>
            </a:extLst>
          </p:cNvPr>
          <p:cNvPicPr preferRelativeResize="0"/>
          <p:nvPr/>
        </p:nvPicPr>
        <p:blipFill>
          <a:blip r:embed="rId5">
            <a:alphaModFix/>
          </a:blip>
          <a:stretch>
            <a:fillRect/>
          </a:stretch>
        </p:blipFill>
        <p:spPr>
          <a:xfrm>
            <a:off x="7486324" y="3032383"/>
            <a:ext cx="393703" cy="384721"/>
          </a:xfrm>
          <a:prstGeom prst="rect">
            <a:avLst/>
          </a:prstGeom>
          <a:noFill/>
          <a:ln>
            <a:noFill/>
          </a:ln>
        </p:spPr>
      </p:pic>
      <p:pic>
        <p:nvPicPr>
          <p:cNvPr id="97" name="Google Shape;55;p13">
            <a:extLst>
              <a:ext uri="{FF2B5EF4-FFF2-40B4-BE49-F238E27FC236}">
                <a16:creationId xmlns:a16="http://schemas.microsoft.com/office/drawing/2014/main" id="{BFDB3510-E135-FB45-87DD-C54F83E0465A}"/>
              </a:ext>
            </a:extLst>
          </p:cNvPr>
          <p:cNvPicPr preferRelativeResize="0"/>
          <p:nvPr/>
        </p:nvPicPr>
        <p:blipFill>
          <a:blip r:embed="rId5">
            <a:alphaModFix/>
          </a:blip>
          <a:stretch>
            <a:fillRect/>
          </a:stretch>
        </p:blipFill>
        <p:spPr>
          <a:xfrm>
            <a:off x="7401701" y="1362736"/>
            <a:ext cx="393703" cy="384721"/>
          </a:xfrm>
          <a:prstGeom prst="rect">
            <a:avLst/>
          </a:prstGeom>
          <a:noFill/>
          <a:ln>
            <a:noFill/>
          </a:ln>
        </p:spPr>
      </p:pic>
      <p:pic>
        <p:nvPicPr>
          <p:cNvPr id="98" name="Google Shape;55;p13">
            <a:extLst>
              <a:ext uri="{FF2B5EF4-FFF2-40B4-BE49-F238E27FC236}">
                <a16:creationId xmlns:a16="http://schemas.microsoft.com/office/drawing/2014/main" id="{869666AA-D54E-A143-8F52-0EF7BA409AAF}"/>
              </a:ext>
            </a:extLst>
          </p:cNvPr>
          <p:cNvPicPr preferRelativeResize="0"/>
          <p:nvPr/>
        </p:nvPicPr>
        <p:blipFill>
          <a:blip r:embed="rId5">
            <a:alphaModFix/>
          </a:blip>
          <a:stretch>
            <a:fillRect/>
          </a:stretch>
        </p:blipFill>
        <p:spPr>
          <a:xfrm>
            <a:off x="7401701" y="1881777"/>
            <a:ext cx="393703" cy="384721"/>
          </a:xfrm>
          <a:prstGeom prst="rect">
            <a:avLst/>
          </a:prstGeom>
          <a:noFill/>
          <a:ln>
            <a:noFill/>
          </a:ln>
        </p:spPr>
      </p:pic>
      <p:sp>
        <p:nvSpPr>
          <p:cNvPr id="3" name="Rectangle 2">
            <a:extLst>
              <a:ext uri="{FF2B5EF4-FFF2-40B4-BE49-F238E27FC236}">
                <a16:creationId xmlns:a16="http://schemas.microsoft.com/office/drawing/2014/main" id="{00FC8D78-AE14-624A-92B4-8D356D739A1A}"/>
              </a:ext>
            </a:extLst>
          </p:cNvPr>
          <p:cNvSpPr/>
          <p:nvPr/>
        </p:nvSpPr>
        <p:spPr>
          <a:xfrm>
            <a:off x="3511004" y="3953692"/>
            <a:ext cx="3679733" cy="2122560"/>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03" name="Graphic 102">
            <a:extLst>
              <a:ext uri="{FF2B5EF4-FFF2-40B4-BE49-F238E27FC236}">
                <a16:creationId xmlns:a16="http://schemas.microsoft.com/office/drawing/2014/main" id="{B0263C10-C539-0E44-A842-3A5E07F32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19807" y="4592398"/>
            <a:ext cx="851122" cy="851122"/>
          </a:xfrm>
          <a:prstGeom prst="rect">
            <a:avLst/>
          </a:prstGeom>
        </p:spPr>
      </p:pic>
      <p:pic>
        <p:nvPicPr>
          <p:cNvPr id="104" name="Graphic 103">
            <a:extLst>
              <a:ext uri="{FF2B5EF4-FFF2-40B4-BE49-F238E27FC236}">
                <a16:creationId xmlns:a16="http://schemas.microsoft.com/office/drawing/2014/main" id="{1BF95421-DD8A-D744-8896-6053055048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32732" y="3929054"/>
            <a:ext cx="603797" cy="603797"/>
          </a:xfrm>
          <a:prstGeom prst="rect">
            <a:avLst/>
          </a:prstGeom>
        </p:spPr>
      </p:pic>
      <p:sp>
        <p:nvSpPr>
          <p:cNvPr id="105" name="Rectangle 104">
            <a:extLst>
              <a:ext uri="{FF2B5EF4-FFF2-40B4-BE49-F238E27FC236}">
                <a16:creationId xmlns:a16="http://schemas.microsoft.com/office/drawing/2014/main" id="{36693682-0ACE-344C-8306-330F748C61AE}"/>
              </a:ext>
            </a:extLst>
          </p:cNvPr>
          <p:cNvSpPr/>
          <p:nvPr/>
        </p:nvSpPr>
        <p:spPr>
          <a:xfrm>
            <a:off x="3741509" y="4508214"/>
            <a:ext cx="3200323" cy="1380573"/>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 name="TextBox 4">
            <a:extLst>
              <a:ext uri="{FF2B5EF4-FFF2-40B4-BE49-F238E27FC236}">
                <a16:creationId xmlns:a16="http://schemas.microsoft.com/office/drawing/2014/main" id="{B361E890-6FB3-0F4C-AC45-50DBDEE3CCB8}"/>
              </a:ext>
            </a:extLst>
          </p:cNvPr>
          <p:cNvSpPr txBox="1"/>
          <p:nvPr/>
        </p:nvSpPr>
        <p:spPr>
          <a:xfrm>
            <a:off x="4273212" y="3962857"/>
            <a:ext cx="1946430" cy="323165"/>
          </a:xfrm>
          <a:prstGeom prst="rect">
            <a:avLst/>
          </a:prstGeom>
          <a:noFill/>
        </p:spPr>
        <p:txBody>
          <a:bodyPr wrap="none" rtlCol="0">
            <a:spAutoFit/>
          </a:bodyPr>
          <a:lstStyle/>
          <a:p>
            <a:r>
              <a:rPr lang="en-US" sz="1500" dirty="0"/>
              <a:t>Azure Storage Account</a:t>
            </a:r>
          </a:p>
        </p:txBody>
      </p:sp>
      <p:sp>
        <p:nvSpPr>
          <p:cNvPr id="106" name="TextBox 105">
            <a:extLst>
              <a:ext uri="{FF2B5EF4-FFF2-40B4-BE49-F238E27FC236}">
                <a16:creationId xmlns:a16="http://schemas.microsoft.com/office/drawing/2014/main" id="{31E68057-B0C4-8847-8644-46BB7B020D25}"/>
              </a:ext>
            </a:extLst>
          </p:cNvPr>
          <p:cNvSpPr txBox="1"/>
          <p:nvPr/>
        </p:nvSpPr>
        <p:spPr>
          <a:xfrm>
            <a:off x="4455530" y="5468181"/>
            <a:ext cx="1509067" cy="323165"/>
          </a:xfrm>
          <a:prstGeom prst="rect">
            <a:avLst/>
          </a:prstGeom>
          <a:noFill/>
        </p:spPr>
        <p:txBody>
          <a:bodyPr wrap="none" rtlCol="0">
            <a:spAutoFit/>
          </a:bodyPr>
          <a:lstStyle/>
          <a:p>
            <a:r>
              <a:rPr lang="en-US" sz="1500" dirty="0"/>
              <a:t>Azure File Shares</a:t>
            </a:r>
          </a:p>
        </p:txBody>
      </p:sp>
      <p:sp>
        <p:nvSpPr>
          <p:cNvPr id="37" name="Rounded Rectangle 36">
            <a:extLst>
              <a:ext uri="{FF2B5EF4-FFF2-40B4-BE49-F238E27FC236}">
                <a16:creationId xmlns:a16="http://schemas.microsoft.com/office/drawing/2014/main" id="{D5A5EBD1-7EE9-CD42-9ABF-6D7300A6FCC7}"/>
              </a:ext>
            </a:extLst>
          </p:cNvPr>
          <p:cNvSpPr/>
          <p:nvPr/>
        </p:nvSpPr>
        <p:spPr>
          <a:xfrm>
            <a:off x="3834631" y="4849158"/>
            <a:ext cx="761385" cy="3858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&lt;/&gt;</a:t>
            </a:r>
          </a:p>
          <a:p>
            <a:pPr algn="ctr"/>
            <a:r>
              <a:rPr lang="en-US" sz="1333" dirty="0"/>
              <a:t>HTML</a:t>
            </a:r>
          </a:p>
        </p:txBody>
      </p:sp>
      <p:sp>
        <p:nvSpPr>
          <p:cNvPr id="38" name="TextBox 37">
            <a:extLst>
              <a:ext uri="{FF2B5EF4-FFF2-40B4-BE49-F238E27FC236}">
                <a16:creationId xmlns:a16="http://schemas.microsoft.com/office/drawing/2014/main" id="{76DEC11A-2D40-AB48-B3FA-ADD4AAD42373}"/>
              </a:ext>
            </a:extLst>
          </p:cNvPr>
          <p:cNvSpPr txBox="1"/>
          <p:nvPr/>
        </p:nvSpPr>
        <p:spPr>
          <a:xfrm>
            <a:off x="3805890" y="4597927"/>
            <a:ext cx="849913" cy="297454"/>
          </a:xfrm>
          <a:prstGeom prst="rect">
            <a:avLst/>
          </a:prstGeom>
          <a:noFill/>
        </p:spPr>
        <p:txBody>
          <a:bodyPr wrap="none" rtlCol="0">
            <a:spAutoFit/>
          </a:bodyPr>
          <a:lstStyle/>
          <a:p>
            <a:r>
              <a:rPr lang="en-US" sz="1333" dirty="0"/>
              <a:t>file1.html</a:t>
            </a:r>
          </a:p>
        </p:txBody>
      </p:sp>
      <p:sp>
        <p:nvSpPr>
          <p:cNvPr id="107" name="Rounded Rectangle 106">
            <a:extLst>
              <a:ext uri="{FF2B5EF4-FFF2-40B4-BE49-F238E27FC236}">
                <a16:creationId xmlns:a16="http://schemas.microsoft.com/office/drawing/2014/main" id="{CA442394-0D72-A24D-9877-6A401A8F4426}"/>
              </a:ext>
            </a:extLst>
          </p:cNvPr>
          <p:cNvSpPr/>
          <p:nvPr/>
        </p:nvSpPr>
        <p:spPr>
          <a:xfrm>
            <a:off x="6050177" y="4845783"/>
            <a:ext cx="761385" cy="38583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&lt;/&gt;</a:t>
            </a:r>
          </a:p>
          <a:p>
            <a:pPr algn="ctr"/>
            <a:r>
              <a:rPr lang="en-US" sz="1333" dirty="0"/>
              <a:t>HTML</a:t>
            </a:r>
          </a:p>
        </p:txBody>
      </p:sp>
      <p:sp>
        <p:nvSpPr>
          <p:cNvPr id="109" name="TextBox 108">
            <a:extLst>
              <a:ext uri="{FF2B5EF4-FFF2-40B4-BE49-F238E27FC236}">
                <a16:creationId xmlns:a16="http://schemas.microsoft.com/office/drawing/2014/main" id="{8D61B6BE-94E6-B14A-BBE4-260CF6FEE578}"/>
              </a:ext>
            </a:extLst>
          </p:cNvPr>
          <p:cNvSpPr txBox="1"/>
          <p:nvPr/>
        </p:nvSpPr>
        <p:spPr>
          <a:xfrm>
            <a:off x="6021435" y="4594552"/>
            <a:ext cx="849913" cy="297454"/>
          </a:xfrm>
          <a:prstGeom prst="rect">
            <a:avLst/>
          </a:prstGeom>
          <a:noFill/>
        </p:spPr>
        <p:txBody>
          <a:bodyPr wrap="none" rtlCol="0">
            <a:spAutoFit/>
          </a:bodyPr>
          <a:lstStyle/>
          <a:p>
            <a:r>
              <a:rPr lang="en-US" sz="1333" dirty="0"/>
              <a:t>file2.html</a:t>
            </a:r>
          </a:p>
        </p:txBody>
      </p:sp>
      <p:grpSp>
        <p:nvGrpSpPr>
          <p:cNvPr id="116" name="Group 115">
            <a:extLst>
              <a:ext uri="{FF2B5EF4-FFF2-40B4-BE49-F238E27FC236}">
                <a16:creationId xmlns:a16="http://schemas.microsoft.com/office/drawing/2014/main" id="{2937F8CB-8920-A34C-9870-38799B6CFF4F}"/>
              </a:ext>
            </a:extLst>
          </p:cNvPr>
          <p:cNvGrpSpPr/>
          <p:nvPr/>
        </p:nvGrpSpPr>
        <p:grpSpPr>
          <a:xfrm>
            <a:off x="4748444" y="1721565"/>
            <a:ext cx="1032677" cy="982055"/>
            <a:chOff x="4237807" y="2065879"/>
            <a:chExt cx="1239212" cy="1178467"/>
          </a:xfrm>
        </p:grpSpPr>
        <p:sp>
          <p:nvSpPr>
            <p:cNvPr id="117" name="Rectangle 116">
              <a:extLst>
                <a:ext uri="{FF2B5EF4-FFF2-40B4-BE49-F238E27FC236}">
                  <a16:creationId xmlns:a16="http://schemas.microsoft.com/office/drawing/2014/main" id="{D069AF65-91EC-EC42-8CC0-34B2DD8EB9AB}"/>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8" name="TextBox 117">
              <a:extLst>
                <a:ext uri="{FF2B5EF4-FFF2-40B4-BE49-F238E27FC236}">
                  <a16:creationId xmlns:a16="http://schemas.microsoft.com/office/drawing/2014/main" id="{34757B3F-1DA4-B546-8BC3-C39619377335}"/>
                </a:ext>
              </a:extLst>
            </p:cNvPr>
            <p:cNvSpPr txBox="1"/>
            <p:nvPr/>
          </p:nvSpPr>
          <p:spPr>
            <a:xfrm>
              <a:off x="4536536" y="2918025"/>
              <a:ext cx="707304" cy="326321"/>
            </a:xfrm>
            <a:prstGeom prst="rect">
              <a:avLst/>
            </a:prstGeom>
            <a:noFill/>
          </p:spPr>
          <p:txBody>
            <a:bodyPr wrap="square" rtlCol="0">
              <a:spAutoFit/>
            </a:bodyPr>
            <a:lstStyle/>
            <a:p>
              <a:r>
                <a:rPr lang="en-IN" sz="1167" dirty="0"/>
                <a:t>POD</a:t>
              </a:r>
            </a:p>
          </p:txBody>
        </p:sp>
        <p:grpSp>
          <p:nvGrpSpPr>
            <p:cNvPr id="119" name="Group 118">
              <a:extLst>
                <a:ext uri="{FF2B5EF4-FFF2-40B4-BE49-F238E27FC236}">
                  <a16:creationId xmlns:a16="http://schemas.microsoft.com/office/drawing/2014/main" id="{558A2F55-150C-1B4E-88DD-14EFEF4AA0BD}"/>
                </a:ext>
              </a:extLst>
            </p:cNvPr>
            <p:cNvGrpSpPr/>
            <p:nvPr/>
          </p:nvGrpSpPr>
          <p:grpSpPr>
            <a:xfrm>
              <a:off x="4388246" y="2246838"/>
              <a:ext cx="914036" cy="704092"/>
              <a:chOff x="853440" y="4579716"/>
              <a:chExt cx="1006998" cy="827590"/>
            </a:xfrm>
          </p:grpSpPr>
          <p:sp>
            <p:nvSpPr>
              <p:cNvPr id="120" name="Rectangle 119">
                <a:extLst>
                  <a:ext uri="{FF2B5EF4-FFF2-40B4-BE49-F238E27FC236}">
                    <a16:creationId xmlns:a16="http://schemas.microsoft.com/office/drawing/2014/main" id="{E720973D-23A1-6E46-AFBD-945C4E7713B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21" name="Straight Connector 120">
                <a:extLst>
                  <a:ext uri="{FF2B5EF4-FFF2-40B4-BE49-F238E27FC236}">
                    <a16:creationId xmlns:a16="http://schemas.microsoft.com/office/drawing/2014/main" id="{4273BA74-92EE-6B41-A356-6BBFC732B11C}"/>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B8D403B8-D87C-1B4C-8C2D-09A3CBF342E3}"/>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C6840D6-5A27-1648-A628-6D5FBC9D5D55}"/>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3A9D4DF-020B-3543-96FE-1627222ADA4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5140AD7-A665-614A-9EA8-FD91325D4F61}"/>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EC6D1648-83C4-1742-8F58-9062409B5E84}"/>
                  </a:ext>
                </a:extLst>
              </p:cNvPr>
              <p:cNvSpPr txBox="1"/>
              <p:nvPr/>
            </p:nvSpPr>
            <p:spPr>
              <a:xfrm>
                <a:off x="1069564" y="4814304"/>
                <a:ext cx="646368" cy="564348"/>
              </a:xfrm>
              <a:prstGeom prst="rect">
                <a:avLst/>
              </a:prstGeom>
              <a:solidFill>
                <a:srgbClr val="00B050"/>
              </a:solidFill>
            </p:spPr>
            <p:txBody>
              <a:bodyPr wrap="square" rtlCol="0">
                <a:spAutoFit/>
              </a:bodyPr>
              <a:lstStyle/>
              <a:p>
                <a:pPr algn="ctr"/>
                <a:r>
                  <a:rPr lang="en-IN" sz="1000" b="1" dirty="0">
                    <a:solidFill>
                      <a:schemeClr val="bg1"/>
                    </a:solidFill>
                    <a:latin typeface="+mj-lt"/>
                  </a:rPr>
                  <a:t>NGINX</a:t>
                </a:r>
              </a:p>
            </p:txBody>
          </p:sp>
        </p:grpSp>
      </p:grpSp>
      <p:grpSp>
        <p:nvGrpSpPr>
          <p:cNvPr id="138" name="Group 137">
            <a:extLst>
              <a:ext uri="{FF2B5EF4-FFF2-40B4-BE49-F238E27FC236}">
                <a16:creationId xmlns:a16="http://schemas.microsoft.com/office/drawing/2014/main" id="{574DB7DD-F16F-A340-93EB-0A7A278A01E3}"/>
              </a:ext>
            </a:extLst>
          </p:cNvPr>
          <p:cNvGrpSpPr/>
          <p:nvPr/>
        </p:nvGrpSpPr>
        <p:grpSpPr>
          <a:xfrm>
            <a:off x="5913642" y="1734828"/>
            <a:ext cx="1032677" cy="982055"/>
            <a:chOff x="4237807" y="2065879"/>
            <a:chExt cx="1239212" cy="1178467"/>
          </a:xfrm>
        </p:grpSpPr>
        <p:sp>
          <p:nvSpPr>
            <p:cNvPr id="139" name="Rectangle 138">
              <a:extLst>
                <a:ext uri="{FF2B5EF4-FFF2-40B4-BE49-F238E27FC236}">
                  <a16:creationId xmlns:a16="http://schemas.microsoft.com/office/drawing/2014/main" id="{9A9904BD-7A2D-764A-A0ED-B64D0BE96D02}"/>
                </a:ext>
              </a:extLst>
            </p:cNvPr>
            <p:cNvSpPr/>
            <p:nvPr/>
          </p:nvSpPr>
          <p:spPr>
            <a:xfrm>
              <a:off x="4237807" y="2065879"/>
              <a:ext cx="1239212" cy="110817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40" name="TextBox 139">
              <a:extLst>
                <a:ext uri="{FF2B5EF4-FFF2-40B4-BE49-F238E27FC236}">
                  <a16:creationId xmlns:a16="http://schemas.microsoft.com/office/drawing/2014/main" id="{4C268423-92AF-4A4D-A79B-FABBF775C3EB}"/>
                </a:ext>
              </a:extLst>
            </p:cNvPr>
            <p:cNvSpPr txBox="1"/>
            <p:nvPr/>
          </p:nvSpPr>
          <p:spPr>
            <a:xfrm>
              <a:off x="4536536" y="2918025"/>
              <a:ext cx="707304" cy="326321"/>
            </a:xfrm>
            <a:prstGeom prst="rect">
              <a:avLst/>
            </a:prstGeom>
            <a:noFill/>
          </p:spPr>
          <p:txBody>
            <a:bodyPr wrap="square" rtlCol="0">
              <a:spAutoFit/>
            </a:bodyPr>
            <a:lstStyle/>
            <a:p>
              <a:r>
                <a:rPr lang="en-IN" sz="1167" dirty="0"/>
                <a:t>POD</a:t>
              </a:r>
            </a:p>
          </p:txBody>
        </p:sp>
        <p:grpSp>
          <p:nvGrpSpPr>
            <p:cNvPr id="141" name="Group 140">
              <a:extLst>
                <a:ext uri="{FF2B5EF4-FFF2-40B4-BE49-F238E27FC236}">
                  <a16:creationId xmlns:a16="http://schemas.microsoft.com/office/drawing/2014/main" id="{CEC627AD-9ED9-9641-A268-A5C5FA069CEA}"/>
                </a:ext>
              </a:extLst>
            </p:cNvPr>
            <p:cNvGrpSpPr/>
            <p:nvPr/>
          </p:nvGrpSpPr>
          <p:grpSpPr>
            <a:xfrm>
              <a:off x="4388246" y="2246838"/>
              <a:ext cx="914036" cy="704092"/>
              <a:chOff x="853440" y="4579716"/>
              <a:chExt cx="1006998" cy="827590"/>
            </a:xfrm>
          </p:grpSpPr>
          <p:sp>
            <p:nvSpPr>
              <p:cNvPr id="142" name="Rectangle 141">
                <a:extLst>
                  <a:ext uri="{FF2B5EF4-FFF2-40B4-BE49-F238E27FC236}">
                    <a16:creationId xmlns:a16="http://schemas.microsoft.com/office/drawing/2014/main" id="{3082449F-89F0-1E4D-ACAD-775654538590}"/>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43" name="Straight Connector 142">
                <a:extLst>
                  <a:ext uri="{FF2B5EF4-FFF2-40B4-BE49-F238E27FC236}">
                    <a16:creationId xmlns:a16="http://schemas.microsoft.com/office/drawing/2014/main" id="{66AA478D-7C49-1243-9D6A-01A563A8FE6F}"/>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6181DB6-C15A-1547-82A5-B16607B0BF44}"/>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3DCCBDF-8082-964E-BE0C-63B3C0E5192D}"/>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868CFD4-0583-064E-A337-ADFC9F129531}"/>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35A2BAD-9E6F-4443-BCFD-1EE5D4ED5EA8}"/>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CF078FCF-80E2-5048-8628-0F7D7E0CC1C7}"/>
                  </a:ext>
                </a:extLst>
              </p:cNvPr>
              <p:cNvSpPr txBox="1"/>
              <p:nvPr/>
            </p:nvSpPr>
            <p:spPr>
              <a:xfrm>
                <a:off x="1069564" y="4814304"/>
                <a:ext cx="646368" cy="564348"/>
              </a:xfrm>
              <a:prstGeom prst="rect">
                <a:avLst/>
              </a:prstGeom>
              <a:solidFill>
                <a:srgbClr val="00B050"/>
              </a:solidFill>
            </p:spPr>
            <p:txBody>
              <a:bodyPr wrap="square" rtlCol="0">
                <a:spAutoFit/>
              </a:bodyPr>
              <a:lstStyle/>
              <a:p>
                <a:pPr algn="ctr"/>
                <a:r>
                  <a:rPr lang="en-IN" sz="1000" b="1" dirty="0">
                    <a:solidFill>
                      <a:schemeClr val="bg1"/>
                    </a:solidFill>
                    <a:latin typeface="+mj-lt"/>
                  </a:rPr>
                  <a:t>NGINX</a:t>
                </a:r>
              </a:p>
            </p:txBody>
          </p:sp>
        </p:grpSp>
      </p:grpSp>
      <p:sp>
        <p:nvSpPr>
          <p:cNvPr id="46" name="Rounded Rectangular Callout 45">
            <a:extLst>
              <a:ext uri="{FF2B5EF4-FFF2-40B4-BE49-F238E27FC236}">
                <a16:creationId xmlns:a16="http://schemas.microsoft.com/office/drawing/2014/main" id="{1B5ACF23-41FC-7041-BC28-DD25E8A4AD50}"/>
              </a:ext>
            </a:extLst>
          </p:cNvPr>
          <p:cNvSpPr/>
          <p:nvPr/>
        </p:nvSpPr>
        <p:spPr>
          <a:xfrm>
            <a:off x="317420" y="3929054"/>
            <a:ext cx="2373168" cy="1514466"/>
          </a:xfrm>
          <a:prstGeom prst="wedgeRoundRectCallout">
            <a:avLst>
              <a:gd name="adj1" fmla="val 94225"/>
              <a:gd name="adj2" fmla="val -129425"/>
              <a:gd name="adj3" fmla="val 16667"/>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Key Advantage with Azure File Shares:</a:t>
            </a:r>
          </a:p>
          <a:p>
            <a:pPr algn="ctr"/>
            <a:r>
              <a:rPr lang="en-US" sz="1500" dirty="0"/>
              <a:t>Multiple pods can access the single file share</a:t>
            </a:r>
          </a:p>
        </p:txBody>
      </p:sp>
      <p:cxnSp>
        <p:nvCxnSpPr>
          <p:cNvPr id="48" name="Straight Arrow Connector 47">
            <a:extLst>
              <a:ext uri="{FF2B5EF4-FFF2-40B4-BE49-F238E27FC236}">
                <a16:creationId xmlns:a16="http://schemas.microsoft.com/office/drawing/2014/main" id="{9E8A0331-F8AA-C441-A97C-8886A7B11788}"/>
              </a:ext>
            </a:extLst>
          </p:cNvPr>
          <p:cNvCxnSpPr>
            <a:stCxn id="10" idx="2"/>
            <a:endCxn id="5" idx="0"/>
          </p:cNvCxnSpPr>
          <p:nvPr/>
        </p:nvCxnSpPr>
        <p:spPr>
          <a:xfrm>
            <a:off x="4075157" y="2703620"/>
            <a:ext cx="1171270" cy="1259237"/>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06E1ED-303B-AA4D-B8E6-5A8F8B90A8B2}"/>
              </a:ext>
            </a:extLst>
          </p:cNvPr>
          <p:cNvCxnSpPr>
            <a:stCxn id="118" idx="2"/>
            <a:endCxn id="5" idx="0"/>
          </p:cNvCxnSpPr>
          <p:nvPr/>
        </p:nvCxnSpPr>
        <p:spPr>
          <a:xfrm flipH="1">
            <a:off x="5246427" y="2703620"/>
            <a:ext cx="45668" cy="1259237"/>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A435FA0-137B-EA42-A03E-66887DFAEC07}"/>
              </a:ext>
            </a:extLst>
          </p:cNvPr>
          <p:cNvCxnSpPr>
            <a:stCxn id="140" idx="2"/>
            <a:endCxn id="5" idx="0"/>
          </p:cNvCxnSpPr>
          <p:nvPr/>
        </p:nvCxnSpPr>
        <p:spPr>
          <a:xfrm flipH="1">
            <a:off x="5246427" y="2716883"/>
            <a:ext cx="1210866" cy="1245974"/>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878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838200" y="-124938"/>
            <a:ext cx="10515600" cy="990709"/>
          </a:xfrm>
        </p:spPr>
        <p:txBody>
          <a:bodyPr>
            <a:noAutofit/>
          </a:bodyPr>
          <a:lstStyle/>
          <a:p>
            <a:r>
              <a:rPr lang="en-US" sz="3500" dirty="0"/>
              <a:t>Azure AKS &amp; Nginx Ingress – </a:t>
            </a:r>
            <a:r>
              <a:rPr lang="en-US" sz="3500" dirty="0">
                <a:solidFill>
                  <a:srgbClr val="0070C0"/>
                </a:solidFill>
              </a:rPr>
              <a:t>Context Path Based Routing</a:t>
            </a:r>
          </a:p>
        </p:txBody>
      </p:sp>
      <p:sp>
        <p:nvSpPr>
          <p:cNvPr id="5" name="Rectangle 4">
            <a:extLst>
              <a:ext uri="{FF2B5EF4-FFF2-40B4-BE49-F238E27FC236}">
                <a16:creationId xmlns:a16="http://schemas.microsoft.com/office/drawing/2014/main" id="{173392CA-3801-1A40-A789-F01C82EDE2ED}"/>
              </a:ext>
            </a:extLst>
          </p:cNvPr>
          <p:cNvSpPr/>
          <p:nvPr/>
        </p:nvSpPr>
        <p:spPr>
          <a:xfrm>
            <a:off x="1809750" y="1026583"/>
            <a:ext cx="10054167" cy="52705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38671" y="1017164"/>
            <a:ext cx="631583" cy="323165"/>
          </a:xfrm>
          <a:prstGeom prst="rect">
            <a:avLst/>
          </a:prstGeom>
          <a:noFill/>
        </p:spPr>
        <p:txBody>
          <a:bodyPr wrap="none" rtlCol="0">
            <a:spAutoFit/>
          </a:bodyPr>
          <a:lstStyle/>
          <a:p>
            <a:r>
              <a:rPr lang="en-US" sz="1500"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1153583"/>
            <a:ext cx="7302500" cy="4942417"/>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9059" y="1206119"/>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46857" y="1252092"/>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773370"/>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771885"/>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8" y="5585964"/>
            <a:ext cx="1002006" cy="784830"/>
          </a:xfrm>
          <a:prstGeom prst="rect">
            <a:avLst/>
          </a:prstGeom>
          <a:noFill/>
        </p:spPr>
        <p:txBody>
          <a:bodyPr wrap="none" rtlCol="0">
            <a:spAutoFit/>
          </a:bodyPr>
          <a:lstStyle/>
          <a:p>
            <a:r>
              <a:rPr lang="en-US" sz="1500" dirty="0"/>
              <a:t>Public IP</a:t>
            </a:r>
          </a:p>
          <a:p>
            <a:r>
              <a:rPr lang="en-US" sz="1500" dirty="0"/>
              <a:t>for Ingress</a:t>
            </a:r>
          </a:p>
          <a:p>
            <a:r>
              <a:rPr lang="en-US" sz="15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702893"/>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4554983" y="4508500"/>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4554983" y="4813589"/>
            <a:ext cx="797108" cy="79710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5588716" y="4803742"/>
            <a:ext cx="799738" cy="799733"/>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6611994" y="4771939"/>
            <a:ext cx="799738" cy="799733"/>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8608614" y="1374634"/>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8608614" y="1679723"/>
            <a:ext cx="797108" cy="79710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9642348" y="1669876"/>
            <a:ext cx="799738" cy="799733"/>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0665625" y="1638073"/>
            <a:ext cx="799738" cy="799733"/>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28" y="4834293"/>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822828" y="5203555"/>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488551"/>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5203555"/>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4221980" y="5205041"/>
            <a:ext cx="333003" cy="70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5334204" y="53108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9387835" y="21993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6388453" y="5310873"/>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0396087" y="2199374"/>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4554983" y="2773792"/>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4697958" y="3087866"/>
            <a:ext cx="797108" cy="79710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6077322" y="2830590"/>
            <a:ext cx="991014"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/app1/</a:t>
            </a:r>
          </a:p>
        </p:txBody>
      </p:sp>
      <p:cxnSp>
        <p:nvCxnSpPr>
          <p:cNvPr id="72" name="Elbow Connector 71">
            <a:extLst>
              <a:ext uri="{FF2B5EF4-FFF2-40B4-BE49-F238E27FC236}">
                <a16:creationId xmlns:a16="http://schemas.microsoft.com/office/drawing/2014/main" id="{CCC832BE-14B3-FB41-BF48-B45D9E96CE6F}"/>
              </a:ext>
            </a:extLst>
          </p:cNvPr>
          <p:cNvCxnSpPr>
            <a:endCxn id="68" idx="2"/>
          </p:cNvCxnSpPr>
          <p:nvPr/>
        </p:nvCxnSpPr>
        <p:spPr>
          <a:xfrm rot="16200000" flipV="1">
            <a:off x="5096475" y="3885003"/>
            <a:ext cx="886918" cy="886845"/>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5495066" y="3005215"/>
            <a:ext cx="582256" cy="4812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7068336" y="2078273"/>
            <a:ext cx="1540278" cy="926942"/>
          </a:xfrm>
          <a:prstGeom prst="bentConnector3">
            <a:avLst>
              <a:gd name="adj1" fmla="val 34884"/>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5142290" y="5603768"/>
            <a:ext cx="1563826" cy="323165"/>
          </a:xfrm>
          <a:prstGeom prst="rect">
            <a:avLst/>
          </a:prstGeom>
          <a:noFill/>
        </p:spPr>
        <p:txBody>
          <a:bodyPr wrap="none" rtlCol="0">
            <a:spAutoFit/>
          </a:bodyPr>
          <a:lstStyle/>
          <a:p>
            <a:r>
              <a:rPr lang="en-US" sz="1500"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5271875" y="3913247"/>
            <a:ext cx="1341265" cy="323165"/>
          </a:xfrm>
          <a:prstGeom prst="rect">
            <a:avLst/>
          </a:prstGeom>
          <a:noFill/>
        </p:spPr>
        <p:txBody>
          <a:bodyPr wrap="none" rtlCol="0">
            <a:spAutoFit/>
          </a:bodyPr>
          <a:lstStyle/>
          <a:p>
            <a:r>
              <a:rPr lang="en-US" sz="1500"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9447703" y="2492685"/>
            <a:ext cx="1078950" cy="323165"/>
          </a:xfrm>
          <a:prstGeom prst="rect">
            <a:avLst/>
          </a:prstGeom>
          <a:noFill/>
        </p:spPr>
        <p:txBody>
          <a:bodyPr wrap="none" rtlCol="0">
            <a:spAutoFit/>
          </a:bodyPr>
          <a:lstStyle/>
          <a:p>
            <a:r>
              <a:rPr lang="en-US" sz="1500" dirty="0"/>
              <a:t>Nginx App1</a:t>
            </a:r>
          </a:p>
        </p:txBody>
      </p:sp>
      <p:sp>
        <p:nvSpPr>
          <p:cNvPr id="43" name="Rectangle 42">
            <a:extLst>
              <a:ext uri="{FF2B5EF4-FFF2-40B4-BE49-F238E27FC236}">
                <a16:creationId xmlns:a16="http://schemas.microsoft.com/office/drawing/2014/main" id="{9B6B505B-D44F-6F4A-9DD2-D7F714206C45}"/>
              </a:ext>
            </a:extLst>
          </p:cNvPr>
          <p:cNvSpPr/>
          <p:nvPr/>
        </p:nvSpPr>
        <p:spPr>
          <a:xfrm>
            <a:off x="8624785" y="2959653"/>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44" name="Google Shape;660;p35">
            <a:extLst>
              <a:ext uri="{FF2B5EF4-FFF2-40B4-BE49-F238E27FC236}">
                <a16:creationId xmlns:a16="http://schemas.microsoft.com/office/drawing/2014/main" id="{3E177A59-7F7F-3C41-A536-861D8600D638}"/>
              </a:ext>
            </a:extLst>
          </p:cNvPr>
          <p:cNvPicPr preferRelativeResize="0"/>
          <p:nvPr/>
        </p:nvPicPr>
        <p:blipFill>
          <a:blip r:embed="rId8">
            <a:alphaModFix/>
          </a:blip>
          <a:stretch>
            <a:fillRect/>
          </a:stretch>
        </p:blipFill>
        <p:spPr>
          <a:xfrm>
            <a:off x="8624785" y="3264742"/>
            <a:ext cx="797108" cy="797100"/>
          </a:xfrm>
          <a:prstGeom prst="rect">
            <a:avLst/>
          </a:prstGeom>
          <a:noFill/>
          <a:ln>
            <a:noFill/>
          </a:ln>
        </p:spPr>
      </p:pic>
      <p:pic>
        <p:nvPicPr>
          <p:cNvPr id="45" name="Google Shape;637;p35">
            <a:extLst>
              <a:ext uri="{FF2B5EF4-FFF2-40B4-BE49-F238E27FC236}">
                <a16:creationId xmlns:a16="http://schemas.microsoft.com/office/drawing/2014/main" id="{3A880BE0-8E90-7E4B-B67A-645599580509}"/>
              </a:ext>
            </a:extLst>
          </p:cNvPr>
          <p:cNvPicPr preferRelativeResize="0"/>
          <p:nvPr/>
        </p:nvPicPr>
        <p:blipFill>
          <a:blip r:embed="rId9">
            <a:alphaModFix/>
          </a:blip>
          <a:stretch>
            <a:fillRect/>
          </a:stretch>
        </p:blipFill>
        <p:spPr>
          <a:xfrm>
            <a:off x="9658519" y="3254894"/>
            <a:ext cx="799738" cy="799733"/>
          </a:xfrm>
          <a:prstGeom prst="rect">
            <a:avLst/>
          </a:prstGeom>
          <a:noFill/>
          <a:ln>
            <a:noFill/>
          </a:ln>
        </p:spPr>
      </p:pic>
      <p:pic>
        <p:nvPicPr>
          <p:cNvPr id="47" name="Google Shape;638;p35">
            <a:extLst>
              <a:ext uri="{FF2B5EF4-FFF2-40B4-BE49-F238E27FC236}">
                <a16:creationId xmlns:a16="http://schemas.microsoft.com/office/drawing/2014/main" id="{C9265F15-4048-4545-B26B-749C1B41BA6A}"/>
              </a:ext>
            </a:extLst>
          </p:cNvPr>
          <p:cNvPicPr preferRelativeResize="0"/>
          <p:nvPr/>
        </p:nvPicPr>
        <p:blipFill>
          <a:blip r:embed="rId10">
            <a:alphaModFix/>
          </a:blip>
          <a:stretch>
            <a:fillRect/>
          </a:stretch>
        </p:blipFill>
        <p:spPr>
          <a:xfrm>
            <a:off x="10681796" y="3223091"/>
            <a:ext cx="799738" cy="799733"/>
          </a:xfrm>
          <a:prstGeom prst="rect">
            <a:avLst/>
          </a:prstGeom>
          <a:noFill/>
          <a:ln>
            <a:noFill/>
          </a:ln>
        </p:spPr>
      </p:pic>
      <p:cxnSp>
        <p:nvCxnSpPr>
          <p:cNvPr id="48" name="Straight Arrow Connector 47">
            <a:extLst>
              <a:ext uri="{FF2B5EF4-FFF2-40B4-BE49-F238E27FC236}">
                <a16:creationId xmlns:a16="http://schemas.microsoft.com/office/drawing/2014/main" id="{005115BF-FFFE-DE40-8FE2-7DFFBFD58049}"/>
              </a:ext>
            </a:extLst>
          </p:cNvPr>
          <p:cNvCxnSpPr>
            <a:cxnSpLocks/>
          </p:cNvCxnSpPr>
          <p:nvPr/>
        </p:nvCxnSpPr>
        <p:spPr>
          <a:xfrm>
            <a:off x="9404006" y="3784392"/>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254576C-AB66-4844-9BE9-1A2145950E35}"/>
              </a:ext>
            </a:extLst>
          </p:cNvPr>
          <p:cNvCxnSpPr>
            <a:cxnSpLocks/>
          </p:cNvCxnSpPr>
          <p:nvPr/>
        </p:nvCxnSpPr>
        <p:spPr>
          <a:xfrm flipH="1">
            <a:off x="10412257" y="3784392"/>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BCB98C7-7632-1D4C-B5A9-D8C3423B1238}"/>
              </a:ext>
            </a:extLst>
          </p:cNvPr>
          <p:cNvSpPr txBox="1"/>
          <p:nvPr/>
        </p:nvSpPr>
        <p:spPr>
          <a:xfrm>
            <a:off x="9463874" y="4077703"/>
            <a:ext cx="1078950" cy="323165"/>
          </a:xfrm>
          <a:prstGeom prst="rect">
            <a:avLst/>
          </a:prstGeom>
          <a:noFill/>
        </p:spPr>
        <p:txBody>
          <a:bodyPr wrap="none" rtlCol="0">
            <a:spAutoFit/>
          </a:bodyPr>
          <a:lstStyle/>
          <a:p>
            <a:r>
              <a:rPr lang="en-US" sz="1500" dirty="0"/>
              <a:t>Nginx App2</a:t>
            </a:r>
          </a:p>
        </p:txBody>
      </p:sp>
      <p:sp>
        <p:nvSpPr>
          <p:cNvPr id="51" name="Rectangle 50">
            <a:extLst>
              <a:ext uri="{FF2B5EF4-FFF2-40B4-BE49-F238E27FC236}">
                <a16:creationId xmlns:a16="http://schemas.microsoft.com/office/drawing/2014/main" id="{9E7A475C-4B92-3644-8974-797678068DDA}"/>
              </a:ext>
            </a:extLst>
          </p:cNvPr>
          <p:cNvSpPr/>
          <p:nvPr/>
        </p:nvSpPr>
        <p:spPr>
          <a:xfrm>
            <a:off x="8608614" y="4572012"/>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52" name="Google Shape;660;p35">
            <a:extLst>
              <a:ext uri="{FF2B5EF4-FFF2-40B4-BE49-F238E27FC236}">
                <a16:creationId xmlns:a16="http://schemas.microsoft.com/office/drawing/2014/main" id="{139B4F43-C2C5-4741-AADE-5ABA5B12367B}"/>
              </a:ext>
            </a:extLst>
          </p:cNvPr>
          <p:cNvPicPr preferRelativeResize="0"/>
          <p:nvPr/>
        </p:nvPicPr>
        <p:blipFill>
          <a:blip r:embed="rId8">
            <a:alphaModFix/>
          </a:blip>
          <a:stretch>
            <a:fillRect/>
          </a:stretch>
        </p:blipFill>
        <p:spPr>
          <a:xfrm>
            <a:off x="8608614" y="4877101"/>
            <a:ext cx="797108" cy="797100"/>
          </a:xfrm>
          <a:prstGeom prst="rect">
            <a:avLst/>
          </a:prstGeom>
          <a:noFill/>
          <a:ln>
            <a:noFill/>
          </a:ln>
        </p:spPr>
      </p:pic>
      <p:pic>
        <p:nvPicPr>
          <p:cNvPr id="53" name="Google Shape;637;p35">
            <a:extLst>
              <a:ext uri="{FF2B5EF4-FFF2-40B4-BE49-F238E27FC236}">
                <a16:creationId xmlns:a16="http://schemas.microsoft.com/office/drawing/2014/main" id="{CC57E743-19F2-3C41-AA19-93BBC2C1CCCB}"/>
              </a:ext>
            </a:extLst>
          </p:cNvPr>
          <p:cNvPicPr preferRelativeResize="0"/>
          <p:nvPr/>
        </p:nvPicPr>
        <p:blipFill>
          <a:blip r:embed="rId9">
            <a:alphaModFix/>
          </a:blip>
          <a:stretch>
            <a:fillRect/>
          </a:stretch>
        </p:blipFill>
        <p:spPr>
          <a:xfrm>
            <a:off x="9642348" y="4867254"/>
            <a:ext cx="799738" cy="799733"/>
          </a:xfrm>
          <a:prstGeom prst="rect">
            <a:avLst/>
          </a:prstGeom>
          <a:noFill/>
          <a:ln>
            <a:noFill/>
          </a:ln>
        </p:spPr>
      </p:pic>
      <p:pic>
        <p:nvPicPr>
          <p:cNvPr id="54" name="Google Shape;638;p35">
            <a:extLst>
              <a:ext uri="{FF2B5EF4-FFF2-40B4-BE49-F238E27FC236}">
                <a16:creationId xmlns:a16="http://schemas.microsoft.com/office/drawing/2014/main" id="{24E91034-C1D8-424C-8159-3DDCCE0CFBD8}"/>
              </a:ext>
            </a:extLst>
          </p:cNvPr>
          <p:cNvPicPr preferRelativeResize="0"/>
          <p:nvPr/>
        </p:nvPicPr>
        <p:blipFill>
          <a:blip r:embed="rId10">
            <a:alphaModFix/>
          </a:blip>
          <a:stretch>
            <a:fillRect/>
          </a:stretch>
        </p:blipFill>
        <p:spPr>
          <a:xfrm>
            <a:off x="10665625" y="4835450"/>
            <a:ext cx="799738" cy="799733"/>
          </a:xfrm>
          <a:prstGeom prst="rect">
            <a:avLst/>
          </a:prstGeom>
          <a:noFill/>
          <a:ln>
            <a:noFill/>
          </a:ln>
        </p:spPr>
      </p:pic>
      <p:cxnSp>
        <p:nvCxnSpPr>
          <p:cNvPr id="56" name="Straight Arrow Connector 55">
            <a:extLst>
              <a:ext uri="{FF2B5EF4-FFF2-40B4-BE49-F238E27FC236}">
                <a16:creationId xmlns:a16="http://schemas.microsoft.com/office/drawing/2014/main" id="{48AFDC14-4432-3946-BAD6-E6239676E0F6}"/>
              </a:ext>
            </a:extLst>
          </p:cNvPr>
          <p:cNvCxnSpPr>
            <a:cxnSpLocks/>
          </p:cNvCxnSpPr>
          <p:nvPr/>
        </p:nvCxnSpPr>
        <p:spPr>
          <a:xfrm>
            <a:off x="9387835" y="5396751"/>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166F4DD-4CB1-4646-94DF-E0C797B9A69D}"/>
              </a:ext>
            </a:extLst>
          </p:cNvPr>
          <p:cNvCxnSpPr>
            <a:cxnSpLocks/>
          </p:cNvCxnSpPr>
          <p:nvPr/>
        </p:nvCxnSpPr>
        <p:spPr>
          <a:xfrm flipH="1">
            <a:off x="10396087" y="5396751"/>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9E267F9-15F9-BC4E-9123-6AB55975F24B}"/>
              </a:ext>
            </a:extLst>
          </p:cNvPr>
          <p:cNvSpPr txBox="1"/>
          <p:nvPr/>
        </p:nvSpPr>
        <p:spPr>
          <a:xfrm>
            <a:off x="9215893" y="5710531"/>
            <a:ext cx="1724318" cy="323165"/>
          </a:xfrm>
          <a:prstGeom prst="rect">
            <a:avLst/>
          </a:prstGeom>
          <a:noFill/>
        </p:spPr>
        <p:txBody>
          <a:bodyPr wrap="none" rtlCol="0">
            <a:spAutoFit/>
          </a:bodyPr>
          <a:lstStyle/>
          <a:p>
            <a:r>
              <a:rPr lang="en-US" sz="1500" dirty="0" err="1"/>
              <a:t>Usermgmt</a:t>
            </a:r>
            <a:r>
              <a:rPr lang="en-US" sz="1500" dirty="0"/>
              <a:t> WebApp</a:t>
            </a:r>
          </a:p>
        </p:txBody>
      </p:sp>
      <p:sp>
        <p:nvSpPr>
          <p:cNvPr id="73" name="Rectangle 72">
            <a:extLst>
              <a:ext uri="{FF2B5EF4-FFF2-40B4-BE49-F238E27FC236}">
                <a16:creationId xmlns:a16="http://schemas.microsoft.com/office/drawing/2014/main" id="{0C9DF95B-452B-5549-A3AE-B7F3155AA361}"/>
              </a:ext>
            </a:extLst>
          </p:cNvPr>
          <p:cNvSpPr/>
          <p:nvPr/>
        </p:nvSpPr>
        <p:spPr>
          <a:xfrm>
            <a:off x="6077322" y="3243629"/>
            <a:ext cx="991014"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/app2/</a:t>
            </a:r>
          </a:p>
        </p:txBody>
      </p:sp>
      <p:sp>
        <p:nvSpPr>
          <p:cNvPr id="75" name="Rectangle 74">
            <a:extLst>
              <a:ext uri="{FF2B5EF4-FFF2-40B4-BE49-F238E27FC236}">
                <a16:creationId xmlns:a16="http://schemas.microsoft.com/office/drawing/2014/main" id="{F560465E-582C-D94E-9EC3-DB094BA2DF59}"/>
              </a:ext>
            </a:extLst>
          </p:cNvPr>
          <p:cNvSpPr/>
          <p:nvPr/>
        </p:nvSpPr>
        <p:spPr>
          <a:xfrm>
            <a:off x="6077322" y="3646580"/>
            <a:ext cx="991014"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a:t>
            </a:r>
          </a:p>
        </p:txBody>
      </p:sp>
      <p:cxnSp>
        <p:nvCxnSpPr>
          <p:cNvPr id="27" name="Elbow Connector 26">
            <a:extLst>
              <a:ext uri="{FF2B5EF4-FFF2-40B4-BE49-F238E27FC236}">
                <a16:creationId xmlns:a16="http://schemas.microsoft.com/office/drawing/2014/main" id="{731664FB-925A-784F-9449-38ECC90AD55E}"/>
              </a:ext>
            </a:extLst>
          </p:cNvPr>
          <p:cNvCxnSpPr>
            <a:stCxn id="73" idx="3"/>
            <a:endCxn id="44" idx="1"/>
          </p:cNvCxnSpPr>
          <p:nvPr/>
        </p:nvCxnSpPr>
        <p:spPr>
          <a:xfrm>
            <a:off x="7068336" y="3418254"/>
            <a:ext cx="1556449" cy="245038"/>
          </a:xfrm>
          <a:prstGeom prst="bentConnector3">
            <a:avLst>
              <a:gd name="adj1" fmla="val 3708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816C219-3090-9447-93E4-5F4F18001CCE}"/>
              </a:ext>
            </a:extLst>
          </p:cNvPr>
          <p:cNvCxnSpPr>
            <a:stCxn id="75" idx="3"/>
            <a:endCxn id="52" idx="1"/>
          </p:cNvCxnSpPr>
          <p:nvPr/>
        </p:nvCxnSpPr>
        <p:spPr>
          <a:xfrm>
            <a:off x="7068336" y="3821205"/>
            <a:ext cx="1540278" cy="1454446"/>
          </a:xfrm>
          <a:prstGeom prst="bentConnector3">
            <a:avLst>
              <a:gd name="adj1" fmla="val 3557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843ADD-CA3E-E041-BB6E-77D39CB8624A}"/>
              </a:ext>
            </a:extLst>
          </p:cNvPr>
          <p:cNvCxnSpPr>
            <a:stCxn id="68" idx="3"/>
            <a:endCxn id="73" idx="1"/>
          </p:cNvCxnSpPr>
          <p:nvPr/>
        </p:nvCxnSpPr>
        <p:spPr>
          <a:xfrm flipV="1">
            <a:off x="5495066" y="3418254"/>
            <a:ext cx="582256" cy="6816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29406F4-0A4F-3046-AF78-6A9D39FC8673}"/>
              </a:ext>
            </a:extLst>
          </p:cNvPr>
          <p:cNvCxnSpPr>
            <a:cxnSpLocks/>
            <a:stCxn id="68" idx="3"/>
            <a:endCxn id="75" idx="1"/>
          </p:cNvCxnSpPr>
          <p:nvPr/>
        </p:nvCxnSpPr>
        <p:spPr>
          <a:xfrm>
            <a:off x="5495066" y="3486416"/>
            <a:ext cx="582256" cy="33478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854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661FEB-6CB2-C34B-8F9F-F24F146AC3D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53FD9F7-8FC4-C447-B97D-8DBACDD4F54D}"/>
              </a:ext>
            </a:extLst>
          </p:cNvPr>
          <p:cNvSpPr>
            <a:spLocks noGrp="1"/>
          </p:cNvSpPr>
          <p:nvPr>
            <p:ph type="title"/>
          </p:nvPr>
        </p:nvSpPr>
        <p:spPr>
          <a:xfrm>
            <a:off x="927848" y="-176676"/>
            <a:ext cx="10515600" cy="990709"/>
          </a:xfrm>
        </p:spPr>
        <p:txBody>
          <a:bodyPr/>
          <a:lstStyle/>
          <a:p>
            <a:r>
              <a:rPr lang="en-US" dirty="0"/>
              <a:t>Delegate Domain to Azure DNS</a:t>
            </a:r>
          </a:p>
        </p:txBody>
      </p:sp>
      <p:pic>
        <p:nvPicPr>
          <p:cNvPr id="5" name="Content Placeholder 4">
            <a:extLst>
              <a:ext uri="{FF2B5EF4-FFF2-40B4-BE49-F238E27FC236}">
                <a16:creationId xmlns:a16="http://schemas.microsoft.com/office/drawing/2014/main" id="{FF62AA2C-9CCF-814F-A394-4FA3B2FA6E0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559319" y="1370903"/>
            <a:ext cx="1026304" cy="1026304"/>
          </a:xfrm>
          <a:prstGeom prst="rect">
            <a:avLst/>
          </a:prstGeom>
        </p:spPr>
      </p:pic>
      <p:sp>
        <p:nvSpPr>
          <p:cNvPr id="6" name="Rectangle 5">
            <a:extLst>
              <a:ext uri="{FF2B5EF4-FFF2-40B4-BE49-F238E27FC236}">
                <a16:creationId xmlns:a16="http://schemas.microsoft.com/office/drawing/2014/main" id="{CD4CECE5-90A6-F347-BAB2-B5AFD196B61A}"/>
              </a:ext>
            </a:extLst>
          </p:cNvPr>
          <p:cNvSpPr/>
          <p:nvPr/>
        </p:nvSpPr>
        <p:spPr>
          <a:xfrm>
            <a:off x="355892" y="907679"/>
            <a:ext cx="3846314" cy="20730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1000" tIns="76200" rIns="76200" bIns="38100" numCol="1" spcCol="0" rtlCol="0" fromWordArt="0" anchor="t" anchorCtr="0" forceAA="0" compatLnSpc="1">
            <a:prstTxWarp prst="textNoShape">
              <a:avLst/>
            </a:prstTxWarp>
            <a:noAutofit/>
          </a:bodyPr>
          <a:lstStyle/>
          <a:p>
            <a:pPr algn="l"/>
            <a:r>
              <a:rPr lang="en-US" sz="1167" dirty="0">
                <a:solidFill>
                  <a:sysClr val="windowText" lastClr="000000"/>
                </a:solidFill>
              </a:rPr>
              <a:t>AWS Cloud</a:t>
            </a:r>
          </a:p>
        </p:txBody>
      </p:sp>
      <p:pic>
        <p:nvPicPr>
          <p:cNvPr id="7" name="Graphic 6">
            <a:extLst>
              <a:ext uri="{FF2B5EF4-FFF2-40B4-BE49-F238E27FC236}">
                <a16:creationId xmlns:a16="http://schemas.microsoft.com/office/drawing/2014/main" id="{B1CB40D5-2ECC-9344-9451-03AF119799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892" y="907678"/>
            <a:ext cx="275167" cy="275167"/>
          </a:xfrm>
          <a:prstGeom prst="rect">
            <a:avLst/>
          </a:prstGeom>
        </p:spPr>
      </p:pic>
      <p:sp>
        <p:nvSpPr>
          <p:cNvPr id="8" name="TextBox 7">
            <a:extLst>
              <a:ext uri="{FF2B5EF4-FFF2-40B4-BE49-F238E27FC236}">
                <a16:creationId xmlns:a16="http://schemas.microsoft.com/office/drawing/2014/main" id="{7479F2AF-0162-164D-84C5-CB0481FC9DB5}"/>
              </a:ext>
            </a:extLst>
          </p:cNvPr>
          <p:cNvSpPr txBox="1"/>
          <p:nvPr/>
        </p:nvSpPr>
        <p:spPr>
          <a:xfrm>
            <a:off x="355892" y="2506735"/>
            <a:ext cx="1289071" cy="323165"/>
          </a:xfrm>
          <a:prstGeom prst="rect">
            <a:avLst/>
          </a:prstGeom>
          <a:noFill/>
        </p:spPr>
        <p:txBody>
          <a:bodyPr wrap="none" rtlCol="0">
            <a:spAutoFit/>
          </a:bodyPr>
          <a:lstStyle/>
          <a:p>
            <a:r>
              <a:rPr lang="en-US" sz="1500" dirty="0"/>
              <a:t>AWS Route53 </a:t>
            </a:r>
          </a:p>
        </p:txBody>
      </p:sp>
      <p:sp>
        <p:nvSpPr>
          <p:cNvPr id="9" name="Rectangle 8">
            <a:extLst>
              <a:ext uri="{FF2B5EF4-FFF2-40B4-BE49-F238E27FC236}">
                <a16:creationId xmlns:a16="http://schemas.microsoft.com/office/drawing/2014/main" id="{B479DC92-3153-0741-8B2F-7FA0684A7CCC}"/>
              </a:ext>
            </a:extLst>
          </p:cNvPr>
          <p:cNvSpPr/>
          <p:nvPr/>
        </p:nvSpPr>
        <p:spPr>
          <a:xfrm>
            <a:off x="1789049" y="1647424"/>
            <a:ext cx="2257898" cy="3947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kubeoncloud.com</a:t>
            </a:r>
            <a:endParaRPr lang="en-US" sz="1500" dirty="0"/>
          </a:p>
        </p:txBody>
      </p:sp>
      <p:sp>
        <p:nvSpPr>
          <p:cNvPr id="10" name="TextBox 9">
            <a:extLst>
              <a:ext uri="{FF2B5EF4-FFF2-40B4-BE49-F238E27FC236}">
                <a16:creationId xmlns:a16="http://schemas.microsoft.com/office/drawing/2014/main" id="{ABB18389-E080-084B-B080-CB133021EC3F}"/>
              </a:ext>
            </a:extLst>
          </p:cNvPr>
          <p:cNvSpPr txBox="1"/>
          <p:nvPr/>
        </p:nvSpPr>
        <p:spPr>
          <a:xfrm>
            <a:off x="1486829" y="959755"/>
            <a:ext cx="1529650" cy="323165"/>
          </a:xfrm>
          <a:prstGeom prst="rect">
            <a:avLst/>
          </a:prstGeom>
          <a:noFill/>
        </p:spPr>
        <p:txBody>
          <a:bodyPr wrap="none" rtlCol="0">
            <a:spAutoFit/>
          </a:bodyPr>
          <a:lstStyle/>
          <a:p>
            <a:r>
              <a:rPr lang="en-US" sz="1500" dirty="0"/>
              <a:t>Domain Registrar</a:t>
            </a:r>
          </a:p>
        </p:txBody>
      </p:sp>
      <p:sp>
        <p:nvSpPr>
          <p:cNvPr id="11" name="Rectangle 10">
            <a:extLst>
              <a:ext uri="{FF2B5EF4-FFF2-40B4-BE49-F238E27FC236}">
                <a16:creationId xmlns:a16="http://schemas.microsoft.com/office/drawing/2014/main" id="{142D8C1D-A370-3046-982D-02372B56C23B}"/>
              </a:ext>
            </a:extLst>
          </p:cNvPr>
          <p:cNvSpPr/>
          <p:nvPr/>
        </p:nvSpPr>
        <p:spPr>
          <a:xfrm>
            <a:off x="6611471" y="907679"/>
            <a:ext cx="4913237" cy="207308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TextBox 11">
            <a:extLst>
              <a:ext uri="{FF2B5EF4-FFF2-40B4-BE49-F238E27FC236}">
                <a16:creationId xmlns:a16="http://schemas.microsoft.com/office/drawing/2014/main" id="{42ADBA29-8370-1A4D-A607-23B7E89CC4A4}"/>
              </a:ext>
            </a:extLst>
          </p:cNvPr>
          <p:cNvSpPr txBox="1"/>
          <p:nvPr/>
        </p:nvSpPr>
        <p:spPr>
          <a:xfrm>
            <a:off x="6693937" y="870746"/>
            <a:ext cx="1442192" cy="323165"/>
          </a:xfrm>
          <a:prstGeom prst="rect">
            <a:avLst/>
          </a:prstGeom>
          <a:noFill/>
        </p:spPr>
        <p:txBody>
          <a:bodyPr wrap="square" rtlCol="0">
            <a:spAutoFit/>
          </a:bodyPr>
          <a:lstStyle/>
          <a:p>
            <a:r>
              <a:rPr lang="en-US" sz="1500" dirty="0"/>
              <a:t>Azure Cloud</a:t>
            </a:r>
          </a:p>
        </p:txBody>
      </p:sp>
      <p:pic>
        <p:nvPicPr>
          <p:cNvPr id="13" name="Graphic 12">
            <a:extLst>
              <a:ext uri="{FF2B5EF4-FFF2-40B4-BE49-F238E27FC236}">
                <a16:creationId xmlns:a16="http://schemas.microsoft.com/office/drawing/2014/main" id="{8A47F6DF-7BEC-3144-AB57-BD28CF845A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2629" y="1318826"/>
            <a:ext cx="1253500" cy="1253500"/>
          </a:xfrm>
          <a:prstGeom prst="rect">
            <a:avLst/>
          </a:prstGeom>
        </p:spPr>
      </p:pic>
      <p:sp>
        <p:nvSpPr>
          <p:cNvPr id="14" name="TextBox 13">
            <a:extLst>
              <a:ext uri="{FF2B5EF4-FFF2-40B4-BE49-F238E27FC236}">
                <a16:creationId xmlns:a16="http://schemas.microsoft.com/office/drawing/2014/main" id="{56B4B46C-BA72-8846-9AF0-F3542722C68B}"/>
              </a:ext>
            </a:extLst>
          </p:cNvPr>
          <p:cNvSpPr txBox="1"/>
          <p:nvPr/>
        </p:nvSpPr>
        <p:spPr>
          <a:xfrm>
            <a:off x="6882630" y="2556093"/>
            <a:ext cx="1508939" cy="323165"/>
          </a:xfrm>
          <a:prstGeom prst="rect">
            <a:avLst/>
          </a:prstGeom>
          <a:noFill/>
        </p:spPr>
        <p:txBody>
          <a:bodyPr wrap="none" rtlCol="0">
            <a:spAutoFit/>
          </a:bodyPr>
          <a:lstStyle/>
          <a:p>
            <a:r>
              <a:rPr lang="en-US" sz="1500" dirty="0"/>
              <a:t>Azure DNS Zones</a:t>
            </a:r>
          </a:p>
        </p:txBody>
      </p:sp>
      <p:sp>
        <p:nvSpPr>
          <p:cNvPr id="15" name="Rectangle 14">
            <a:extLst>
              <a:ext uri="{FF2B5EF4-FFF2-40B4-BE49-F238E27FC236}">
                <a16:creationId xmlns:a16="http://schemas.microsoft.com/office/drawing/2014/main" id="{0053C609-11CC-EA4A-AC88-B2AFABDD8174}"/>
              </a:ext>
            </a:extLst>
          </p:cNvPr>
          <p:cNvSpPr/>
          <p:nvPr/>
        </p:nvSpPr>
        <p:spPr>
          <a:xfrm>
            <a:off x="8796461" y="1699271"/>
            <a:ext cx="2257898" cy="3947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kubeoncloud.com</a:t>
            </a:r>
            <a:endParaRPr lang="en-US" sz="1500" dirty="0"/>
          </a:p>
        </p:txBody>
      </p:sp>
      <p:sp>
        <p:nvSpPr>
          <p:cNvPr id="16" name="TextBox 15">
            <a:extLst>
              <a:ext uri="{FF2B5EF4-FFF2-40B4-BE49-F238E27FC236}">
                <a16:creationId xmlns:a16="http://schemas.microsoft.com/office/drawing/2014/main" id="{A41308A5-E750-FC46-8452-BEC4EDC9AB79}"/>
              </a:ext>
            </a:extLst>
          </p:cNvPr>
          <p:cNvSpPr txBox="1"/>
          <p:nvPr/>
        </p:nvSpPr>
        <p:spPr>
          <a:xfrm>
            <a:off x="8479840" y="944402"/>
            <a:ext cx="1020344" cy="323165"/>
          </a:xfrm>
          <a:prstGeom prst="rect">
            <a:avLst/>
          </a:prstGeom>
          <a:noFill/>
        </p:spPr>
        <p:txBody>
          <a:bodyPr wrap="none" rtlCol="0">
            <a:spAutoFit/>
          </a:bodyPr>
          <a:lstStyle/>
          <a:p>
            <a:r>
              <a:rPr lang="en-US" sz="1500" dirty="0"/>
              <a:t>DNZ Zones</a:t>
            </a:r>
          </a:p>
        </p:txBody>
      </p:sp>
      <p:pic>
        <p:nvPicPr>
          <p:cNvPr id="17" name="Picture 16">
            <a:extLst>
              <a:ext uri="{FF2B5EF4-FFF2-40B4-BE49-F238E27FC236}">
                <a16:creationId xmlns:a16="http://schemas.microsoft.com/office/drawing/2014/main" id="{4C5B583D-F68C-094D-BA46-D17A60A7A4AB}"/>
              </a:ext>
            </a:extLst>
          </p:cNvPr>
          <p:cNvPicPr>
            <a:picLocks noChangeAspect="1"/>
          </p:cNvPicPr>
          <p:nvPr/>
        </p:nvPicPr>
        <p:blipFill>
          <a:blip r:embed="rId8"/>
          <a:stretch>
            <a:fillRect/>
          </a:stretch>
        </p:blipFill>
        <p:spPr>
          <a:xfrm>
            <a:off x="2215839" y="3505040"/>
            <a:ext cx="7052978" cy="2797972"/>
          </a:xfrm>
          <a:prstGeom prst="rect">
            <a:avLst/>
          </a:prstGeom>
        </p:spPr>
      </p:pic>
      <p:cxnSp>
        <p:nvCxnSpPr>
          <p:cNvPr id="24" name="Elbow Connector 23">
            <a:extLst>
              <a:ext uri="{FF2B5EF4-FFF2-40B4-BE49-F238E27FC236}">
                <a16:creationId xmlns:a16="http://schemas.microsoft.com/office/drawing/2014/main" id="{C4F4DF47-2089-6C4E-9F77-3BB8FE213D66}"/>
              </a:ext>
            </a:extLst>
          </p:cNvPr>
          <p:cNvCxnSpPr>
            <a:stCxn id="15" idx="2"/>
            <a:endCxn id="17" idx="3"/>
          </p:cNvCxnSpPr>
          <p:nvPr/>
        </p:nvCxnSpPr>
        <p:spPr>
          <a:xfrm rot="5400000">
            <a:off x="8192103" y="3170719"/>
            <a:ext cx="2810023" cy="656593"/>
          </a:xfrm>
          <a:prstGeom prst="bentConnector2">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39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95627" y="409570"/>
            <a:ext cx="1973870" cy="1278158"/>
          </a:xfrm>
        </p:spPr>
        <p:txBody>
          <a:bodyPr>
            <a:noAutofit/>
          </a:bodyPr>
          <a:lstStyle/>
          <a:p>
            <a:r>
              <a:rPr lang="en-US" sz="2500" dirty="0"/>
              <a:t>Azure AKS   </a:t>
            </a:r>
            <a:br>
              <a:rPr lang="en-US" sz="2500" dirty="0"/>
            </a:br>
            <a:r>
              <a:rPr lang="en-US" sz="2500" dirty="0">
                <a:solidFill>
                  <a:srgbClr val="0070C0"/>
                </a:solidFill>
              </a:rPr>
              <a:t>Nginx Ingress  </a:t>
            </a:r>
            <a:br>
              <a:rPr lang="en-US" sz="2500" dirty="0">
                <a:solidFill>
                  <a:srgbClr val="0070C0"/>
                </a:solidFill>
              </a:rPr>
            </a:br>
            <a:r>
              <a:rPr lang="en-US" sz="2500" dirty="0">
                <a:solidFill>
                  <a:srgbClr val="00B050"/>
                </a:solidFill>
              </a:rPr>
              <a:t>Hostname based Routing</a:t>
            </a:r>
            <a:br>
              <a:rPr lang="en-US" sz="2500" dirty="0">
                <a:solidFill>
                  <a:srgbClr val="00B050"/>
                </a:solidFill>
              </a:rPr>
            </a:br>
            <a:r>
              <a:rPr lang="en-US" sz="2500" dirty="0">
                <a:solidFill>
                  <a:srgbClr val="C00000"/>
                </a:solidFill>
              </a:rPr>
              <a:t>External DNS</a:t>
            </a:r>
          </a:p>
        </p:txBody>
      </p:sp>
      <p:sp>
        <p:nvSpPr>
          <p:cNvPr id="5" name="Rectangle 4">
            <a:extLst>
              <a:ext uri="{FF2B5EF4-FFF2-40B4-BE49-F238E27FC236}">
                <a16:creationId xmlns:a16="http://schemas.microsoft.com/office/drawing/2014/main" id="{173392CA-3801-1A40-A789-F01C82EDE2ED}"/>
              </a:ext>
            </a:extLst>
          </p:cNvPr>
          <p:cNvSpPr/>
          <p:nvPr/>
        </p:nvSpPr>
        <p:spPr>
          <a:xfrm>
            <a:off x="1809750" y="65345"/>
            <a:ext cx="10054167" cy="6231739"/>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30584" y="62961"/>
            <a:ext cx="701368" cy="323165"/>
          </a:xfrm>
          <a:prstGeom prst="rect">
            <a:avLst/>
          </a:prstGeom>
          <a:noFill/>
        </p:spPr>
        <p:txBody>
          <a:bodyPr wrap="square" rtlCol="0">
            <a:spAutoFit/>
          </a:bodyPr>
          <a:lstStyle/>
          <a:p>
            <a:r>
              <a:rPr lang="en-US" sz="1500"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242498"/>
            <a:ext cx="7302500" cy="585350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5133" y="325527"/>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32930" y="371500"/>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773370"/>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771885"/>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8" y="5585964"/>
            <a:ext cx="1002006" cy="784830"/>
          </a:xfrm>
          <a:prstGeom prst="rect">
            <a:avLst/>
          </a:prstGeom>
          <a:noFill/>
        </p:spPr>
        <p:txBody>
          <a:bodyPr wrap="none" rtlCol="0">
            <a:spAutoFit/>
          </a:bodyPr>
          <a:lstStyle/>
          <a:p>
            <a:r>
              <a:rPr lang="en-US" sz="1500" dirty="0"/>
              <a:t>Public IP</a:t>
            </a:r>
          </a:p>
          <a:p>
            <a:r>
              <a:rPr lang="en-US" sz="1500" dirty="0"/>
              <a:t>for Ingress</a:t>
            </a:r>
          </a:p>
          <a:p>
            <a:r>
              <a:rPr lang="en-US" sz="15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702893"/>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4554983" y="4740244"/>
            <a:ext cx="2856748" cy="11490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4554983" y="4813589"/>
            <a:ext cx="797108" cy="79710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5588716" y="4803742"/>
            <a:ext cx="799738" cy="799733"/>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6611994" y="4771939"/>
            <a:ext cx="799738" cy="799733"/>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8608614" y="1374634"/>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8608614" y="1679723"/>
            <a:ext cx="797108" cy="79710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9642348" y="1669876"/>
            <a:ext cx="799738" cy="799733"/>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0665625" y="1638073"/>
            <a:ext cx="799738" cy="799733"/>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28" y="4834293"/>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822828" y="5203555"/>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488551"/>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5203555"/>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4221980" y="5205041"/>
            <a:ext cx="333003" cy="70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5334204" y="53108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9387835" y="21993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6388453" y="5310873"/>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0396087" y="2199374"/>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4554982" y="3207709"/>
            <a:ext cx="347776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4574653" y="3524318"/>
            <a:ext cx="797108" cy="79710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5837333" y="3271161"/>
            <a:ext cx="2084713"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eapp1.kubeoncloud.com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5239735" y="4054891"/>
            <a:ext cx="482324" cy="1015378"/>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5371761" y="3445786"/>
            <a:ext cx="465572" cy="47708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V="1">
            <a:off x="7922046" y="2078274"/>
            <a:ext cx="686568" cy="1367513"/>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5130914" y="5530209"/>
            <a:ext cx="1563826" cy="323165"/>
          </a:xfrm>
          <a:prstGeom prst="rect">
            <a:avLst/>
          </a:prstGeom>
          <a:noFill/>
        </p:spPr>
        <p:txBody>
          <a:bodyPr wrap="none" rtlCol="0">
            <a:spAutoFit/>
          </a:bodyPr>
          <a:lstStyle/>
          <a:p>
            <a:r>
              <a:rPr lang="en-US" sz="1500"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5271875" y="4347164"/>
            <a:ext cx="1341265" cy="323165"/>
          </a:xfrm>
          <a:prstGeom prst="rect">
            <a:avLst/>
          </a:prstGeom>
          <a:noFill/>
        </p:spPr>
        <p:txBody>
          <a:bodyPr wrap="none" rtlCol="0">
            <a:spAutoFit/>
          </a:bodyPr>
          <a:lstStyle/>
          <a:p>
            <a:r>
              <a:rPr lang="en-US" sz="1500"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9447703" y="2492685"/>
            <a:ext cx="1078950" cy="323165"/>
          </a:xfrm>
          <a:prstGeom prst="rect">
            <a:avLst/>
          </a:prstGeom>
          <a:noFill/>
        </p:spPr>
        <p:txBody>
          <a:bodyPr wrap="none" rtlCol="0">
            <a:spAutoFit/>
          </a:bodyPr>
          <a:lstStyle/>
          <a:p>
            <a:r>
              <a:rPr lang="en-US" sz="1500"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23052" y="969174"/>
            <a:ext cx="744850" cy="74485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4560824" y="2015588"/>
            <a:ext cx="2856748" cy="1102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4566351" y="2103003"/>
            <a:ext cx="797108" cy="79710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5600084" y="2093156"/>
            <a:ext cx="799738" cy="799733"/>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6623362" y="2061353"/>
            <a:ext cx="799738" cy="799733"/>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5345572" y="2600288"/>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6399822" y="2600288"/>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5257161" y="2800668"/>
            <a:ext cx="1199496" cy="323165"/>
          </a:xfrm>
          <a:prstGeom prst="rect">
            <a:avLst/>
          </a:prstGeom>
          <a:noFill/>
        </p:spPr>
        <p:txBody>
          <a:bodyPr wrap="none" rtlCol="0">
            <a:spAutoFit/>
          </a:bodyPr>
          <a:lstStyle/>
          <a:p>
            <a:r>
              <a:rPr lang="en-US" sz="1500" dirty="0"/>
              <a:t>External DNS</a:t>
            </a:r>
          </a:p>
        </p:txBody>
      </p:sp>
      <p:cxnSp>
        <p:nvCxnSpPr>
          <p:cNvPr id="29" name="Straight Arrow Connector 28">
            <a:extLst>
              <a:ext uri="{FF2B5EF4-FFF2-40B4-BE49-F238E27FC236}">
                <a16:creationId xmlns:a16="http://schemas.microsoft.com/office/drawing/2014/main" id="{653802D8-C022-574C-AC55-9670929695AD}"/>
              </a:ext>
            </a:extLst>
          </p:cNvPr>
          <p:cNvCxnSpPr>
            <a:cxnSpLocks/>
            <a:endCxn id="66" idx="2"/>
          </p:cNvCxnSpPr>
          <p:nvPr/>
        </p:nvCxnSpPr>
        <p:spPr>
          <a:xfrm flipV="1">
            <a:off x="4946857" y="2900104"/>
            <a:ext cx="18048" cy="74409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358639" y="946009"/>
            <a:ext cx="603250" cy="79375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67839" y="957656"/>
            <a:ext cx="768777" cy="768777"/>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154351" y="1760926"/>
            <a:ext cx="645241" cy="553998"/>
          </a:xfrm>
          <a:prstGeom prst="rect">
            <a:avLst/>
          </a:prstGeom>
          <a:noFill/>
        </p:spPr>
        <p:txBody>
          <a:bodyPr wrap="none" rtlCol="0">
            <a:spAutoFit/>
          </a:bodyPr>
          <a:lstStyle/>
          <a:p>
            <a:pPr algn="ctr"/>
            <a:r>
              <a:rPr lang="en-US" sz="1500" dirty="0"/>
              <a:t>DNS </a:t>
            </a:r>
          </a:p>
          <a:p>
            <a:pPr algn="ctr"/>
            <a:r>
              <a:rPr lang="en-US" sz="15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130319" y="1739759"/>
            <a:ext cx="918842" cy="784830"/>
          </a:xfrm>
          <a:prstGeom prst="rect">
            <a:avLst/>
          </a:prstGeom>
          <a:noFill/>
        </p:spPr>
        <p:txBody>
          <a:bodyPr wrap="none" rtlCol="0">
            <a:spAutoFit/>
          </a:bodyPr>
          <a:lstStyle/>
          <a:p>
            <a:pPr algn="ctr"/>
            <a:r>
              <a:rPr lang="en-US" sz="1500" dirty="0"/>
              <a:t>Managed</a:t>
            </a:r>
          </a:p>
          <a:p>
            <a:pPr algn="ctr"/>
            <a:r>
              <a:rPr lang="en-US" sz="1500" dirty="0"/>
              <a:t>Service </a:t>
            </a:r>
          </a:p>
          <a:p>
            <a:pPr algn="ctr"/>
            <a:r>
              <a:rPr lang="en-US" sz="15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4530915" y="1584838"/>
            <a:ext cx="1289135" cy="502573"/>
          </a:xfrm>
          <a:prstGeom prst="rect">
            <a:avLst/>
          </a:prstGeom>
          <a:noFill/>
        </p:spPr>
        <p:txBody>
          <a:bodyPr wrap="none" rtlCol="0">
            <a:spAutoFit/>
          </a:bodyPr>
          <a:lstStyle/>
          <a:p>
            <a:pPr algn="ctr"/>
            <a:r>
              <a:rPr lang="en-US" sz="1333" dirty="0"/>
              <a:t>Virtual Machine</a:t>
            </a:r>
          </a:p>
          <a:p>
            <a:pPr algn="ctr"/>
            <a:r>
              <a:rPr lang="en-US" sz="1333"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3961889" y="1342044"/>
            <a:ext cx="705950" cy="84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2867902" y="1341599"/>
            <a:ext cx="490738" cy="12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3685724" y="-221074"/>
            <a:ext cx="1123982" cy="3504477"/>
          </a:xfrm>
          <a:prstGeom prst="bentConnector3">
            <a:avLst>
              <a:gd name="adj1" fmla="val 110358"/>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8624785" y="2959653"/>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8624785" y="3264742"/>
            <a:ext cx="797108" cy="79710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9658519" y="3254894"/>
            <a:ext cx="799738" cy="799733"/>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0681796" y="3223091"/>
            <a:ext cx="799738" cy="799733"/>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9404006" y="3784392"/>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0412257" y="3784392"/>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9463874" y="4077703"/>
            <a:ext cx="1078950" cy="323165"/>
          </a:xfrm>
          <a:prstGeom prst="rect">
            <a:avLst/>
          </a:prstGeom>
          <a:noFill/>
        </p:spPr>
        <p:txBody>
          <a:bodyPr wrap="none" rtlCol="0">
            <a:spAutoFit/>
          </a:bodyPr>
          <a:lstStyle/>
          <a:p>
            <a:r>
              <a:rPr lang="en-US" sz="1500" dirty="0"/>
              <a:t>Nginx App2</a:t>
            </a:r>
          </a:p>
        </p:txBody>
      </p:sp>
      <p:sp>
        <p:nvSpPr>
          <p:cNvPr id="77" name="Rectangle 76">
            <a:extLst>
              <a:ext uri="{FF2B5EF4-FFF2-40B4-BE49-F238E27FC236}">
                <a16:creationId xmlns:a16="http://schemas.microsoft.com/office/drawing/2014/main" id="{50119918-3C29-7B42-865B-D832EE9D49CB}"/>
              </a:ext>
            </a:extLst>
          </p:cNvPr>
          <p:cNvSpPr/>
          <p:nvPr/>
        </p:nvSpPr>
        <p:spPr>
          <a:xfrm>
            <a:off x="8608614" y="4572012"/>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6" name="Google Shape;660;p35">
            <a:extLst>
              <a:ext uri="{FF2B5EF4-FFF2-40B4-BE49-F238E27FC236}">
                <a16:creationId xmlns:a16="http://schemas.microsoft.com/office/drawing/2014/main" id="{99B6034A-568E-DB4A-9E54-D650D43719BC}"/>
              </a:ext>
            </a:extLst>
          </p:cNvPr>
          <p:cNvPicPr preferRelativeResize="0"/>
          <p:nvPr/>
        </p:nvPicPr>
        <p:blipFill>
          <a:blip r:embed="rId8">
            <a:alphaModFix/>
          </a:blip>
          <a:stretch>
            <a:fillRect/>
          </a:stretch>
        </p:blipFill>
        <p:spPr>
          <a:xfrm>
            <a:off x="8608614" y="4877101"/>
            <a:ext cx="797108" cy="797100"/>
          </a:xfrm>
          <a:prstGeom prst="rect">
            <a:avLst/>
          </a:prstGeom>
          <a:noFill/>
          <a:ln>
            <a:noFill/>
          </a:ln>
        </p:spPr>
      </p:pic>
      <p:pic>
        <p:nvPicPr>
          <p:cNvPr id="88" name="Google Shape;637;p35">
            <a:extLst>
              <a:ext uri="{FF2B5EF4-FFF2-40B4-BE49-F238E27FC236}">
                <a16:creationId xmlns:a16="http://schemas.microsoft.com/office/drawing/2014/main" id="{F9447530-564E-454F-B5E9-AC9C1933A4E1}"/>
              </a:ext>
            </a:extLst>
          </p:cNvPr>
          <p:cNvPicPr preferRelativeResize="0"/>
          <p:nvPr/>
        </p:nvPicPr>
        <p:blipFill>
          <a:blip r:embed="rId9">
            <a:alphaModFix/>
          </a:blip>
          <a:stretch>
            <a:fillRect/>
          </a:stretch>
        </p:blipFill>
        <p:spPr>
          <a:xfrm>
            <a:off x="9642348" y="4867254"/>
            <a:ext cx="799738" cy="799733"/>
          </a:xfrm>
          <a:prstGeom prst="rect">
            <a:avLst/>
          </a:prstGeom>
          <a:noFill/>
          <a:ln>
            <a:noFill/>
          </a:ln>
        </p:spPr>
      </p:pic>
      <p:pic>
        <p:nvPicPr>
          <p:cNvPr id="90" name="Google Shape;638;p35">
            <a:extLst>
              <a:ext uri="{FF2B5EF4-FFF2-40B4-BE49-F238E27FC236}">
                <a16:creationId xmlns:a16="http://schemas.microsoft.com/office/drawing/2014/main" id="{5116A788-47F1-EE43-9E96-FB8432D31AC0}"/>
              </a:ext>
            </a:extLst>
          </p:cNvPr>
          <p:cNvPicPr preferRelativeResize="0"/>
          <p:nvPr/>
        </p:nvPicPr>
        <p:blipFill>
          <a:blip r:embed="rId10">
            <a:alphaModFix/>
          </a:blip>
          <a:stretch>
            <a:fillRect/>
          </a:stretch>
        </p:blipFill>
        <p:spPr>
          <a:xfrm>
            <a:off x="10665625" y="4835450"/>
            <a:ext cx="799738" cy="799733"/>
          </a:xfrm>
          <a:prstGeom prst="rect">
            <a:avLst/>
          </a:prstGeom>
          <a:noFill/>
          <a:ln>
            <a:noFill/>
          </a:ln>
        </p:spPr>
      </p:pic>
      <p:cxnSp>
        <p:nvCxnSpPr>
          <p:cNvPr id="92" name="Straight Arrow Connector 91">
            <a:extLst>
              <a:ext uri="{FF2B5EF4-FFF2-40B4-BE49-F238E27FC236}">
                <a16:creationId xmlns:a16="http://schemas.microsoft.com/office/drawing/2014/main" id="{6D50C439-27C7-FA4B-BE77-5E6E1BC10316}"/>
              </a:ext>
            </a:extLst>
          </p:cNvPr>
          <p:cNvCxnSpPr>
            <a:cxnSpLocks/>
          </p:cNvCxnSpPr>
          <p:nvPr/>
        </p:nvCxnSpPr>
        <p:spPr>
          <a:xfrm>
            <a:off x="9387835" y="5396751"/>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3E87C1F-D256-504D-9127-39D4762127CF}"/>
              </a:ext>
            </a:extLst>
          </p:cNvPr>
          <p:cNvCxnSpPr>
            <a:cxnSpLocks/>
          </p:cNvCxnSpPr>
          <p:nvPr/>
        </p:nvCxnSpPr>
        <p:spPr>
          <a:xfrm flipH="1">
            <a:off x="10396087" y="5396751"/>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731C962-6878-DD41-AAE6-54DA037EEAE8}"/>
              </a:ext>
            </a:extLst>
          </p:cNvPr>
          <p:cNvSpPr txBox="1"/>
          <p:nvPr/>
        </p:nvSpPr>
        <p:spPr>
          <a:xfrm>
            <a:off x="9215893" y="5710531"/>
            <a:ext cx="1724318" cy="323165"/>
          </a:xfrm>
          <a:prstGeom prst="rect">
            <a:avLst/>
          </a:prstGeom>
          <a:noFill/>
        </p:spPr>
        <p:txBody>
          <a:bodyPr wrap="none" rtlCol="0">
            <a:spAutoFit/>
          </a:bodyPr>
          <a:lstStyle/>
          <a:p>
            <a:r>
              <a:rPr lang="en-US" sz="1500" dirty="0" err="1"/>
              <a:t>Usermgmt</a:t>
            </a:r>
            <a:r>
              <a:rPr lang="en-US" sz="1500" dirty="0"/>
              <a:t> WebApp</a:t>
            </a:r>
          </a:p>
        </p:txBody>
      </p:sp>
      <p:sp>
        <p:nvSpPr>
          <p:cNvPr id="96" name="Rectangle 95">
            <a:extLst>
              <a:ext uri="{FF2B5EF4-FFF2-40B4-BE49-F238E27FC236}">
                <a16:creationId xmlns:a16="http://schemas.microsoft.com/office/drawing/2014/main" id="{70229088-FAB6-EF42-959A-4B367F7369FE}"/>
              </a:ext>
            </a:extLst>
          </p:cNvPr>
          <p:cNvSpPr/>
          <p:nvPr/>
        </p:nvSpPr>
        <p:spPr>
          <a:xfrm>
            <a:off x="5837333" y="3684211"/>
            <a:ext cx="2084713"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eapp2.kubeoncloud.com</a:t>
            </a:r>
          </a:p>
        </p:txBody>
      </p:sp>
      <p:sp>
        <p:nvSpPr>
          <p:cNvPr id="97" name="Rectangle 96">
            <a:extLst>
              <a:ext uri="{FF2B5EF4-FFF2-40B4-BE49-F238E27FC236}">
                <a16:creationId xmlns:a16="http://schemas.microsoft.com/office/drawing/2014/main" id="{7497BFD2-3AE0-8F46-9C25-3B0BAAFB9BC4}"/>
              </a:ext>
            </a:extLst>
          </p:cNvPr>
          <p:cNvSpPr/>
          <p:nvPr/>
        </p:nvSpPr>
        <p:spPr>
          <a:xfrm>
            <a:off x="5824509" y="4075801"/>
            <a:ext cx="2084713"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eapp3.kubeoncloud.com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flipV="1">
            <a:off x="5371761" y="3858836"/>
            <a:ext cx="465572" cy="6403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E942EE6-82C1-CE42-873A-7617F54D21FB}"/>
              </a:ext>
            </a:extLst>
          </p:cNvPr>
          <p:cNvCxnSpPr>
            <a:cxnSpLocks/>
            <a:stCxn id="68" idx="3"/>
            <a:endCxn id="97" idx="1"/>
          </p:cNvCxnSpPr>
          <p:nvPr/>
        </p:nvCxnSpPr>
        <p:spPr>
          <a:xfrm>
            <a:off x="5371761" y="3922868"/>
            <a:ext cx="452748" cy="32755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flipV="1">
            <a:off x="7922046" y="3663292"/>
            <a:ext cx="702739" cy="195544"/>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4ADEEC4-ADED-3B4B-B0F1-A283D41FC045}"/>
              </a:ext>
            </a:extLst>
          </p:cNvPr>
          <p:cNvCxnSpPr>
            <a:stCxn id="97" idx="3"/>
            <a:endCxn id="86" idx="1"/>
          </p:cNvCxnSpPr>
          <p:nvPr/>
        </p:nvCxnSpPr>
        <p:spPr>
          <a:xfrm>
            <a:off x="7909222" y="4250426"/>
            <a:ext cx="699392" cy="1025225"/>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042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05034" y="366184"/>
            <a:ext cx="1973870" cy="1278158"/>
          </a:xfrm>
        </p:spPr>
        <p:txBody>
          <a:bodyPr>
            <a:noAutofit/>
          </a:bodyPr>
          <a:lstStyle/>
          <a:p>
            <a:r>
              <a:rPr lang="en-US" sz="2500" dirty="0"/>
              <a:t>Azure AKS   </a:t>
            </a:r>
            <a:br>
              <a:rPr lang="en-US" sz="2500" dirty="0"/>
            </a:br>
            <a:r>
              <a:rPr lang="en-US" sz="2500" dirty="0">
                <a:solidFill>
                  <a:srgbClr val="0070C0"/>
                </a:solidFill>
              </a:rPr>
              <a:t>Nginx Ingress  </a:t>
            </a:r>
            <a:br>
              <a:rPr lang="en-US" sz="2500" dirty="0">
                <a:solidFill>
                  <a:srgbClr val="0070C0"/>
                </a:solidFill>
              </a:rPr>
            </a:br>
            <a:r>
              <a:rPr lang="en-US" sz="2500" dirty="0">
                <a:solidFill>
                  <a:srgbClr val="00B050"/>
                </a:solidFill>
              </a:rPr>
              <a:t>External DNS</a:t>
            </a:r>
            <a:br>
              <a:rPr lang="en-US" sz="2500" dirty="0">
                <a:solidFill>
                  <a:srgbClr val="00B050"/>
                </a:solidFill>
              </a:rPr>
            </a:br>
            <a:r>
              <a:rPr lang="en-US" sz="2500" dirty="0">
                <a:solidFill>
                  <a:schemeClr val="accent4">
                    <a:lumMod val="75000"/>
                  </a:schemeClr>
                </a:solidFill>
              </a:rPr>
              <a:t>SSL with </a:t>
            </a:r>
            <a:br>
              <a:rPr lang="en-US" sz="2500" dirty="0">
                <a:solidFill>
                  <a:schemeClr val="accent4">
                    <a:lumMod val="75000"/>
                  </a:schemeClr>
                </a:solidFill>
              </a:rPr>
            </a:br>
            <a:r>
              <a:rPr lang="en-US" sz="2500" dirty="0">
                <a:solidFill>
                  <a:schemeClr val="accent4">
                    <a:lumMod val="75000"/>
                  </a:schemeClr>
                </a:solidFill>
              </a:rPr>
              <a:t>Lets Encrypt</a:t>
            </a:r>
          </a:p>
        </p:txBody>
      </p:sp>
      <p:sp>
        <p:nvSpPr>
          <p:cNvPr id="5" name="Rectangle 4">
            <a:extLst>
              <a:ext uri="{FF2B5EF4-FFF2-40B4-BE49-F238E27FC236}">
                <a16:creationId xmlns:a16="http://schemas.microsoft.com/office/drawing/2014/main" id="{173392CA-3801-1A40-A789-F01C82EDE2ED}"/>
              </a:ext>
            </a:extLst>
          </p:cNvPr>
          <p:cNvSpPr/>
          <p:nvPr/>
        </p:nvSpPr>
        <p:spPr>
          <a:xfrm>
            <a:off x="1809750" y="65345"/>
            <a:ext cx="10054167" cy="6231739"/>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30584" y="62961"/>
            <a:ext cx="701368" cy="323165"/>
          </a:xfrm>
          <a:prstGeom prst="rect">
            <a:avLst/>
          </a:prstGeom>
          <a:noFill/>
        </p:spPr>
        <p:txBody>
          <a:bodyPr wrap="square" rtlCol="0">
            <a:spAutoFit/>
          </a:bodyPr>
          <a:lstStyle/>
          <a:p>
            <a:r>
              <a:rPr lang="en-US" sz="1500" dirty="0"/>
              <a:t>Azure</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242498"/>
            <a:ext cx="7302500" cy="585350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35133" y="325527"/>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32930" y="371500"/>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773370"/>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771885"/>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8" y="5585964"/>
            <a:ext cx="1002006" cy="784830"/>
          </a:xfrm>
          <a:prstGeom prst="rect">
            <a:avLst/>
          </a:prstGeom>
          <a:noFill/>
        </p:spPr>
        <p:txBody>
          <a:bodyPr wrap="none" rtlCol="0">
            <a:spAutoFit/>
          </a:bodyPr>
          <a:lstStyle/>
          <a:p>
            <a:r>
              <a:rPr lang="en-US" sz="1500" dirty="0"/>
              <a:t>Public IP</a:t>
            </a:r>
          </a:p>
          <a:p>
            <a:r>
              <a:rPr lang="en-US" sz="1500" dirty="0"/>
              <a:t>for Ingress</a:t>
            </a:r>
          </a:p>
          <a:p>
            <a:r>
              <a:rPr lang="en-US" sz="15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702893"/>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4554983" y="4740244"/>
            <a:ext cx="2856748" cy="11490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4554983" y="4813589"/>
            <a:ext cx="797108" cy="79710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5588716" y="4803742"/>
            <a:ext cx="799738" cy="799733"/>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6611994" y="4771939"/>
            <a:ext cx="799738" cy="799733"/>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8694533" y="2968237"/>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8694533" y="3273326"/>
            <a:ext cx="797108" cy="79710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9728266" y="3263479"/>
            <a:ext cx="799738" cy="799733"/>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0751544" y="3231675"/>
            <a:ext cx="799738" cy="799733"/>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28" y="4834293"/>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822828" y="5203555"/>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488551"/>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5203555"/>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4221980" y="5205041"/>
            <a:ext cx="333003" cy="70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5334204" y="53108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9473754" y="3792976"/>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6388453" y="5310873"/>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0482005" y="3792976"/>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4554982" y="2575465"/>
            <a:ext cx="3477768" cy="20641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4574653" y="3524318"/>
            <a:ext cx="797108" cy="79710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5837333" y="3493411"/>
            <a:ext cx="2084713"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sapp1.kubeoncloud.com</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0"/>
            <a:endCxn id="68" idx="2"/>
          </p:cNvCxnSpPr>
          <p:nvPr/>
        </p:nvCxnSpPr>
        <p:spPr>
          <a:xfrm rot="16200000" flipV="1">
            <a:off x="5239735" y="4054891"/>
            <a:ext cx="482324" cy="1015378"/>
          </a:xfrm>
          <a:prstGeom prst="bentConnector3">
            <a:avLst>
              <a:gd name="adj1" fmla="val 2586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5371761" y="3668036"/>
            <a:ext cx="465572" cy="25483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a:off x="7922046" y="3668036"/>
            <a:ext cx="772487" cy="3840"/>
          </a:xfrm>
          <a:prstGeom prst="bentConnector3">
            <a:avLst>
              <a:gd name="adj1" fmla="val 50000"/>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5130914" y="5530209"/>
            <a:ext cx="1563826" cy="323165"/>
          </a:xfrm>
          <a:prstGeom prst="rect">
            <a:avLst/>
          </a:prstGeom>
          <a:noFill/>
        </p:spPr>
        <p:txBody>
          <a:bodyPr wrap="none" rtlCol="0">
            <a:spAutoFit/>
          </a:bodyPr>
          <a:lstStyle/>
          <a:p>
            <a:r>
              <a:rPr lang="en-US" sz="1500"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5271875" y="4347164"/>
            <a:ext cx="1341265" cy="323165"/>
          </a:xfrm>
          <a:prstGeom prst="rect">
            <a:avLst/>
          </a:prstGeom>
          <a:noFill/>
        </p:spPr>
        <p:txBody>
          <a:bodyPr wrap="none" rtlCol="0">
            <a:spAutoFit/>
          </a:bodyPr>
          <a:lstStyle/>
          <a:p>
            <a:r>
              <a:rPr lang="en-US" sz="1500"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9533622" y="4086287"/>
            <a:ext cx="1078950" cy="323165"/>
          </a:xfrm>
          <a:prstGeom prst="rect">
            <a:avLst/>
          </a:prstGeom>
          <a:noFill/>
        </p:spPr>
        <p:txBody>
          <a:bodyPr wrap="none" rtlCol="0">
            <a:spAutoFit/>
          </a:bodyPr>
          <a:lstStyle/>
          <a:p>
            <a:r>
              <a:rPr lang="en-US" sz="1500"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123052" y="969174"/>
            <a:ext cx="744850" cy="74485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5705387" y="756318"/>
            <a:ext cx="2856748" cy="1102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5710914" y="843733"/>
            <a:ext cx="797108" cy="79710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6744648" y="833886"/>
            <a:ext cx="799738" cy="799733"/>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7767925" y="802083"/>
            <a:ext cx="799738" cy="799733"/>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6490135" y="1341018"/>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7544385" y="1341018"/>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6401724" y="1541398"/>
            <a:ext cx="1199496" cy="323165"/>
          </a:xfrm>
          <a:prstGeom prst="rect">
            <a:avLst/>
          </a:prstGeom>
          <a:noFill/>
        </p:spPr>
        <p:txBody>
          <a:bodyPr wrap="none" rtlCol="0">
            <a:spAutoFit/>
          </a:bodyPr>
          <a:lstStyle/>
          <a:p>
            <a:r>
              <a:rPr lang="en-US" sz="1500" dirty="0"/>
              <a:t>External DNS</a:t>
            </a:r>
          </a:p>
        </p:txBody>
      </p:sp>
      <p:pic>
        <p:nvPicPr>
          <p:cNvPr id="34" name="Graphic 33">
            <a:extLst>
              <a:ext uri="{FF2B5EF4-FFF2-40B4-BE49-F238E27FC236}">
                <a16:creationId xmlns:a16="http://schemas.microsoft.com/office/drawing/2014/main" id="{DCBFCC7A-5BE5-864D-9CF8-F64C95853E3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358639" y="946009"/>
            <a:ext cx="603250" cy="793750"/>
          </a:xfrm>
          <a:prstGeom prst="rect">
            <a:avLst/>
          </a:prstGeom>
        </p:spPr>
      </p:pic>
      <p:pic>
        <p:nvPicPr>
          <p:cNvPr id="39" name="Graphic 38">
            <a:extLst>
              <a:ext uri="{FF2B5EF4-FFF2-40B4-BE49-F238E27FC236}">
                <a16:creationId xmlns:a16="http://schemas.microsoft.com/office/drawing/2014/main" id="{666BDBF9-6849-FD4D-B040-EE89B12DF0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67839" y="957656"/>
            <a:ext cx="768777" cy="768777"/>
          </a:xfrm>
          <a:prstGeom prst="rect">
            <a:avLst/>
          </a:prstGeom>
        </p:spPr>
      </p:pic>
      <p:sp>
        <p:nvSpPr>
          <p:cNvPr id="84" name="TextBox 83">
            <a:extLst>
              <a:ext uri="{FF2B5EF4-FFF2-40B4-BE49-F238E27FC236}">
                <a16:creationId xmlns:a16="http://schemas.microsoft.com/office/drawing/2014/main" id="{B7646655-EF7F-2E46-A5B5-092970E70660}"/>
              </a:ext>
            </a:extLst>
          </p:cNvPr>
          <p:cNvSpPr txBox="1"/>
          <p:nvPr/>
        </p:nvSpPr>
        <p:spPr>
          <a:xfrm>
            <a:off x="2154351" y="1760926"/>
            <a:ext cx="645241" cy="553998"/>
          </a:xfrm>
          <a:prstGeom prst="rect">
            <a:avLst/>
          </a:prstGeom>
          <a:noFill/>
        </p:spPr>
        <p:txBody>
          <a:bodyPr wrap="none" rtlCol="0">
            <a:spAutoFit/>
          </a:bodyPr>
          <a:lstStyle/>
          <a:p>
            <a:pPr algn="ctr"/>
            <a:r>
              <a:rPr lang="en-US" sz="1500" dirty="0"/>
              <a:t>DNS </a:t>
            </a:r>
          </a:p>
          <a:p>
            <a:pPr algn="ctr"/>
            <a:r>
              <a:rPr lang="en-US" sz="1500" dirty="0"/>
              <a:t>Zones</a:t>
            </a:r>
          </a:p>
        </p:txBody>
      </p:sp>
      <p:sp>
        <p:nvSpPr>
          <p:cNvPr id="85" name="TextBox 84">
            <a:extLst>
              <a:ext uri="{FF2B5EF4-FFF2-40B4-BE49-F238E27FC236}">
                <a16:creationId xmlns:a16="http://schemas.microsoft.com/office/drawing/2014/main" id="{38B7F971-1D7D-3A42-B989-841566AC37DE}"/>
              </a:ext>
            </a:extLst>
          </p:cNvPr>
          <p:cNvSpPr txBox="1"/>
          <p:nvPr/>
        </p:nvSpPr>
        <p:spPr>
          <a:xfrm>
            <a:off x="3130319" y="1739759"/>
            <a:ext cx="918842" cy="784830"/>
          </a:xfrm>
          <a:prstGeom prst="rect">
            <a:avLst/>
          </a:prstGeom>
          <a:noFill/>
        </p:spPr>
        <p:txBody>
          <a:bodyPr wrap="none" rtlCol="0">
            <a:spAutoFit/>
          </a:bodyPr>
          <a:lstStyle/>
          <a:p>
            <a:pPr algn="ctr"/>
            <a:r>
              <a:rPr lang="en-US" sz="1500" dirty="0"/>
              <a:t>Managed</a:t>
            </a:r>
          </a:p>
          <a:p>
            <a:pPr algn="ctr"/>
            <a:r>
              <a:rPr lang="en-US" sz="1500" dirty="0"/>
              <a:t>Service </a:t>
            </a:r>
          </a:p>
          <a:p>
            <a:pPr algn="ctr"/>
            <a:r>
              <a:rPr lang="en-US" sz="1500" dirty="0"/>
              <a:t>Identity</a:t>
            </a:r>
          </a:p>
        </p:txBody>
      </p:sp>
      <p:sp>
        <p:nvSpPr>
          <p:cNvPr id="87" name="TextBox 86">
            <a:extLst>
              <a:ext uri="{FF2B5EF4-FFF2-40B4-BE49-F238E27FC236}">
                <a16:creationId xmlns:a16="http://schemas.microsoft.com/office/drawing/2014/main" id="{B703D8CB-FF0D-704D-B4FF-308EC3A28F9B}"/>
              </a:ext>
            </a:extLst>
          </p:cNvPr>
          <p:cNvSpPr txBox="1"/>
          <p:nvPr/>
        </p:nvSpPr>
        <p:spPr>
          <a:xfrm>
            <a:off x="4530915" y="1584838"/>
            <a:ext cx="1289135" cy="502573"/>
          </a:xfrm>
          <a:prstGeom prst="rect">
            <a:avLst/>
          </a:prstGeom>
          <a:noFill/>
        </p:spPr>
        <p:txBody>
          <a:bodyPr wrap="none" rtlCol="0">
            <a:spAutoFit/>
          </a:bodyPr>
          <a:lstStyle/>
          <a:p>
            <a:pPr algn="ctr"/>
            <a:r>
              <a:rPr lang="en-US" sz="1333" dirty="0"/>
              <a:t>Virtual Machine</a:t>
            </a:r>
          </a:p>
          <a:p>
            <a:pPr algn="ctr"/>
            <a:r>
              <a:rPr lang="en-US" sz="1333" dirty="0"/>
              <a:t>Scale Sets</a:t>
            </a:r>
          </a:p>
        </p:txBody>
      </p:sp>
      <p:cxnSp>
        <p:nvCxnSpPr>
          <p:cNvPr id="89" name="Straight Arrow Connector 88">
            <a:extLst>
              <a:ext uri="{FF2B5EF4-FFF2-40B4-BE49-F238E27FC236}">
                <a16:creationId xmlns:a16="http://schemas.microsoft.com/office/drawing/2014/main" id="{DDB76BF5-4FB2-E64A-98DF-7C0947B41D56}"/>
              </a:ext>
            </a:extLst>
          </p:cNvPr>
          <p:cNvCxnSpPr>
            <a:stCxn id="34" idx="3"/>
            <a:endCxn id="39" idx="1"/>
          </p:cNvCxnSpPr>
          <p:nvPr/>
        </p:nvCxnSpPr>
        <p:spPr>
          <a:xfrm flipV="1">
            <a:off x="3961889" y="1342044"/>
            <a:ext cx="705950" cy="84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9AB764D-D0DB-254B-8D07-71A3767F0271}"/>
              </a:ext>
            </a:extLst>
          </p:cNvPr>
          <p:cNvCxnSpPr>
            <a:cxnSpLocks/>
            <a:stCxn id="34" idx="1"/>
            <a:endCxn id="10" idx="3"/>
          </p:cNvCxnSpPr>
          <p:nvPr/>
        </p:nvCxnSpPr>
        <p:spPr>
          <a:xfrm flipH="1" flipV="1">
            <a:off x="2867902" y="1341599"/>
            <a:ext cx="490738" cy="12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H="1" flipV="1">
            <a:off x="4752353" y="-1422990"/>
            <a:ext cx="135288" cy="4649040"/>
          </a:xfrm>
          <a:prstGeom prst="bentConnector3">
            <a:avLst>
              <a:gd name="adj1" fmla="val 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8710704" y="4553255"/>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8">
            <a:alphaModFix/>
          </a:blip>
          <a:stretch>
            <a:fillRect/>
          </a:stretch>
        </p:blipFill>
        <p:spPr>
          <a:xfrm>
            <a:off x="8710704" y="4858344"/>
            <a:ext cx="797108" cy="79710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9">
            <a:alphaModFix/>
          </a:blip>
          <a:stretch>
            <a:fillRect/>
          </a:stretch>
        </p:blipFill>
        <p:spPr>
          <a:xfrm>
            <a:off x="9744437" y="4848497"/>
            <a:ext cx="799738" cy="799733"/>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0">
            <a:alphaModFix/>
          </a:blip>
          <a:stretch>
            <a:fillRect/>
          </a:stretch>
        </p:blipFill>
        <p:spPr>
          <a:xfrm>
            <a:off x="10767714" y="4816694"/>
            <a:ext cx="799738" cy="799733"/>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9489924" y="5377994"/>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10498176" y="5377994"/>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9549793" y="5671306"/>
            <a:ext cx="1078950" cy="323165"/>
          </a:xfrm>
          <a:prstGeom prst="rect">
            <a:avLst/>
          </a:prstGeom>
          <a:noFill/>
        </p:spPr>
        <p:txBody>
          <a:bodyPr wrap="none" rtlCol="0">
            <a:spAutoFit/>
          </a:bodyPr>
          <a:lstStyle/>
          <a:p>
            <a:r>
              <a:rPr lang="en-US" sz="1500" dirty="0"/>
              <a:t>Nginx App2</a:t>
            </a:r>
          </a:p>
        </p:txBody>
      </p:sp>
      <p:sp>
        <p:nvSpPr>
          <p:cNvPr id="96" name="Rectangle 95">
            <a:extLst>
              <a:ext uri="{FF2B5EF4-FFF2-40B4-BE49-F238E27FC236}">
                <a16:creationId xmlns:a16="http://schemas.microsoft.com/office/drawing/2014/main" id="{70229088-FAB6-EF42-959A-4B367F7369FE}"/>
              </a:ext>
            </a:extLst>
          </p:cNvPr>
          <p:cNvSpPr/>
          <p:nvPr/>
        </p:nvSpPr>
        <p:spPr>
          <a:xfrm>
            <a:off x="5837333" y="3906461"/>
            <a:ext cx="2084713" cy="3492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sapp2.kubeoncloud.com</a:t>
            </a:r>
          </a:p>
        </p:txBody>
      </p:sp>
      <p:cxnSp>
        <p:nvCxnSpPr>
          <p:cNvPr id="98" name="Straight Arrow Connector 97">
            <a:extLst>
              <a:ext uri="{FF2B5EF4-FFF2-40B4-BE49-F238E27FC236}">
                <a16:creationId xmlns:a16="http://schemas.microsoft.com/office/drawing/2014/main" id="{721B3A1A-7410-BA4C-9353-F3938728E3FE}"/>
              </a:ext>
            </a:extLst>
          </p:cNvPr>
          <p:cNvCxnSpPr>
            <a:cxnSpLocks/>
            <a:stCxn id="68" idx="3"/>
            <a:endCxn id="96" idx="1"/>
          </p:cNvCxnSpPr>
          <p:nvPr/>
        </p:nvCxnSpPr>
        <p:spPr>
          <a:xfrm>
            <a:off x="5371761" y="3922868"/>
            <a:ext cx="465572" cy="15821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95074C5-89A5-EF41-B6B3-94F8750BBC99}"/>
              </a:ext>
            </a:extLst>
          </p:cNvPr>
          <p:cNvCxnSpPr>
            <a:stCxn id="96" idx="3"/>
            <a:endCxn id="60" idx="1"/>
          </p:cNvCxnSpPr>
          <p:nvPr/>
        </p:nvCxnSpPr>
        <p:spPr>
          <a:xfrm>
            <a:off x="7922046" y="4081086"/>
            <a:ext cx="788658" cy="1175808"/>
          </a:xfrm>
          <a:prstGeom prst="bentConnector3">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7B7B0E-3D00-6046-902E-FA70B6427EB4}"/>
              </a:ext>
            </a:extLst>
          </p:cNvPr>
          <p:cNvPicPr>
            <a:picLocks noChangeAspect="1"/>
          </p:cNvPicPr>
          <p:nvPr/>
        </p:nvPicPr>
        <p:blipFill>
          <a:blip r:embed="rId20"/>
          <a:stretch>
            <a:fillRect/>
          </a:stretch>
        </p:blipFill>
        <p:spPr>
          <a:xfrm>
            <a:off x="130683" y="2337068"/>
            <a:ext cx="1463945" cy="349793"/>
          </a:xfrm>
          <a:prstGeom prst="rect">
            <a:avLst/>
          </a:prstGeom>
          <a:ln>
            <a:solidFill>
              <a:schemeClr val="tx1"/>
            </a:solidFill>
          </a:ln>
        </p:spPr>
      </p:pic>
      <p:sp>
        <p:nvSpPr>
          <p:cNvPr id="115" name="Rectangle 114">
            <a:extLst>
              <a:ext uri="{FF2B5EF4-FFF2-40B4-BE49-F238E27FC236}">
                <a16:creationId xmlns:a16="http://schemas.microsoft.com/office/drawing/2014/main" id="{060937E8-783E-1C48-A1F5-802199B5B56D}"/>
              </a:ext>
            </a:extLst>
          </p:cNvPr>
          <p:cNvSpPr/>
          <p:nvPr/>
        </p:nvSpPr>
        <p:spPr>
          <a:xfrm>
            <a:off x="8670854" y="1350258"/>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16" name="Google Shape;660;p35">
            <a:extLst>
              <a:ext uri="{FF2B5EF4-FFF2-40B4-BE49-F238E27FC236}">
                <a16:creationId xmlns:a16="http://schemas.microsoft.com/office/drawing/2014/main" id="{DF743182-8AA7-7D4E-B192-409A865B69B9}"/>
              </a:ext>
            </a:extLst>
          </p:cNvPr>
          <p:cNvPicPr preferRelativeResize="0"/>
          <p:nvPr/>
        </p:nvPicPr>
        <p:blipFill>
          <a:blip r:embed="rId8">
            <a:alphaModFix/>
          </a:blip>
          <a:stretch>
            <a:fillRect/>
          </a:stretch>
        </p:blipFill>
        <p:spPr>
          <a:xfrm>
            <a:off x="8670854" y="1655347"/>
            <a:ext cx="797108" cy="797100"/>
          </a:xfrm>
          <a:prstGeom prst="rect">
            <a:avLst/>
          </a:prstGeom>
          <a:noFill/>
          <a:ln>
            <a:noFill/>
          </a:ln>
        </p:spPr>
      </p:pic>
      <p:pic>
        <p:nvPicPr>
          <p:cNvPr id="117" name="Google Shape;637;p35">
            <a:extLst>
              <a:ext uri="{FF2B5EF4-FFF2-40B4-BE49-F238E27FC236}">
                <a16:creationId xmlns:a16="http://schemas.microsoft.com/office/drawing/2014/main" id="{C7BC174B-7909-CA44-9A87-8578250D62E7}"/>
              </a:ext>
            </a:extLst>
          </p:cNvPr>
          <p:cNvPicPr preferRelativeResize="0"/>
          <p:nvPr/>
        </p:nvPicPr>
        <p:blipFill>
          <a:blip r:embed="rId9">
            <a:alphaModFix/>
          </a:blip>
          <a:stretch>
            <a:fillRect/>
          </a:stretch>
        </p:blipFill>
        <p:spPr>
          <a:xfrm>
            <a:off x="9704587" y="1645499"/>
            <a:ext cx="799738" cy="799733"/>
          </a:xfrm>
          <a:prstGeom prst="rect">
            <a:avLst/>
          </a:prstGeom>
          <a:noFill/>
          <a:ln>
            <a:noFill/>
          </a:ln>
        </p:spPr>
      </p:pic>
      <p:pic>
        <p:nvPicPr>
          <p:cNvPr id="118" name="Google Shape;638;p35">
            <a:extLst>
              <a:ext uri="{FF2B5EF4-FFF2-40B4-BE49-F238E27FC236}">
                <a16:creationId xmlns:a16="http://schemas.microsoft.com/office/drawing/2014/main" id="{ACA1DF86-E251-0F42-93CA-5CED5790C466}"/>
              </a:ext>
            </a:extLst>
          </p:cNvPr>
          <p:cNvPicPr preferRelativeResize="0"/>
          <p:nvPr/>
        </p:nvPicPr>
        <p:blipFill>
          <a:blip r:embed="rId10">
            <a:alphaModFix/>
          </a:blip>
          <a:stretch>
            <a:fillRect/>
          </a:stretch>
        </p:blipFill>
        <p:spPr>
          <a:xfrm>
            <a:off x="10727864" y="1613696"/>
            <a:ext cx="799738" cy="799733"/>
          </a:xfrm>
          <a:prstGeom prst="rect">
            <a:avLst/>
          </a:prstGeom>
          <a:noFill/>
          <a:ln>
            <a:noFill/>
          </a:ln>
        </p:spPr>
      </p:pic>
      <p:cxnSp>
        <p:nvCxnSpPr>
          <p:cNvPr id="119" name="Straight Arrow Connector 118">
            <a:extLst>
              <a:ext uri="{FF2B5EF4-FFF2-40B4-BE49-F238E27FC236}">
                <a16:creationId xmlns:a16="http://schemas.microsoft.com/office/drawing/2014/main" id="{FCC77A90-47FD-CD4A-8A3A-54CF4E913025}"/>
              </a:ext>
            </a:extLst>
          </p:cNvPr>
          <p:cNvCxnSpPr>
            <a:cxnSpLocks/>
          </p:cNvCxnSpPr>
          <p:nvPr/>
        </p:nvCxnSpPr>
        <p:spPr>
          <a:xfrm>
            <a:off x="9450074" y="2174997"/>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1284250-7B7E-104D-BAE8-DE82DD555764}"/>
              </a:ext>
            </a:extLst>
          </p:cNvPr>
          <p:cNvCxnSpPr>
            <a:cxnSpLocks/>
          </p:cNvCxnSpPr>
          <p:nvPr/>
        </p:nvCxnSpPr>
        <p:spPr>
          <a:xfrm flipH="1">
            <a:off x="10458326" y="2174997"/>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17EC80E-55AF-824C-B2F2-D39CBE57DA1B}"/>
              </a:ext>
            </a:extLst>
          </p:cNvPr>
          <p:cNvSpPr txBox="1"/>
          <p:nvPr/>
        </p:nvSpPr>
        <p:spPr>
          <a:xfrm>
            <a:off x="9509943" y="2468308"/>
            <a:ext cx="1242648" cy="323165"/>
          </a:xfrm>
          <a:prstGeom prst="rect">
            <a:avLst/>
          </a:prstGeom>
          <a:noFill/>
        </p:spPr>
        <p:txBody>
          <a:bodyPr wrap="none" rtlCol="0">
            <a:spAutoFit/>
          </a:bodyPr>
          <a:lstStyle/>
          <a:p>
            <a:r>
              <a:rPr lang="en-US" sz="1500" dirty="0"/>
              <a:t>cert-manager</a:t>
            </a:r>
          </a:p>
        </p:txBody>
      </p:sp>
      <p:cxnSp>
        <p:nvCxnSpPr>
          <p:cNvPr id="43" name="Elbow Connector 42">
            <a:extLst>
              <a:ext uri="{FF2B5EF4-FFF2-40B4-BE49-F238E27FC236}">
                <a16:creationId xmlns:a16="http://schemas.microsoft.com/office/drawing/2014/main" id="{A0BFEDF4-8036-1947-A9B2-AC918D0C242E}"/>
              </a:ext>
            </a:extLst>
          </p:cNvPr>
          <p:cNvCxnSpPr>
            <a:cxnSpLocks/>
            <a:stCxn id="68" idx="1"/>
            <a:endCxn id="116" idx="1"/>
          </p:cNvCxnSpPr>
          <p:nvPr/>
        </p:nvCxnSpPr>
        <p:spPr>
          <a:xfrm rot="10800000" flipH="1">
            <a:off x="4574652" y="2053898"/>
            <a:ext cx="4096201" cy="1868971"/>
          </a:xfrm>
          <a:prstGeom prst="bentConnector3">
            <a:avLst>
              <a:gd name="adj1" fmla="val -2584"/>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27615B4-1C91-514C-9881-43909F2305EB}"/>
              </a:ext>
            </a:extLst>
          </p:cNvPr>
          <p:cNvCxnSpPr>
            <a:cxnSpLocks/>
            <a:stCxn id="117" idx="2"/>
            <a:endCxn id="3" idx="3"/>
          </p:cNvCxnSpPr>
          <p:nvPr/>
        </p:nvCxnSpPr>
        <p:spPr>
          <a:xfrm rot="5400000">
            <a:off x="5816176" y="-1776316"/>
            <a:ext cx="66732" cy="8509828"/>
          </a:xfrm>
          <a:prstGeom prst="bentConnector2">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1" name="Google Shape;664;p35">
            <a:extLst>
              <a:ext uri="{FF2B5EF4-FFF2-40B4-BE49-F238E27FC236}">
                <a16:creationId xmlns:a16="http://schemas.microsoft.com/office/drawing/2014/main" id="{62AA25D9-302C-C244-81BD-99211800A438}"/>
              </a:ext>
            </a:extLst>
          </p:cNvPr>
          <p:cNvPicPr preferRelativeResize="0"/>
          <p:nvPr/>
        </p:nvPicPr>
        <p:blipFill>
          <a:blip r:embed="rId21">
            <a:alphaModFix/>
          </a:blip>
          <a:stretch>
            <a:fillRect/>
          </a:stretch>
        </p:blipFill>
        <p:spPr>
          <a:xfrm>
            <a:off x="4583233" y="2575464"/>
            <a:ext cx="796800" cy="796800"/>
          </a:xfrm>
          <a:prstGeom prst="rect">
            <a:avLst/>
          </a:prstGeom>
          <a:noFill/>
          <a:ln>
            <a:noFill/>
          </a:ln>
        </p:spPr>
      </p:pic>
      <p:pic>
        <p:nvPicPr>
          <p:cNvPr id="132" name="Google Shape;664;p35">
            <a:extLst>
              <a:ext uri="{FF2B5EF4-FFF2-40B4-BE49-F238E27FC236}">
                <a16:creationId xmlns:a16="http://schemas.microsoft.com/office/drawing/2014/main" id="{677F6E6C-E086-1E41-BE7C-DBD755BE27A2}"/>
              </a:ext>
            </a:extLst>
          </p:cNvPr>
          <p:cNvPicPr preferRelativeResize="0"/>
          <p:nvPr/>
        </p:nvPicPr>
        <p:blipFill>
          <a:blip r:embed="rId21">
            <a:alphaModFix/>
          </a:blip>
          <a:stretch>
            <a:fillRect/>
          </a:stretch>
        </p:blipFill>
        <p:spPr>
          <a:xfrm>
            <a:off x="5454013" y="2599085"/>
            <a:ext cx="796800" cy="796800"/>
          </a:xfrm>
          <a:prstGeom prst="rect">
            <a:avLst/>
          </a:prstGeom>
          <a:noFill/>
          <a:ln>
            <a:noFill/>
          </a:ln>
        </p:spPr>
      </p:pic>
    </p:spTree>
    <p:extLst>
      <p:ext uri="{BB962C8B-B14F-4D97-AF65-F5344CB8AC3E}">
        <p14:creationId xmlns:p14="http://schemas.microsoft.com/office/powerpoint/2010/main" val="1223399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B8B1AC-9CAE-AF49-8E28-D3D39E6E751A}"/>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215C860-A644-7649-BDDB-818449EF566C}"/>
              </a:ext>
            </a:extLst>
          </p:cNvPr>
          <p:cNvSpPr>
            <a:spLocks noGrp="1"/>
          </p:cNvSpPr>
          <p:nvPr>
            <p:ph type="title"/>
          </p:nvPr>
        </p:nvSpPr>
        <p:spPr/>
        <p:txBody>
          <a:bodyPr/>
          <a:lstStyle/>
          <a:p>
            <a:r>
              <a:rPr lang="en-US" dirty="0"/>
              <a:t>Kubernetes – </a:t>
            </a:r>
            <a:r>
              <a:rPr lang="en-US" dirty="0">
                <a:solidFill>
                  <a:srgbClr val="00B050"/>
                </a:solidFill>
              </a:rPr>
              <a:t>Requests &amp; Limits</a:t>
            </a:r>
          </a:p>
        </p:txBody>
      </p:sp>
      <p:sp>
        <p:nvSpPr>
          <p:cNvPr id="7" name="Google Shape;580;p33">
            <a:extLst>
              <a:ext uri="{FF2B5EF4-FFF2-40B4-BE49-F238E27FC236}">
                <a16:creationId xmlns:a16="http://schemas.microsoft.com/office/drawing/2014/main" id="{56650CF6-B0E3-7E47-8FEB-AFD3DA05DE98}"/>
              </a:ext>
            </a:extLst>
          </p:cNvPr>
          <p:cNvSpPr/>
          <p:nvPr/>
        </p:nvSpPr>
        <p:spPr>
          <a:xfrm>
            <a:off x="187739" y="1443300"/>
            <a:ext cx="11915913" cy="4775205"/>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endParaRPr sz="2933"/>
          </a:p>
        </p:txBody>
      </p:sp>
      <p:pic>
        <p:nvPicPr>
          <p:cNvPr id="8" name="Google Shape;584;p33">
            <a:extLst>
              <a:ext uri="{FF2B5EF4-FFF2-40B4-BE49-F238E27FC236}">
                <a16:creationId xmlns:a16="http://schemas.microsoft.com/office/drawing/2014/main" id="{A49FCA15-8F9B-F84B-9669-355508355877}"/>
              </a:ext>
            </a:extLst>
          </p:cNvPr>
          <p:cNvPicPr preferRelativeResize="0"/>
          <p:nvPr/>
        </p:nvPicPr>
        <p:blipFill>
          <a:blip r:embed="rId2">
            <a:alphaModFix/>
          </a:blip>
          <a:stretch>
            <a:fillRect/>
          </a:stretch>
        </p:blipFill>
        <p:spPr>
          <a:xfrm>
            <a:off x="318950" y="1004353"/>
            <a:ext cx="835300" cy="813048"/>
          </a:xfrm>
          <a:prstGeom prst="rect">
            <a:avLst/>
          </a:prstGeom>
          <a:noFill/>
          <a:ln>
            <a:noFill/>
          </a:ln>
        </p:spPr>
      </p:pic>
      <p:sp>
        <p:nvSpPr>
          <p:cNvPr id="9" name="Google Shape;585;p33">
            <a:extLst>
              <a:ext uri="{FF2B5EF4-FFF2-40B4-BE49-F238E27FC236}">
                <a16:creationId xmlns:a16="http://schemas.microsoft.com/office/drawing/2014/main" id="{5CE46673-7542-CF46-88A5-369EDF144458}"/>
              </a:ext>
            </a:extLst>
          </p:cNvPr>
          <p:cNvSpPr txBox="1"/>
          <p:nvPr/>
        </p:nvSpPr>
        <p:spPr>
          <a:xfrm>
            <a:off x="1285461" y="1301700"/>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r>
              <a:rPr lang="fr" sz="1500" dirty="0">
                <a:latin typeface="Consolas"/>
                <a:ea typeface="Consolas"/>
                <a:cs typeface="Consolas"/>
                <a:sym typeface="Consolas"/>
              </a:rPr>
              <a:t>K8s cluster</a:t>
            </a:r>
            <a:endParaRPr sz="1500" dirty="0">
              <a:latin typeface="Consolas"/>
              <a:ea typeface="Consolas"/>
              <a:cs typeface="Consolas"/>
              <a:sym typeface="Consolas"/>
            </a:endParaRPr>
          </a:p>
        </p:txBody>
      </p:sp>
      <p:sp>
        <p:nvSpPr>
          <p:cNvPr id="34" name="Google Shape;580;p33">
            <a:extLst>
              <a:ext uri="{FF2B5EF4-FFF2-40B4-BE49-F238E27FC236}">
                <a16:creationId xmlns:a16="http://schemas.microsoft.com/office/drawing/2014/main" id="{D4C6C83B-8038-AD49-85FA-782DBE772F00}"/>
              </a:ext>
            </a:extLst>
          </p:cNvPr>
          <p:cNvSpPr/>
          <p:nvPr/>
        </p:nvSpPr>
        <p:spPr>
          <a:xfrm>
            <a:off x="612077" y="2023848"/>
            <a:ext cx="11116097" cy="3972761"/>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endParaRPr sz="2933"/>
          </a:p>
        </p:txBody>
      </p:sp>
      <p:pic>
        <p:nvPicPr>
          <p:cNvPr id="35" name="Google Shape;213;p22">
            <a:extLst>
              <a:ext uri="{FF2B5EF4-FFF2-40B4-BE49-F238E27FC236}">
                <a16:creationId xmlns:a16="http://schemas.microsoft.com/office/drawing/2014/main" id="{CC0EC546-DE06-E847-9220-A5ADE207F623}"/>
              </a:ext>
            </a:extLst>
          </p:cNvPr>
          <p:cNvPicPr preferRelativeResize="0"/>
          <p:nvPr/>
        </p:nvPicPr>
        <p:blipFill>
          <a:blip r:embed="rId3">
            <a:alphaModFix/>
          </a:blip>
          <a:stretch>
            <a:fillRect/>
          </a:stretch>
        </p:blipFill>
        <p:spPr>
          <a:xfrm>
            <a:off x="10638103" y="1668323"/>
            <a:ext cx="796800" cy="796800"/>
          </a:xfrm>
          <a:prstGeom prst="rect">
            <a:avLst/>
          </a:prstGeom>
          <a:noFill/>
          <a:ln>
            <a:noFill/>
          </a:ln>
        </p:spPr>
      </p:pic>
      <p:sp>
        <p:nvSpPr>
          <p:cNvPr id="36" name="Google Shape;585;p33">
            <a:extLst>
              <a:ext uri="{FF2B5EF4-FFF2-40B4-BE49-F238E27FC236}">
                <a16:creationId xmlns:a16="http://schemas.microsoft.com/office/drawing/2014/main" id="{76B875CE-48D6-754B-AA94-73A0A46F7397}"/>
              </a:ext>
            </a:extLst>
          </p:cNvPr>
          <p:cNvSpPr txBox="1"/>
          <p:nvPr/>
        </p:nvSpPr>
        <p:spPr>
          <a:xfrm>
            <a:off x="8644831" y="1898082"/>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r>
              <a:rPr lang="fr" sz="1500" dirty="0">
                <a:latin typeface="Consolas"/>
                <a:ea typeface="Consolas"/>
                <a:cs typeface="Consolas"/>
                <a:sym typeface="Consolas"/>
              </a:rPr>
              <a:t>K8s </a:t>
            </a:r>
            <a:r>
              <a:rPr lang="fr" sz="1500" dirty="0" err="1">
                <a:latin typeface="Consolas"/>
                <a:ea typeface="Consolas"/>
                <a:cs typeface="Consolas"/>
                <a:sym typeface="Consolas"/>
              </a:rPr>
              <a:t>Node</a:t>
            </a:r>
            <a:endParaRPr sz="1500" dirty="0">
              <a:latin typeface="Consolas"/>
              <a:ea typeface="Consolas"/>
              <a:cs typeface="Consolas"/>
              <a:sym typeface="Consolas"/>
            </a:endParaRPr>
          </a:p>
        </p:txBody>
      </p:sp>
      <p:sp>
        <p:nvSpPr>
          <p:cNvPr id="38" name="Rectangle 37">
            <a:extLst>
              <a:ext uri="{FF2B5EF4-FFF2-40B4-BE49-F238E27FC236}">
                <a16:creationId xmlns:a16="http://schemas.microsoft.com/office/drawing/2014/main" id="{F71395D9-533B-FD4F-A541-9F2FE878CB66}"/>
              </a:ext>
            </a:extLst>
          </p:cNvPr>
          <p:cNvSpPr/>
          <p:nvPr/>
        </p:nvSpPr>
        <p:spPr>
          <a:xfrm>
            <a:off x="9590953" y="3812306"/>
            <a:ext cx="1800087" cy="6626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 32GB</a:t>
            </a:r>
          </a:p>
        </p:txBody>
      </p:sp>
      <p:pic>
        <p:nvPicPr>
          <p:cNvPr id="42" name="Google Shape;598;p33">
            <a:extLst>
              <a:ext uri="{FF2B5EF4-FFF2-40B4-BE49-F238E27FC236}">
                <a16:creationId xmlns:a16="http://schemas.microsoft.com/office/drawing/2014/main" id="{2934465E-D577-0544-B5C3-37A6AA0FD8AC}"/>
              </a:ext>
            </a:extLst>
          </p:cNvPr>
          <p:cNvPicPr preferRelativeResize="0"/>
          <p:nvPr/>
        </p:nvPicPr>
        <p:blipFill>
          <a:blip r:embed="rId4">
            <a:alphaModFix/>
          </a:blip>
          <a:stretch>
            <a:fillRect/>
          </a:stretch>
        </p:blipFill>
        <p:spPr>
          <a:xfrm>
            <a:off x="1769907" y="2484544"/>
            <a:ext cx="797108" cy="797100"/>
          </a:xfrm>
          <a:prstGeom prst="rect">
            <a:avLst/>
          </a:prstGeom>
          <a:noFill/>
          <a:ln>
            <a:noFill/>
          </a:ln>
        </p:spPr>
      </p:pic>
      <p:pic>
        <p:nvPicPr>
          <p:cNvPr id="44" name="Google Shape;638;p35">
            <a:extLst>
              <a:ext uri="{FF2B5EF4-FFF2-40B4-BE49-F238E27FC236}">
                <a16:creationId xmlns:a16="http://schemas.microsoft.com/office/drawing/2014/main" id="{953447B1-43E2-0349-9EE7-B87ABC6A8667}"/>
              </a:ext>
            </a:extLst>
          </p:cNvPr>
          <p:cNvPicPr preferRelativeResize="0"/>
          <p:nvPr/>
        </p:nvPicPr>
        <p:blipFill>
          <a:blip r:embed="rId5">
            <a:alphaModFix/>
          </a:blip>
          <a:stretch>
            <a:fillRect/>
          </a:stretch>
        </p:blipFill>
        <p:spPr>
          <a:xfrm>
            <a:off x="2649124" y="2507720"/>
            <a:ext cx="799738" cy="799733"/>
          </a:xfrm>
          <a:prstGeom prst="rect">
            <a:avLst/>
          </a:prstGeom>
          <a:noFill/>
          <a:ln>
            <a:noFill/>
          </a:ln>
        </p:spPr>
      </p:pic>
      <p:sp>
        <p:nvSpPr>
          <p:cNvPr id="45" name="Rectangle 44">
            <a:extLst>
              <a:ext uri="{FF2B5EF4-FFF2-40B4-BE49-F238E27FC236}">
                <a16:creationId xmlns:a16="http://schemas.microsoft.com/office/drawing/2014/main" id="{6BA386E6-2B06-3748-8C5C-848875EAAC69}"/>
              </a:ext>
            </a:extLst>
          </p:cNvPr>
          <p:cNvSpPr/>
          <p:nvPr/>
        </p:nvSpPr>
        <p:spPr>
          <a:xfrm>
            <a:off x="9590953" y="2976150"/>
            <a:ext cx="1800087" cy="6626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 8 </a:t>
            </a:r>
            <a:r>
              <a:rPr lang="en-US" sz="1500" dirty="0" err="1"/>
              <a:t>vcores</a:t>
            </a:r>
            <a:endParaRPr lang="en-US" sz="1500" dirty="0"/>
          </a:p>
          <a:p>
            <a:pPr algn="ctr"/>
            <a:r>
              <a:rPr lang="en-US" sz="1500" dirty="0"/>
              <a:t>(8000m)</a:t>
            </a:r>
          </a:p>
        </p:txBody>
      </p:sp>
      <p:sp>
        <p:nvSpPr>
          <p:cNvPr id="46" name="Google Shape;595;p33">
            <a:extLst>
              <a:ext uri="{FF2B5EF4-FFF2-40B4-BE49-F238E27FC236}">
                <a16:creationId xmlns:a16="http://schemas.microsoft.com/office/drawing/2014/main" id="{6A13BB83-5C18-4045-AA27-25D8006A719C}"/>
              </a:ext>
            </a:extLst>
          </p:cNvPr>
          <p:cNvSpPr/>
          <p:nvPr/>
        </p:nvSpPr>
        <p:spPr>
          <a:xfrm>
            <a:off x="838201" y="2382464"/>
            <a:ext cx="7449229" cy="3434522"/>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47" name="Google Shape;596;p33">
            <a:extLst>
              <a:ext uri="{FF2B5EF4-FFF2-40B4-BE49-F238E27FC236}">
                <a16:creationId xmlns:a16="http://schemas.microsoft.com/office/drawing/2014/main" id="{40BC4B99-A328-6740-A0C4-9E8F3D835432}"/>
              </a:ext>
            </a:extLst>
          </p:cNvPr>
          <p:cNvSpPr txBox="1"/>
          <p:nvPr/>
        </p:nvSpPr>
        <p:spPr>
          <a:xfrm>
            <a:off x="1963165" y="2226472"/>
            <a:ext cx="1987223"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r>
              <a:rPr lang="en-IN" sz="1467" dirty="0">
                <a:latin typeface="Consolas"/>
                <a:ea typeface="Consolas"/>
                <a:cs typeface="Consolas"/>
                <a:sym typeface="Consolas"/>
              </a:rPr>
              <a:t>default</a:t>
            </a:r>
            <a:r>
              <a:rPr lang="fr" sz="1467" dirty="0">
                <a:latin typeface="Consolas"/>
                <a:ea typeface="Consolas"/>
                <a:cs typeface="Consolas"/>
                <a:sym typeface="Consolas"/>
              </a:rPr>
              <a:t> </a:t>
            </a:r>
            <a:r>
              <a:rPr lang="fr" sz="1467" dirty="0" err="1">
                <a:latin typeface="Consolas"/>
                <a:ea typeface="Consolas"/>
                <a:cs typeface="Consolas"/>
                <a:sym typeface="Consolas"/>
              </a:rPr>
              <a:t>namespace</a:t>
            </a:r>
            <a:endParaRPr sz="1467" dirty="0">
              <a:latin typeface="Consolas"/>
              <a:ea typeface="Consolas"/>
              <a:cs typeface="Consolas"/>
              <a:sym typeface="Consolas"/>
            </a:endParaRPr>
          </a:p>
        </p:txBody>
      </p:sp>
      <p:pic>
        <p:nvPicPr>
          <p:cNvPr id="48" name="Google Shape;612;p33">
            <a:extLst>
              <a:ext uri="{FF2B5EF4-FFF2-40B4-BE49-F238E27FC236}">
                <a16:creationId xmlns:a16="http://schemas.microsoft.com/office/drawing/2014/main" id="{C48D6529-B123-744E-9A29-E83701EFB0FD}"/>
              </a:ext>
            </a:extLst>
          </p:cNvPr>
          <p:cNvPicPr preferRelativeResize="0"/>
          <p:nvPr/>
        </p:nvPicPr>
        <p:blipFill>
          <a:blip r:embed="rId6">
            <a:alphaModFix/>
          </a:blip>
          <a:stretch>
            <a:fillRect/>
          </a:stretch>
        </p:blipFill>
        <p:spPr>
          <a:xfrm>
            <a:off x="1048919" y="1995062"/>
            <a:ext cx="798251" cy="796800"/>
          </a:xfrm>
          <a:prstGeom prst="rect">
            <a:avLst/>
          </a:prstGeom>
          <a:noFill/>
          <a:ln>
            <a:noFill/>
          </a:ln>
        </p:spPr>
      </p:pic>
      <p:sp>
        <p:nvSpPr>
          <p:cNvPr id="50" name="Google Shape;595;p33">
            <a:extLst>
              <a:ext uri="{FF2B5EF4-FFF2-40B4-BE49-F238E27FC236}">
                <a16:creationId xmlns:a16="http://schemas.microsoft.com/office/drawing/2014/main" id="{88ABF880-5F5C-204C-8D65-52E2039E832A}"/>
              </a:ext>
            </a:extLst>
          </p:cNvPr>
          <p:cNvSpPr/>
          <p:nvPr/>
        </p:nvSpPr>
        <p:spPr>
          <a:xfrm>
            <a:off x="1154250" y="3370831"/>
            <a:ext cx="6852272" cy="2353087"/>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56" name="Google Shape;595;p33">
            <a:extLst>
              <a:ext uri="{FF2B5EF4-FFF2-40B4-BE49-F238E27FC236}">
                <a16:creationId xmlns:a16="http://schemas.microsoft.com/office/drawing/2014/main" id="{1B6AF3EE-C3D9-3246-BEE5-A86E6BB42816}"/>
              </a:ext>
            </a:extLst>
          </p:cNvPr>
          <p:cNvSpPr/>
          <p:nvPr/>
        </p:nvSpPr>
        <p:spPr>
          <a:xfrm>
            <a:off x="1281251" y="3506896"/>
            <a:ext cx="2833550" cy="1992756"/>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57" name="TextBox 56">
            <a:extLst>
              <a:ext uri="{FF2B5EF4-FFF2-40B4-BE49-F238E27FC236}">
                <a16:creationId xmlns:a16="http://schemas.microsoft.com/office/drawing/2014/main" id="{E8227141-4BE2-004A-BFA5-D0FA418B1C00}"/>
              </a:ext>
            </a:extLst>
          </p:cNvPr>
          <p:cNvSpPr txBox="1"/>
          <p:nvPr/>
        </p:nvSpPr>
        <p:spPr>
          <a:xfrm>
            <a:off x="1941754" y="3536568"/>
            <a:ext cx="1107034" cy="323165"/>
          </a:xfrm>
          <a:prstGeom prst="rect">
            <a:avLst/>
          </a:prstGeom>
          <a:noFill/>
        </p:spPr>
        <p:txBody>
          <a:bodyPr wrap="none" rtlCol="0">
            <a:spAutoFit/>
          </a:bodyPr>
          <a:lstStyle/>
          <a:p>
            <a:r>
              <a:rPr lang="en-US" sz="1500" dirty="0"/>
              <a:t>Container-1</a:t>
            </a:r>
          </a:p>
        </p:txBody>
      </p:sp>
      <p:sp>
        <p:nvSpPr>
          <p:cNvPr id="62" name="Google Shape;595;p33">
            <a:extLst>
              <a:ext uri="{FF2B5EF4-FFF2-40B4-BE49-F238E27FC236}">
                <a16:creationId xmlns:a16="http://schemas.microsoft.com/office/drawing/2014/main" id="{185B38A5-4A3F-0A41-AF77-1D86A62E081C}"/>
              </a:ext>
            </a:extLst>
          </p:cNvPr>
          <p:cNvSpPr/>
          <p:nvPr/>
        </p:nvSpPr>
        <p:spPr>
          <a:xfrm>
            <a:off x="4340923" y="3506896"/>
            <a:ext cx="2833550" cy="1992756"/>
          </a:xfrm>
          <a:prstGeom prst="roundRect">
            <a:avLst>
              <a:gd name="adj" fmla="val 9263"/>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63" name="TextBox 62">
            <a:extLst>
              <a:ext uri="{FF2B5EF4-FFF2-40B4-BE49-F238E27FC236}">
                <a16:creationId xmlns:a16="http://schemas.microsoft.com/office/drawing/2014/main" id="{EC519C51-B6EA-9344-9CB4-D21CD591F96F}"/>
              </a:ext>
            </a:extLst>
          </p:cNvPr>
          <p:cNvSpPr txBox="1"/>
          <p:nvPr/>
        </p:nvSpPr>
        <p:spPr>
          <a:xfrm>
            <a:off x="5001427" y="3536568"/>
            <a:ext cx="1107034" cy="323165"/>
          </a:xfrm>
          <a:prstGeom prst="rect">
            <a:avLst/>
          </a:prstGeom>
          <a:noFill/>
        </p:spPr>
        <p:txBody>
          <a:bodyPr wrap="none" rtlCol="0">
            <a:spAutoFit/>
          </a:bodyPr>
          <a:lstStyle/>
          <a:p>
            <a:r>
              <a:rPr lang="en-US" sz="1500" dirty="0"/>
              <a:t>Container-2</a:t>
            </a:r>
          </a:p>
        </p:txBody>
      </p:sp>
      <p:pic>
        <p:nvPicPr>
          <p:cNvPr id="64" name="Google Shape;637;p35">
            <a:extLst>
              <a:ext uri="{FF2B5EF4-FFF2-40B4-BE49-F238E27FC236}">
                <a16:creationId xmlns:a16="http://schemas.microsoft.com/office/drawing/2014/main" id="{5CBA4556-264B-B94C-94A3-A2129C9BA0AD}"/>
              </a:ext>
            </a:extLst>
          </p:cNvPr>
          <p:cNvPicPr preferRelativeResize="0"/>
          <p:nvPr/>
        </p:nvPicPr>
        <p:blipFill>
          <a:blip r:embed="rId7">
            <a:alphaModFix/>
          </a:blip>
          <a:stretch>
            <a:fillRect/>
          </a:stretch>
        </p:blipFill>
        <p:spPr>
          <a:xfrm>
            <a:off x="7200884" y="2985635"/>
            <a:ext cx="799738" cy="799733"/>
          </a:xfrm>
          <a:prstGeom prst="rect">
            <a:avLst/>
          </a:prstGeom>
          <a:noFill/>
          <a:ln>
            <a:noFill/>
          </a:ln>
        </p:spPr>
      </p:pic>
      <p:sp>
        <p:nvSpPr>
          <p:cNvPr id="65" name="Google Shape;595;p33">
            <a:extLst>
              <a:ext uri="{FF2B5EF4-FFF2-40B4-BE49-F238E27FC236}">
                <a16:creationId xmlns:a16="http://schemas.microsoft.com/office/drawing/2014/main" id="{023F894B-85A3-374D-822C-486D3327ABEB}"/>
              </a:ext>
            </a:extLst>
          </p:cNvPr>
          <p:cNvSpPr/>
          <p:nvPr/>
        </p:nvSpPr>
        <p:spPr>
          <a:xfrm>
            <a:off x="1408251" y="4120892"/>
            <a:ext cx="1232625" cy="1293808"/>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67" name="Rectangle 66">
            <a:extLst>
              <a:ext uri="{FF2B5EF4-FFF2-40B4-BE49-F238E27FC236}">
                <a16:creationId xmlns:a16="http://schemas.microsoft.com/office/drawing/2014/main" id="{766E0F00-B70B-8542-BBCF-636CCCBA4C16}"/>
              </a:ext>
            </a:extLst>
          </p:cNvPr>
          <p:cNvSpPr/>
          <p:nvPr/>
        </p:nvSpPr>
        <p:spPr>
          <a:xfrm>
            <a:off x="1482635" y="4272815"/>
            <a:ext cx="1104452" cy="3170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CPU: 500m</a:t>
            </a:r>
          </a:p>
        </p:txBody>
      </p:sp>
      <p:sp>
        <p:nvSpPr>
          <p:cNvPr id="68" name="Rectangle 67">
            <a:extLst>
              <a:ext uri="{FF2B5EF4-FFF2-40B4-BE49-F238E27FC236}">
                <a16:creationId xmlns:a16="http://schemas.microsoft.com/office/drawing/2014/main" id="{827AA5EE-CFEC-4B45-918C-449DD3770F05}"/>
              </a:ext>
            </a:extLst>
          </p:cNvPr>
          <p:cNvSpPr/>
          <p:nvPr/>
        </p:nvSpPr>
        <p:spPr>
          <a:xfrm>
            <a:off x="1482635" y="4660639"/>
            <a:ext cx="1104452" cy="3170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Mem: 128Mi</a:t>
            </a:r>
          </a:p>
        </p:txBody>
      </p:sp>
      <p:sp>
        <p:nvSpPr>
          <p:cNvPr id="69" name="TextBox 68">
            <a:extLst>
              <a:ext uri="{FF2B5EF4-FFF2-40B4-BE49-F238E27FC236}">
                <a16:creationId xmlns:a16="http://schemas.microsoft.com/office/drawing/2014/main" id="{B6C8DF37-5773-6643-A99E-912431B98D36}"/>
              </a:ext>
            </a:extLst>
          </p:cNvPr>
          <p:cNvSpPr txBox="1"/>
          <p:nvPr/>
        </p:nvSpPr>
        <p:spPr>
          <a:xfrm>
            <a:off x="1592647" y="5113727"/>
            <a:ext cx="814518" cy="297454"/>
          </a:xfrm>
          <a:prstGeom prst="rect">
            <a:avLst/>
          </a:prstGeom>
          <a:noFill/>
        </p:spPr>
        <p:txBody>
          <a:bodyPr wrap="none" rtlCol="0">
            <a:spAutoFit/>
          </a:bodyPr>
          <a:lstStyle/>
          <a:p>
            <a:r>
              <a:rPr lang="en-US" sz="1333" dirty="0"/>
              <a:t>Requests</a:t>
            </a:r>
          </a:p>
        </p:txBody>
      </p:sp>
      <p:sp>
        <p:nvSpPr>
          <p:cNvPr id="70" name="Google Shape;595;p33">
            <a:extLst>
              <a:ext uri="{FF2B5EF4-FFF2-40B4-BE49-F238E27FC236}">
                <a16:creationId xmlns:a16="http://schemas.microsoft.com/office/drawing/2014/main" id="{97C75EB0-03BB-6549-A461-617314242A89}"/>
              </a:ext>
            </a:extLst>
          </p:cNvPr>
          <p:cNvSpPr/>
          <p:nvPr/>
        </p:nvSpPr>
        <p:spPr>
          <a:xfrm>
            <a:off x="2771553" y="4127566"/>
            <a:ext cx="1232625" cy="129380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71" name="Rectangle 70">
            <a:extLst>
              <a:ext uri="{FF2B5EF4-FFF2-40B4-BE49-F238E27FC236}">
                <a16:creationId xmlns:a16="http://schemas.microsoft.com/office/drawing/2014/main" id="{51B4D91C-57DA-F641-BCC0-2F6C58D202EA}"/>
              </a:ext>
            </a:extLst>
          </p:cNvPr>
          <p:cNvSpPr/>
          <p:nvPr/>
        </p:nvSpPr>
        <p:spPr>
          <a:xfrm>
            <a:off x="2845937" y="4279489"/>
            <a:ext cx="1104452" cy="3170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CPU: 1000m</a:t>
            </a:r>
          </a:p>
        </p:txBody>
      </p:sp>
      <p:sp>
        <p:nvSpPr>
          <p:cNvPr id="72" name="Rectangle 71">
            <a:extLst>
              <a:ext uri="{FF2B5EF4-FFF2-40B4-BE49-F238E27FC236}">
                <a16:creationId xmlns:a16="http://schemas.microsoft.com/office/drawing/2014/main" id="{D6EBB8F0-3752-4D4A-BCA6-C38A772829E3}"/>
              </a:ext>
            </a:extLst>
          </p:cNvPr>
          <p:cNvSpPr/>
          <p:nvPr/>
        </p:nvSpPr>
        <p:spPr>
          <a:xfrm>
            <a:off x="2845937" y="4667313"/>
            <a:ext cx="1104452" cy="3170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Mem: 500Mi</a:t>
            </a:r>
          </a:p>
        </p:txBody>
      </p:sp>
      <p:sp>
        <p:nvSpPr>
          <p:cNvPr id="73" name="TextBox 72">
            <a:extLst>
              <a:ext uri="{FF2B5EF4-FFF2-40B4-BE49-F238E27FC236}">
                <a16:creationId xmlns:a16="http://schemas.microsoft.com/office/drawing/2014/main" id="{49053689-4D47-D547-87B1-C7F3882DB645}"/>
              </a:ext>
            </a:extLst>
          </p:cNvPr>
          <p:cNvSpPr txBox="1"/>
          <p:nvPr/>
        </p:nvSpPr>
        <p:spPr>
          <a:xfrm>
            <a:off x="3065214" y="5132572"/>
            <a:ext cx="595035" cy="297454"/>
          </a:xfrm>
          <a:prstGeom prst="rect">
            <a:avLst/>
          </a:prstGeom>
          <a:noFill/>
        </p:spPr>
        <p:txBody>
          <a:bodyPr wrap="none" rtlCol="0">
            <a:spAutoFit/>
          </a:bodyPr>
          <a:lstStyle/>
          <a:p>
            <a:r>
              <a:rPr lang="en-US" sz="1333" dirty="0"/>
              <a:t>Limits</a:t>
            </a:r>
          </a:p>
        </p:txBody>
      </p:sp>
      <p:sp>
        <p:nvSpPr>
          <p:cNvPr id="74" name="Google Shape;595;p33">
            <a:extLst>
              <a:ext uri="{FF2B5EF4-FFF2-40B4-BE49-F238E27FC236}">
                <a16:creationId xmlns:a16="http://schemas.microsoft.com/office/drawing/2014/main" id="{794336F2-F818-B94F-93DA-0CECB6CF02AC}"/>
              </a:ext>
            </a:extLst>
          </p:cNvPr>
          <p:cNvSpPr/>
          <p:nvPr/>
        </p:nvSpPr>
        <p:spPr>
          <a:xfrm>
            <a:off x="4461727" y="4126555"/>
            <a:ext cx="1232625" cy="1293808"/>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75" name="Rectangle 74">
            <a:extLst>
              <a:ext uri="{FF2B5EF4-FFF2-40B4-BE49-F238E27FC236}">
                <a16:creationId xmlns:a16="http://schemas.microsoft.com/office/drawing/2014/main" id="{D55175CA-2214-8F47-B376-9FBE6985231E}"/>
              </a:ext>
            </a:extLst>
          </p:cNvPr>
          <p:cNvSpPr/>
          <p:nvPr/>
        </p:nvSpPr>
        <p:spPr>
          <a:xfrm>
            <a:off x="4536111" y="4278479"/>
            <a:ext cx="1104452" cy="3170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CPU: 500m</a:t>
            </a:r>
          </a:p>
        </p:txBody>
      </p:sp>
      <p:sp>
        <p:nvSpPr>
          <p:cNvPr id="76" name="Rectangle 75">
            <a:extLst>
              <a:ext uri="{FF2B5EF4-FFF2-40B4-BE49-F238E27FC236}">
                <a16:creationId xmlns:a16="http://schemas.microsoft.com/office/drawing/2014/main" id="{C15484ED-9A38-D742-A07F-A3DE620F8652}"/>
              </a:ext>
            </a:extLst>
          </p:cNvPr>
          <p:cNvSpPr/>
          <p:nvPr/>
        </p:nvSpPr>
        <p:spPr>
          <a:xfrm>
            <a:off x="4536111" y="4666302"/>
            <a:ext cx="1104452" cy="3170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Mem: 128Mi</a:t>
            </a:r>
          </a:p>
        </p:txBody>
      </p:sp>
      <p:sp>
        <p:nvSpPr>
          <p:cNvPr id="77" name="TextBox 76">
            <a:extLst>
              <a:ext uri="{FF2B5EF4-FFF2-40B4-BE49-F238E27FC236}">
                <a16:creationId xmlns:a16="http://schemas.microsoft.com/office/drawing/2014/main" id="{68971749-E493-4B45-894B-02CEC7F11AF1}"/>
              </a:ext>
            </a:extLst>
          </p:cNvPr>
          <p:cNvSpPr txBox="1"/>
          <p:nvPr/>
        </p:nvSpPr>
        <p:spPr>
          <a:xfrm>
            <a:off x="4646123" y="5119390"/>
            <a:ext cx="814518" cy="297454"/>
          </a:xfrm>
          <a:prstGeom prst="rect">
            <a:avLst/>
          </a:prstGeom>
          <a:noFill/>
        </p:spPr>
        <p:txBody>
          <a:bodyPr wrap="none" rtlCol="0">
            <a:spAutoFit/>
          </a:bodyPr>
          <a:lstStyle/>
          <a:p>
            <a:r>
              <a:rPr lang="en-US" sz="1333" dirty="0"/>
              <a:t>Requests</a:t>
            </a:r>
          </a:p>
        </p:txBody>
      </p:sp>
      <p:sp>
        <p:nvSpPr>
          <p:cNvPr id="78" name="Google Shape;595;p33">
            <a:extLst>
              <a:ext uri="{FF2B5EF4-FFF2-40B4-BE49-F238E27FC236}">
                <a16:creationId xmlns:a16="http://schemas.microsoft.com/office/drawing/2014/main" id="{D2980041-5437-864F-BEA9-296626FE5D8A}"/>
              </a:ext>
            </a:extLst>
          </p:cNvPr>
          <p:cNvSpPr/>
          <p:nvPr/>
        </p:nvSpPr>
        <p:spPr>
          <a:xfrm>
            <a:off x="5825028" y="4133229"/>
            <a:ext cx="1232625" cy="1293808"/>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79" name="Rectangle 78">
            <a:extLst>
              <a:ext uri="{FF2B5EF4-FFF2-40B4-BE49-F238E27FC236}">
                <a16:creationId xmlns:a16="http://schemas.microsoft.com/office/drawing/2014/main" id="{0A43EFCB-5714-EF4C-9303-846937649F53}"/>
              </a:ext>
            </a:extLst>
          </p:cNvPr>
          <p:cNvSpPr/>
          <p:nvPr/>
        </p:nvSpPr>
        <p:spPr>
          <a:xfrm>
            <a:off x="5899412" y="4285153"/>
            <a:ext cx="1104452" cy="3170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CPU: 1000m</a:t>
            </a:r>
          </a:p>
        </p:txBody>
      </p:sp>
      <p:sp>
        <p:nvSpPr>
          <p:cNvPr id="80" name="Rectangle 79">
            <a:extLst>
              <a:ext uri="{FF2B5EF4-FFF2-40B4-BE49-F238E27FC236}">
                <a16:creationId xmlns:a16="http://schemas.microsoft.com/office/drawing/2014/main" id="{ABF377A8-3744-4C43-8B48-E0D7EDFFFECB}"/>
              </a:ext>
            </a:extLst>
          </p:cNvPr>
          <p:cNvSpPr/>
          <p:nvPr/>
        </p:nvSpPr>
        <p:spPr>
          <a:xfrm>
            <a:off x="5899412" y="4672976"/>
            <a:ext cx="1104452" cy="31702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t>Mem: 500Mi</a:t>
            </a:r>
          </a:p>
        </p:txBody>
      </p:sp>
      <p:sp>
        <p:nvSpPr>
          <p:cNvPr id="81" name="TextBox 80">
            <a:extLst>
              <a:ext uri="{FF2B5EF4-FFF2-40B4-BE49-F238E27FC236}">
                <a16:creationId xmlns:a16="http://schemas.microsoft.com/office/drawing/2014/main" id="{70E456E4-CB66-2749-B636-A47D0B2803CE}"/>
              </a:ext>
            </a:extLst>
          </p:cNvPr>
          <p:cNvSpPr txBox="1"/>
          <p:nvPr/>
        </p:nvSpPr>
        <p:spPr>
          <a:xfrm>
            <a:off x="6118690" y="5138235"/>
            <a:ext cx="595035" cy="297454"/>
          </a:xfrm>
          <a:prstGeom prst="rect">
            <a:avLst/>
          </a:prstGeom>
          <a:noFill/>
        </p:spPr>
        <p:txBody>
          <a:bodyPr wrap="none" rtlCol="0">
            <a:spAutoFit/>
          </a:bodyPr>
          <a:lstStyle/>
          <a:p>
            <a:r>
              <a:rPr lang="en-US" sz="1333" dirty="0"/>
              <a:t>Limits</a:t>
            </a:r>
          </a:p>
        </p:txBody>
      </p:sp>
    </p:spTree>
    <p:extLst>
      <p:ext uri="{BB962C8B-B14F-4D97-AF65-F5344CB8AC3E}">
        <p14:creationId xmlns:p14="http://schemas.microsoft.com/office/powerpoint/2010/main" val="382907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he main design patterns for microservices.">
            <a:extLst>
              <a:ext uri="{FF2B5EF4-FFF2-40B4-BE49-F238E27FC236}">
                <a16:creationId xmlns:a16="http://schemas.microsoft.com/office/drawing/2014/main" id="{233145D1-B0F0-2340-96AC-F7C6F0A38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525" y="953847"/>
            <a:ext cx="6332827" cy="58006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32E98357-2351-AD26-277A-2B1502D33F2C}"/>
              </a:ext>
            </a:extLst>
          </p:cNvPr>
          <p:cNvGraphicFramePr>
            <a:graphicFrameLocks noGrp="1"/>
          </p:cNvGraphicFramePr>
          <p:nvPr/>
        </p:nvGraphicFramePr>
        <p:xfrm>
          <a:off x="215659" y="1605983"/>
          <a:ext cx="5221319" cy="4655087"/>
        </p:xfrm>
        <a:graphic>
          <a:graphicData uri="http://schemas.openxmlformats.org/drawingml/2006/table">
            <a:tbl>
              <a:tblPr>
                <a:tableStyleId>{5C22544A-7EE6-4342-B048-85BDC9FD1C3A}</a:tableStyleId>
              </a:tblPr>
              <a:tblGrid>
                <a:gridCol w="1554663">
                  <a:extLst>
                    <a:ext uri="{9D8B030D-6E8A-4147-A177-3AD203B41FA5}">
                      <a16:colId xmlns:a16="http://schemas.microsoft.com/office/drawing/2014/main" val="1184902716"/>
                    </a:ext>
                  </a:extLst>
                </a:gridCol>
                <a:gridCol w="1248018">
                  <a:extLst>
                    <a:ext uri="{9D8B030D-6E8A-4147-A177-3AD203B41FA5}">
                      <a16:colId xmlns:a16="http://schemas.microsoft.com/office/drawing/2014/main" val="4130438854"/>
                    </a:ext>
                  </a:extLst>
                </a:gridCol>
                <a:gridCol w="2418638">
                  <a:extLst>
                    <a:ext uri="{9D8B030D-6E8A-4147-A177-3AD203B41FA5}">
                      <a16:colId xmlns:a16="http://schemas.microsoft.com/office/drawing/2014/main" val="3134454720"/>
                    </a:ext>
                  </a:extLst>
                </a:gridCol>
              </a:tblGrid>
              <a:tr h="388695">
                <a:tc>
                  <a:txBody>
                    <a:bodyPr/>
                    <a:lstStyle/>
                    <a:p>
                      <a:pPr algn="ctr" fontAlgn="ctr"/>
                      <a:r>
                        <a:rPr lang="en-IN" sz="1800" b="1" u="none" strike="noStrike" dirty="0">
                          <a:effectLst/>
                        </a:rPr>
                        <a:t>Creational</a:t>
                      </a:r>
                      <a:endParaRPr lang="en-IN" sz="1800" b="1" i="0" u="none" strike="noStrike" dirty="0">
                        <a:solidFill>
                          <a:srgbClr val="1F2328"/>
                        </a:solidFill>
                        <a:effectLst/>
                        <a:latin typeface="Segoe UI" panose="020B0502040204020203" pitchFamily="34" charset="0"/>
                      </a:endParaRPr>
                    </a:p>
                  </a:txBody>
                  <a:tcPr marL="6350" marR="6350" marT="6350" marB="0" anchor="ctr"/>
                </a:tc>
                <a:tc>
                  <a:txBody>
                    <a:bodyPr/>
                    <a:lstStyle/>
                    <a:p>
                      <a:pPr algn="ctr" fontAlgn="ctr"/>
                      <a:r>
                        <a:rPr lang="en-IN" sz="1800" b="1" u="none" strike="noStrike" dirty="0">
                          <a:effectLst/>
                        </a:rPr>
                        <a:t>Structural</a:t>
                      </a:r>
                      <a:endParaRPr lang="en-IN" sz="1800" b="1" i="0" u="none" strike="noStrike" dirty="0">
                        <a:solidFill>
                          <a:srgbClr val="1F2328"/>
                        </a:solidFill>
                        <a:effectLst/>
                        <a:latin typeface="Segoe UI" panose="020B0502040204020203" pitchFamily="34" charset="0"/>
                      </a:endParaRPr>
                    </a:p>
                  </a:txBody>
                  <a:tcPr marL="6350" marR="6350" marT="6350" marB="0" anchor="ctr"/>
                </a:tc>
                <a:tc>
                  <a:txBody>
                    <a:bodyPr/>
                    <a:lstStyle/>
                    <a:p>
                      <a:pPr algn="ctr" fontAlgn="ctr"/>
                      <a:r>
                        <a:rPr lang="en-IN" sz="1800" b="1" u="none" strike="noStrike" dirty="0" err="1">
                          <a:effectLst/>
                        </a:rPr>
                        <a:t>Behavioral</a:t>
                      </a:r>
                      <a:endParaRPr lang="en-IN" sz="1800" b="1" i="0" u="none" strike="noStrike" dirty="0">
                        <a:solidFill>
                          <a:srgbClr val="1F2328"/>
                        </a:solidFill>
                        <a:effectLst/>
                        <a:latin typeface="Segoe UI" panose="020B0502040204020203" pitchFamily="34" charset="0"/>
                      </a:endParaRPr>
                    </a:p>
                  </a:txBody>
                  <a:tcPr marL="6350" marR="6350" marT="6350" marB="0" anchor="ctr"/>
                </a:tc>
                <a:extLst>
                  <a:ext uri="{0D108BD9-81ED-4DB2-BD59-A6C34878D82A}">
                    <a16:rowId xmlns:a16="http://schemas.microsoft.com/office/drawing/2014/main" val="1948168473"/>
                  </a:ext>
                </a:extLst>
              </a:tr>
              <a:tr h="342422">
                <a:tc>
                  <a:txBody>
                    <a:bodyPr/>
                    <a:lstStyle/>
                    <a:p>
                      <a:pPr algn="l" fontAlgn="ctr"/>
                      <a:r>
                        <a:rPr lang="en-IN" sz="1800" u="sng" strike="noStrike" dirty="0">
                          <a:effectLst/>
                          <a:hlinkClick r:id="rId3"/>
                        </a:rPr>
                        <a:t>Abstract Factory</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4"/>
                        </a:rPr>
                        <a:t>Adapter</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5"/>
                        </a:rPr>
                        <a:t>Mediator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68562999"/>
                  </a:ext>
                </a:extLst>
              </a:tr>
              <a:tr h="342422">
                <a:tc>
                  <a:txBody>
                    <a:bodyPr/>
                    <a:lstStyle/>
                    <a:p>
                      <a:pPr algn="l" fontAlgn="ctr"/>
                      <a:r>
                        <a:rPr lang="en-IN" sz="1800" u="sng" strike="noStrike" dirty="0">
                          <a:effectLst/>
                          <a:hlinkClick r:id="rId6"/>
                        </a:rPr>
                        <a:t>Factory Method</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7"/>
                        </a:rPr>
                        <a:t>Bridge</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8"/>
                        </a:rPr>
                        <a:t>Memento</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97626305"/>
                  </a:ext>
                </a:extLst>
              </a:tr>
              <a:tr h="342422">
                <a:tc>
                  <a:txBody>
                    <a:bodyPr/>
                    <a:lstStyle/>
                    <a:p>
                      <a:pPr algn="l" fontAlgn="ctr"/>
                      <a:r>
                        <a:rPr lang="en-IN" sz="1800" u="sng" strike="noStrike" dirty="0">
                          <a:effectLst/>
                          <a:hlinkClick r:id="rId9"/>
                        </a:rPr>
                        <a:t>Singleton</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10"/>
                        </a:rPr>
                        <a:t>Composite</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1"/>
                        </a:rPr>
                        <a:t>Interpreter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30768002"/>
                  </a:ext>
                </a:extLst>
              </a:tr>
              <a:tr h="342422">
                <a:tc>
                  <a:txBody>
                    <a:bodyPr/>
                    <a:lstStyle/>
                    <a:p>
                      <a:pPr algn="l" fontAlgn="ctr"/>
                      <a:r>
                        <a:rPr lang="en-IN" sz="1800" u="sng" strike="noStrike" dirty="0">
                          <a:effectLst/>
                          <a:hlinkClick r:id="rId12"/>
                        </a:rPr>
                        <a:t>Prototype</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13"/>
                        </a:rPr>
                        <a:t>Decorator</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4"/>
                        </a:rPr>
                        <a:t>Iterator</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16745030"/>
                  </a:ext>
                </a:extLst>
              </a:tr>
              <a:tr h="342422">
                <a:tc>
                  <a:txBody>
                    <a:bodyPr/>
                    <a:lstStyle/>
                    <a:p>
                      <a:pPr algn="l" fontAlgn="ctr"/>
                      <a:r>
                        <a:rPr lang="en-IN" sz="1800" u="sng" strike="noStrike" dirty="0">
                          <a:effectLst/>
                          <a:hlinkClick r:id="rId15"/>
                        </a:rPr>
                        <a:t>Builder</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16"/>
                        </a:rPr>
                        <a:t>Facade</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b"/>
                      <a:r>
                        <a:rPr lang="en-IN" sz="1800" u="none" strike="noStrike">
                          <a:effectLst/>
                        </a:rPr>
                        <a:t>Chain of Responsibility</a:t>
                      </a:r>
                      <a:endParaRPr lang="en-IN" sz="18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98528927"/>
                  </a:ext>
                </a:extLst>
              </a:tr>
              <a:tr h="342422">
                <a:tc>
                  <a:txBody>
                    <a:bodyPr/>
                    <a:lstStyle/>
                    <a:p>
                      <a:pPr algn="l"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ctr"/>
                      <a:r>
                        <a:rPr lang="en-IN" sz="1800" u="sng" strike="noStrike" dirty="0">
                          <a:effectLst/>
                          <a:hlinkClick r:id="rId17"/>
                        </a:rPr>
                        <a:t>Flyweight</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a:effectLst/>
                          <a:hlinkClick r:id="rId18"/>
                        </a:rPr>
                        <a:t>Command</a:t>
                      </a:r>
                      <a:endParaRPr lang="en-IN" sz="1800" b="0" i="0" u="sng" strike="noStrike">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03331150"/>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dirty="0">
                          <a:effectLst/>
                          <a:hlinkClick r:id="rId19"/>
                        </a:rPr>
                        <a:t>Proxy</a:t>
                      </a:r>
                      <a:endParaRPr lang="en-IN" sz="1800" b="0" i="0" u="sng" strike="noStrike" dirty="0">
                        <a:solidFill>
                          <a:srgbClr val="0563C1"/>
                        </a:solidFill>
                        <a:effectLst/>
                        <a:latin typeface="Calibri" panose="020F0502020204030204" pitchFamily="34" charset="0"/>
                      </a:endParaRPr>
                    </a:p>
                  </a:txBody>
                  <a:tcPr marL="6350" marR="6350" marT="6350" marB="0" anchor="ctr"/>
                </a:tc>
                <a:tc>
                  <a:txBody>
                    <a:bodyPr/>
                    <a:lstStyle/>
                    <a:p>
                      <a:pPr algn="l" fontAlgn="ctr"/>
                      <a:r>
                        <a:rPr lang="en-IN" sz="1800" u="sng" strike="noStrike" dirty="0">
                          <a:effectLst/>
                          <a:hlinkClick r:id="rId20"/>
                        </a:rPr>
                        <a:t>State</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598352010"/>
                  </a:ext>
                </a:extLst>
              </a:tr>
              <a:tr h="388695">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b"/>
                      <a:r>
                        <a:rPr lang="en-IN" sz="1800" u="none" strike="noStrike" dirty="0">
                          <a:effectLst/>
                        </a:rPr>
                        <a:t> </a:t>
                      </a:r>
                      <a:endParaRPr lang="en-IN" sz="18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ctr"/>
                      <a:r>
                        <a:rPr lang="en-IN" sz="1800" u="sng" strike="noStrike" dirty="0">
                          <a:effectLst/>
                          <a:hlinkClick r:id="rId21"/>
                        </a:rPr>
                        <a:t>Strategy</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378769896"/>
                  </a:ext>
                </a:extLst>
              </a:tr>
              <a:tr h="388695">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dirty="0">
                          <a:effectLst/>
                          <a:hlinkClick r:id="rId22"/>
                        </a:rPr>
                        <a:t>Observer</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39927477"/>
                  </a:ext>
                </a:extLst>
              </a:tr>
              <a:tr h="388695">
                <a:tc>
                  <a:txBody>
                    <a:bodyPr/>
                    <a:lstStyle/>
                    <a:p>
                      <a:pPr algn="l" fontAlgn="ctr"/>
                      <a:r>
                        <a:rPr lang="en-IN" sz="1800" u="none" strike="noStrike" dirty="0">
                          <a:effectLst/>
                        </a:rPr>
                        <a:t> </a:t>
                      </a:r>
                      <a:endParaRPr lang="en-IN" sz="1800" b="0" i="0" u="none" strike="noStrike" dirty="0">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dirty="0">
                          <a:effectLst/>
                          <a:hlinkClick r:id="rId23"/>
                        </a:rPr>
                        <a:t>Template</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25742717"/>
                  </a:ext>
                </a:extLst>
              </a:tr>
              <a:tr h="388695">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none" strike="noStrike">
                          <a:effectLst/>
                        </a:rPr>
                        <a:t> </a:t>
                      </a:r>
                      <a:endParaRPr lang="en-IN" sz="18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800" u="sng" strike="noStrike" dirty="0">
                          <a:effectLst/>
                          <a:hlinkClick r:id="rId24"/>
                        </a:rPr>
                        <a:t>Visitor</a:t>
                      </a:r>
                      <a:endParaRPr lang="en-IN" sz="1800" b="0" i="0" u="sng" strike="noStrike" dirty="0">
                        <a:solidFill>
                          <a:srgbClr val="0563C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62188370"/>
                  </a:ext>
                </a:extLst>
              </a:tr>
              <a:tr h="268385">
                <a:tc>
                  <a:txBody>
                    <a:bodyPr/>
                    <a:lstStyle/>
                    <a:p>
                      <a:pPr algn="l" fontAlgn="ctr"/>
                      <a:r>
                        <a:rPr lang="en-IN" sz="1000" u="none" strike="noStrike">
                          <a:effectLst/>
                        </a:rPr>
                        <a:t> </a:t>
                      </a:r>
                      <a:endParaRPr lang="en-IN" sz="10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ctr"/>
                      <a:r>
                        <a:rPr lang="en-IN" sz="1000" u="none" strike="noStrike">
                          <a:effectLst/>
                        </a:rPr>
                        <a:t> </a:t>
                      </a:r>
                      <a:endParaRPr lang="en-IN" sz="1000" b="0" i="0" u="none" strike="noStrike">
                        <a:solidFill>
                          <a:srgbClr val="1F2328"/>
                        </a:solidFill>
                        <a:effectLst/>
                        <a:latin typeface="Segoe UI" panose="020B0502040204020203" pitchFamily="34" charset="0"/>
                      </a:endParaRPr>
                    </a:p>
                  </a:txBody>
                  <a:tcPr marL="6350" marR="6350" marT="6350" marB="0" anchor="ctr"/>
                </a:tc>
                <a:tc>
                  <a:txBody>
                    <a:bodyPr/>
                    <a:lstStyle/>
                    <a:p>
                      <a:pPr algn="l" fontAlgn="b"/>
                      <a:endParaRPr lang="en-IN" sz="1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98614263"/>
                  </a:ext>
                </a:extLst>
              </a:tr>
            </a:tbl>
          </a:graphicData>
        </a:graphic>
      </p:graphicFrame>
      <p:sp>
        <p:nvSpPr>
          <p:cNvPr id="7" name="Title 2">
            <a:extLst>
              <a:ext uri="{FF2B5EF4-FFF2-40B4-BE49-F238E27FC236}">
                <a16:creationId xmlns:a16="http://schemas.microsoft.com/office/drawing/2014/main" id="{A2B73B69-331E-F20F-33D5-9EA16FFAFBB1}"/>
              </a:ext>
            </a:extLst>
          </p:cNvPr>
          <p:cNvSpPr>
            <a:spLocks noGrp="1"/>
          </p:cNvSpPr>
          <p:nvPr>
            <p:ph type="title"/>
          </p:nvPr>
        </p:nvSpPr>
        <p:spPr>
          <a:xfrm>
            <a:off x="1920049" y="-100014"/>
            <a:ext cx="10515600" cy="990709"/>
          </a:xfrm>
        </p:spPr>
        <p:txBody>
          <a:bodyPr/>
          <a:lstStyle/>
          <a:p>
            <a:r>
              <a:rPr lang="en-IN" dirty="0"/>
              <a:t>               Design Pattern</a:t>
            </a:r>
          </a:p>
        </p:txBody>
      </p:sp>
    </p:spTree>
    <p:extLst>
      <p:ext uri="{BB962C8B-B14F-4D97-AF65-F5344CB8AC3E}">
        <p14:creationId xmlns:p14="http://schemas.microsoft.com/office/powerpoint/2010/main" val="1705770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442C2D-AAF6-3248-A214-776B6391F07F}"/>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472D42AD-FCFC-624F-AF00-2619A7AE5B7D}"/>
              </a:ext>
            </a:extLst>
          </p:cNvPr>
          <p:cNvSpPr>
            <a:spLocks noGrp="1"/>
          </p:cNvSpPr>
          <p:nvPr>
            <p:ph type="title"/>
          </p:nvPr>
        </p:nvSpPr>
        <p:spPr>
          <a:xfrm>
            <a:off x="838200" y="-115001"/>
            <a:ext cx="10515600" cy="990709"/>
          </a:xfrm>
        </p:spPr>
        <p:txBody>
          <a:bodyPr/>
          <a:lstStyle/>
          <a:p>
            <a:r>
              <a:rPr lang="en-US" dirty="0"/>
              <a:t>Kubernetes - </a:t>
            </a:r>
            <a:r>
              <a:rPr lang="en-US" dirty="0">
                <a:solidFill>
                  <a:srgbClr val="00B050"/>
                </a:solidFill>
              </a:rPr>
              <a:t>Namespaces &amp; DNS</a:t>
            </a:r>
          </a:p>
        </p:txBody>
      </p:sp>
      <p:sp>
        <p:nvSpPr>
          <p:cNvPr id="5" name="Google Shape;580;p33">
            <a:extLst>
              <a:ext uri="{FF2B5EF4-FFF2-40B4-BE49-F238E27FC236}">
                <a16:creationId xmlns:a16="http://schemas.microsoft.com/office/drawing/2014/main" id="{95CE2182-33DC-F948-B18C-2CD81EA50376}"/>
              </a:ext>
            </a:extLst>
          </p:cNvPr>
          <p:cNvSpPr/>
          <p:nvPr/>
        </p:nvSpPr>
        <p:spPr>
          <a:xfrm>
            <a:off x="187739" y="875709"/>
            <a:ext cx="11915913" cy="4732483"/>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endParaRPr sz="2933"/>
          </a:p>
        </p:txBody>
      </p:sp>
      <p:pic>
        <p:nvPicPr>
          <p:cNvPr id="6" name="Google Shape;584;p33">
            <a:extLst>
              <a:ext uri="{FF2B5EF4-FFF2-40B4-BE49-F238E27FC236}">
                <a16:creationId xmlns:a16="http://schemas.microsoft.com/office/drawing/2014/main" id="{6FB5A144-1B11-4049-8A84-1ECA0E9C409E}"/>
              </a:ext>
            </a:extLst>
          </p:cNvPr>
          <p:cNvPicPr preferRelativeResize="0"/>
          <p:nvPr/>
        </p:nvPicPr>
        <p:blipFill>
          <a:blip r:embed="rId2">
            <a:alphaModFix/>
          </a:blip>
          <a:stretch>
            <a:fillRect/>
          </a:stretch>
        </p:blipFill>
        <p:spPr>
          <a:xfrm>
            <a:off x="213618" y="454868"/>
            <a:ext cx="835300" cy="813048"/>
          </a:xfrm>
          <a:prstGeom prst="rect">
            <a:avLst/>
          </a:prstGeom>
          <a:noFill/>
          <a:ln>
            <a:noFill/>
          </a:ln>
        </p:spPr>
      </p:pic>
      <p:sp>
        <p:nvSpPr>
          <p:cNvPr id="7" name="Google Shape;585;p33">
            <a:extLst>
              <a:ext uri="{FF2B5EF4-FFF2-40B4-BE49-F238E27FC236}">
                <a16:creationId xmlns:a16="http://schemas.microsoft.com/office/drawing/2014/main" id="{A6C93770-342C-544E-8D14-8393D337210D}"/>
              </a:ext>
            </a:extLst>
          </p:cNvPr>
          <p:cNvSpPr txBox="1"/>
          <p:nvPr/>
        </p:nvSpPr>
        <p:spPr>
          <a:xfrm>
            <a:off x="1180129" y="752215"/>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r>
              <a:rPr lang="fr" sz="1500" dirty="0">
                <a:latin typeface="Consolas"/>
                <a:ea typeface="Consolas"/>
                <a:cs typeface="Consolas"/>
                <a:sym typeface="Consolas"/>
              </a:rPr>
              <a:t>K8s cluster</a:t>
            </a:r>
            <a:endParaRPr sz="1500" dirty="0">
              <a:latin typeface="Consolas"/>
              <a:ea typeface="Consolas"/>
              <a:cs typeface="Consolas"/>
              <a:sym typeface="Consolas"/>
            </a:endParaRPr>
          </a:p>
        </p:txBody>
      </p:sp>
      <p:sp>
        <p:nvSpPr>
          <p:cNvPr id="8" name="Google Shape;580;p33">
            <a:extLst>
              <a:ext uri="{FF2B5EF4-FFF2-40B4-BE49-F238E27FC236}">
                <a16:creationId xmlns:a16="http://schemas.microsoft.com/office/drawing/2014/main" id="{6B460997-918B-594C-B277-AAB54E0A0353}"/>
              </a:ext>
            </a:extLst>
          </p:cNvPr>
          <p:cNvSpPr/>
          <p:nvPr/>
        </p:nvSpPr>
        <p:spPr>
          <a:xfrm>
            <a:off x="612077" y="1391409"/>
            <a:ext cx="11116097" cy="4019895"/>
          </a:xfrm>
          <a:prstGeom prst="roundRect">
            <a:avLst>
              <a:gd name="adj" fmla="val 5343"/>
            </a:avLst>
          </a:prstGeom>
          <a:no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endParaRPr sz="2933"/>
          </a:p>
        </p:txBody>
      </p:sp>
      <p:pic>
        <p:nvPicPr>
          <p:cNvPr id="9" name="Google Shape;213;p22">
            <a:extLst>
              <a:ext uri="{FF2B5EF4-FFF2-40B4-BE49-F238E27FC236}">
                <a16:creationId xmlns:a16="http://schemas.microsoft.com/office/drawing/2014/main" id="{09A34241-6121-B248-B0BD-083DDB70552C}"/>
              </a:ext>
            </a:extLst>
          </p:cNvPr>
          <p:cNvPicPr preferRelativeResize="0"/>
          <p:nvPr/>
        </p:nvPicPr>
        <p:blipFill>
          <a:blip r:embed="rId3">
            <a:alphaModFix/>
          </a:blip>
          <a:stretch>
            <a:fillRect/>
          </a:stretch>
        </p:blipFill>
        <p:spPr>
          <a:xfrm>
            <a:off x="10687931" y="966808"/>
            <a:ext cx="796800" cy="796800"/>
          </a:xfrm>
          <a:prstGeom prst="rect">
            <a:avLst/>
          </a:prstGeom>
          <a:noFill/>
          <a:ln>
            <a:noFill/>
          </a:ln>
        </p:spPr>
      </p:pic>
      <p:sp>
        <p:nvSpPr>
          <p:cNvPr id="10" name="Google Shape;585;p33">
            <a:extLst>
              <a:ext uri="{FF2B5EF4-FFF2-40B4-BE49-F238E27FC236}">
                <a16:creationId xmlns:a16="http://schemas.microsoft.com/office/drawing/2014/main" id="{C8C179DA-1555-9449-B973-33588209F272}"/>
              </a:ext>
            </a:extLst>
          </p:cNvPr>
          <p:cNvSpPr txBox="1"/>
          <p:nvPr/>
        </p:nvSpPr>
        <p:spPr>
          <a:xfrm>
            <a:off x="8622743" y="1249809"/>
            <a:ext cx="1700000" cy="283200"/>
          </a:xfrm>
          <a:prstGeom prst="rect">
            <a:avLst/>
          </a:prstGeom>
          <a:solidFill>
            <a:srgbClr val="FFFFFF"/>
          </a:solidFill>
          <a:ln w="9525" cap="flat" cmpd="sng">
            <a:solidFill>
              <a:srgbClr val="2754F4"/>
            </a:solidFill>
            <a:prstDash val="solid"/>
            <a:round/>
            <a:headEnd type="none" w="sm" len="sm"/>
            <a:tailEnd type="none" w="sm" len="sm"/>
          </a:ln>
        </p:spPr>
        <p:txBody>
          <a:bodyPr spcFirstLastPara="1" wrap="square" lIns="121900" tIns="121900" rIns="121900" bIns="121900" anchor="ctr" anchorCtr="0">
            <a:noAutofit/>
          </a:bodyPr>
          <a:lstStyle/>
          <a:p>
            <a:r>
              <a:rPr lang="fr" sz="1500" dirty="0">
                <a:latin typeface="Consolas"/>
                <a:ea typeface="Consolas"/>
                <a:cs typeface="Consolas"/>
                <a:sym typeface="Consolas"/>
              </a:rPr>
              <a:t>K8s </a:t>
            </a:r>
            <a:r>
              <a:rPr lang="fr" sz="1500" dirty="0" err="1">
                <a:latin typeface="Consolas"/>
                <a:ea typeface="Consolas"/>
                <a:cs typeface="Consolas"/>
                <a:sym typeface="Consolas"/>
              </a:rPr>
              <a:t>Node</a:t>
            </a:r>
            <a:endParaRPr sz="1500" dirty="0">
              <a:latin typeface="Consolas"/>
              <a:ea typeface="Consolas"/>
              <a:cs typeface="Consolas"/>
              <a:sym typeface="Consolas"/>
            </a:endParaRPr>
          </a:p>
        </p:txBody>
      </p:sp>
      <p:sp>
        <p:nvSpPr>
          <p:cNvPr id="11" name="Google Shape;595;p33">
            <a:extLst>
              <a:ext uri="{FF2B5EF4-FFF2-40B4-BE49-F238E27FC236}">
                <a16:creationId xmlns:a16="http://schemas.microsoft.com/office/drawing/2014/main" id="{4DA443EB-B89E-5D4D-9DF9-51682AA34F41}"/>
              </a:ext>
            </a:extLst>
          </p:cNvPr>
          <p:cNvSpPr/>
          <p:nvPr/>
        </p:nvSpPr>
        <p:spPr>
          <a:xfrm>
            <a:off x="838201" y="2131460"/>
            <a:ext cx="3402495" cy="3003758"/>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12" name="Google Shape;596;p33">
            <a:extLst>
              <a:ext uri="{FF2B5EF4-FFF2-40B4-BE49-F238E27FC236}">
                <a16:creationId xmlns:a16="http://schemas.microsoft.com/office/drawing/2014/main" id="{104166B7-CB9A-904E-8CFE-08B5DA13914A}"/>
              </a:ext>
            </a:extLst>
          </p:cNvPr>
          <p:cNvSpPr txBox="1"/>
          <p:nvPr/>
        </p:nvSpPr>
        <p:spPr>
          <a:xfrm>
            <a:off x="1943164" y="1989860"/>
            <a:ext cx="2017643"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r>
              <a:rPr lang="en-IN" sz="1467" dirty="0">
                <a:latin typeface="Consolas"/>
                <a:ea typeface="Consolas"/>
                <a:cs typeface="Consolas"/>
                <a:sym typeface="Consolas"/>
              </a:rPr>
              <a:t>default</a:t>
            </a:r>
            <a:r>
              <a:rPr lang="fr" sz="1467" dirty="0">
                <a:latin typeface="Consolas"/>
                <a:ea typeface="Consolas"/>
                <a:cs typeface="Consolas"/>
                <a:sym typeface="Consolas"/>
              </a:rPr>
              <a:t> </a:t>
            </a:r>
            <a:r>
              <a:rPr lang="fr" sz="1467" dirty="0" err="1">
                <a:latin typeface="Consolas"/>
                <a:ea typeface="Consolas"/>
                <a:cs typeface="Consolas"/>
                <a:sym typeface="Consolas"/>
              </a:rPr>
              <a:t>namespace</a:t>
            </a:r>
            <a:endParaRPr sz="1467" dirty="0">
              <a:latin typeface="Consolas"/>
              <a:ea typeface="Consolas"/>
              <a:cs typeface="Consolas"/>
              <a:sym typeface="Consolas"/>
            </a:endParaRPr>
          </a:p>
        </p:txBody>
      </p:sp>
      <p:pic>
        <p:nvPicPr>
          <p:cNvPr id="13" name="Google Shape;612;p33">
            <a:extLst>
              <a:ext uri="{FF2B5EF4-FFF2-40B4-BE49-F238E27FC236}">
                <a16:creationId xmlns:a16="http://schemas.microsoft.com/office/drawing/2014/main" id="{183072E0-E306-3F42-A7C9-66A23748B2E3}"/>
              </a:ext>
            </a:extLst>
          </p:cNvPr>
          <p:cNvPicPr preferRelativeResize="0"/>
          <p:nvPr/>
        </p:nvPicPr>
        <p:blipFill>
          <a:blip r:embed="rId4">
            <a:alphaModFix/>
          </a:blip>
          <a:stretch>
            <a:fillRect/>
          </a:stretch>
        </p:blipFill>
        <p:spPr>
          <a:xfrm>
            <a:off x="1001558" y="1765460"/>
            <a:ext cx="798251" cy="796800"/>
          </a:xfrm>
          <a:prstGeom prst="rect">
            <a:avLst/>
          </a:prstGeom>
          <a:noFill/>
          <a:ln>
            <a:noFill/>
          </a:ln>
        </p:spPr>
      </p:pic>
      <p:sp>
        <p:nvSpPr>
          <p:cNvPr id="22" name="Google Shape;595;p33">
            <a:extLst>
              <a:ext uri="{FF2B5EF4-FFF2-40B4-BE49-F238E27FC236}">
                <a16:creationId xmlns:a16="http://schemas.microsoft.com/office/drawing/2014/main" id="{AE9C48BA-3020-4D4A-BE12-F38133C598C1}"/>
              </a:ext>
            </a:extLst>
          </p:cNvPr>
          <p:cNvSpPr/>
          <p:nvPr/>
        </p:nvSpPr>
        <p:spPr>
          <a:xfrm>
            <a:off x="1001558" y="2748067"/>
            <a:ext cx="3060286" cy="1192657"/>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pic>
        <p:nvPicPr>
          <p:cNvPr id="23" name="Google Shape;598;p33">
            <a:extLst>
              <a:ext uri="{FF2B5EF4-FFF2-40B4-BE49-F238E27FC236}">
                <a16:creationId xmlns:a16="http://schemas.microsoft.com/office/drawing/2014/main" id="{1011F795-19AB-0D4E-BC6B-DD08D42A4CFC}"/>
              </a:ext>
            </a:extLst>
          </p:cNvPr>
          <p:cNvPicPr preferRelativeResize="0"/>
          <p:nvPr/>
        </p:nvPicPr>
        <p:blipFill>
          <a:blip r:embed="rId5">
            <a:alphaModFix/>
          </a:blip>
          <a:stretch>
            <a:fillRect/>
          </a:stretch>
        </p:blipFill>
        <p:spPr>
          <a:xfrm>
            <a:off x="1213354" y="2860008"/>
            <a:ext cx="797108" cy="797100"/>
          </a:xfrm>
          <a:prstGeom prst="rect">
            <a:avLst/>
          </a:prstGeom>
          <a:noFill/>
          <a:ln>
            <a:noFill/>
          </a:ln>
        </p:spPr>
      </p:pic>
      <p:pic>
        <p:nvPicPr>
          <p:cNvPr id="24" name="Google Shape;638;p35">
            <a:extLst>
              <a:ext uri="{FF2B5EF4-FFF2-40B4-BE49-F238E27FC236}">
                <a16:creationId xmlns:a16="http://schemas.microsoft.com/office/drawing/2014/main" id="{A40D0219-CAD4-2E4B-8934-DB770048D53F}"/>
              </a:ext>
            </a:extLst>
          </p:cNvPr>
          <p:cNvPicPr preferRelativeResize="0"/>
          <p:nvPr/>
        </p:nvPicPr>
        <p:blipFill>
          <a:blip r:embed="rId6">
            <a:alphaModFix/>
          </a:blip>
          <a:stretch>
            <a:fillRect/>
          </a:stretch>
        </p:blipFill>
        <p:spPr>
          <a:xfrm>
            <a:off x="2975514" y="2857375"/>
            <a:ext cx="799738" cy="799733"/>
          </a:xfrm>
          <a:prstGeom prst="rect">
            <a:avLst/>
          </a:prstGeom>
          <a:noFill/>
          <a:ln>
            <a:noFill/>
          </a:ln>
        </p:spPr>
      </p:pic>
      <p:pic>
        <p:nvPicPr>
          <p:cNvPr id="25" name="Google Shape;637;p35">
            <a:extLst>
              <a:ext uri="{FF2B5EF4-FFF2-40B4-BE49-F238E27FC236}">
                <a16:creationId xmlns:a16="http://schemas.microsoft.com/office/drawing/2014/main" id="{C709F0F7-8826-6348-91D3-D5C2FA8DD7AA}"/>
              </a:ext>
            </a:extLst>
          </p:cNvPr>
          <p:cNvPicPr preferRelativeResize="0"/>
          <p:nvPr/>
        </p:nvPicPr>
        <p:blipFill>
          <a:blip r:embed="rId7">
            <a:alphaModFix/>
          </a:blip>
          <a:stretch>
            <a:fillRect/>
          </a:stretch>
        </p:blipFill>
        <p:spPr>
          <a:xfrm>
            <a:off x="2105167" y="2857375"/>
            <a:ext cx="799738" cy="799733"/>
          </a:xfrm>
          <a:prstGeom prst="rect">
            <a:avLst/>
          </a:prstGeom>
          <a:noFill/>
          <a:ln>
            <a:noFill/>
          </a:ln>
        </p:spPr>
      </p:pic>
      <p:sp>
        <p:nvSpPr>
          <p:cNvPr id="26" name="TextBox 25">
            <a:extLst>
              <a:ext uri="{FF2B5EF4-FFF2-40B4-BE49-F238E27FC236}">
                <a16:creationId xmlns:a16="http://schemas.microsoft.com/office/drawing/2014/main" id="{CA948AA1-B48B-FF4F-93A9-C1550D5F11AC}"/>
              </a:ext>
            </a:extLst>
          </p:cNvPr>
          <p:cNvSpPr txBox="1"/>
          <p:nvPr/>
        </p:nvSpPr>
        <p:spPr>
          <a:xfrm>
            <a:off x="2211018" y="3657109"/>
            <a:ext cx="619080" cy="335926"/>
          </a:xfrm>
          <a:prstGeom prst="rect">
            <a:avLst/>
          </a:prstGeom>
          <a:noFill/>
        </p:spPr>
        <p:txBody>
          <a:bodyPr wrap="none" rtlCol="0">
            <a:spAutoFit/>
          </a:bodyPr>
          <a:lstStyle/>
          <a:p>
            <a:r>
              <a:rPr lang="en-US" sz="1583" dirty="0">
                <a:solidFill>
                  <a:schemeClr val="bg1"/>
                </a:solidFill>
              </a:rPr>
              <a:t>App1</a:t>
            </a:r>
          </a:p>
        </p:txBody>
      </p:sp>
      <p:sp>
        <p:nvSpPr>
          <p:cNvPr id="32" name="Google Shape;595;p33">
            <a:extLst>
              <a:ext uri="{FF2B5EF4-FFF2-40B4-BE49-F238E27FC236}">
                <a16:creationId xmlns:a16="http://schemas.microsoft.com/office/drawing/2014/main" id="{5274BD1A-A758-1940-BBCE-2F3DA286C0E3}"/>
              </a:ext>
            </a:extLst>
          </p:cNvPr>
          <p:cNvSpPr/>
          <p:nvPr/>
        </p:nvSpPr>
        <p:spPr>
          <a:xfrm>
            <a:off x="4601328" y="2162157"/>
            <a:ext cx="3402495" cy="3003758"/>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33" name="Google Shape;596;p33">
            <a:extLst>
              <a:ext uri="{FF2B5EF4-FFF2-40B4-BE49-F238E27FC236}">
                <a16:creationId xmlns:a16="http://schemas.microsoft.com/office/drawing/2014/main" id="{0AAA1041-4BC2-A648-A54B-804AD7C93B35}"/>
              </a:ext>
            </a:extLst>
          </p:cNvPr>
          <p:cNvSpPr txBox="1"/>
          <p:nvPr/>
        </p:nvSpPr>
        <p:spPr>
          <a:xfrm>
            <a:off x="5706290" y="2020556"/>
            <a:ext cx="1657012"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r>
              <a:rPr lang="en-IN" sz="1467" dirty="0">
                <a:latin typeface="Consolas"/>
                <a:ea typeface="Consolas"/>
                <a:cs typeface="Consolas"/>
                <a:sym typeface="Consolas"/>
              </a:rPr>
              <a:t>dev</a:t>
            </a:r>
            <a:r>
              <a:rPr lang="fr" sz="1467" dirty="0">
                <a:latin typeface="Consolas"/>
                <a:ea typeface="Consolas"/>
                <a:cs typeface="Consolas"/>
                <a:sym typeface="Consolas"/>
              </a:rPr>
              <a:t> </a:t>
            </a:r>
            <a:r>
              <a:rPr lang="fr" sz="1467" dirty="0" err="1">
                <a:latin typeface="Consolas"/>
                <a:ea typeface="Consolas"/>
                <a:cs typeface="Consolas"/>
                <a:sym typeface="Consolas"/>
              </a:rPr>
              <a:t>namespace</a:t>
            </a:r>
            <a:endParaRPr sz="1467" dirty="0">
              <a:latin typeface="Consolas"/>
              <a:ea typeface="Consolas"/>
              <a:cs typeface="Consolas"/>
              <a:sym typeface="Consolas"/>
            </a:endParaRPr>
          </a:p>
        </p:txBody>
      </p:sp>
      <p:pic>
        <p:nvPicPr>
          <p:cNvPr id="34" name="Google Shape;612;p33">
            <a:extLst>
              <a:ext uri="{FF2B5EF4-FFF2-40B4-BE49-F238E27FC236}">
                <a16:creationId xmlns:a16="http://schemas.microsoft.com/office/drawing/2014/main" id="{8B75B9AB-BE5A-3749-849F-08A4EE2F61DF}"/>
              </a:ext>
            </a:extLst>
          </p:cNvPr>
          <p:cNvPicPr preferRelativeResize="0"/>
          <p:nvPr/>
        </p:nvPicPr>
        <p:blipFill>
          <a:blip r:embed="rId4">
            <a:alphaModFix/>
          </a:blip>
          <a:stretch>
            <a:fillRect/>
          </a:stretch>
        </p:blipFill>
        <p:spPr>
          <a:xfrm>
            <a:off x="4764685" y="1796156"/>
            <a:ext cx="798251" cy="796800"/>
          </a:xfrm>
          <a:prstGeom prst="rect">
            <a:avLst/>
          </a:prstGeom>
          <a:noFill/>
          <a:ln>
            <a:noFill/>
          </a:ln>
        </p:spPr>
      </p:pic>
      <p:sp>
        <p:nvSpPr>
          <p:cNvPr id="35" name="Google Shape;595;p33">
            <a:extLst>
              <a:ext uri="{FF2B5EF4-FFF2-40B4-BE49-F238E27FC236}">
                <a16:creationId xmlns:a16="http://schemas.microsoft.com/office/drawing/2014/main" id="{F0FD8C89-2503-3242-8B61-1571D716574C}"/>
              </a:ext>
            </a:extLst>
          </p:cNvPr>
          <p:cNvSpPr/>
          <p:nvPr/>
        </p:nvSpPr>
        <p:spPr>
          <a:xfrm>
            <a:off x="4764685" y="2785052"/>
            <a:ext cx="3060286" cy="1192657"/>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pic>
        <p:nvPicPr>
          <p:cNvPr id="36" name="Google Shape;598;p33">
            <a:extLst>
              <a:ext uri="{FF2B5EF4-FFF2-40B4-BE49-F238E27FC236}">
                <a16:creationId xmlns:a16="http://schemas.microsoft.com/office/drawing/2014/main" id="{B6020C98-DBD0-B24B-99B9-07D0CD4D289A}"/>
              </a:ext>
            </a:extLst>
          </p:cNvPr>
          <p:cNvPicPr preferRelativeResize="0"/>
          <p:nvPr/>
        </p:nvPicPr>
        <p:blipFill>
          <a:blip r:embed="rId5">
            <a:alphaModFix/>
          </a:blip>
          <a:stretch>
            <a:fillRect/>
          </a:stretch>
        </p:blipFill>
        <p:spPr>
          <a:xfrm>
            <a:off x="4976481" y="2896993"/>
            <a:ext cx="797108" cy="797100"/>
          </a:xfrm>
          <a:prstGeom prst="rect">
            <a:avLst/>
          </a:prstGeom>
          <a:noFill/>
          <a:ln>
            <a:noFill/>
          </a:ln>
        </p:spPr>
      </p:pic>
      <p:pic>
        <p:nvPicPr>
          <p:cNvPr id="37" name="Google Shape;638;p35">
            <a:extLst>
              <a:ext uri="{FF2B5EF4-FFF2-40B4-BE49-F238E27FC236}">
                <a16:creationId xmlns:a16="http://schemas.microsoft.com/office/drawing/2014/main" id="{6A04F416-647D-BD45-8623-C686663E4130}"/>
              </a:ext>
            </a:extLst>
          </p:cNvPr>
          <p:cNvPicPr preferRelativeResize="0"/>
          <p:nvPr/>
        </p:nvPicPr>
        <p:blipFill>
          <a:blip r:embed="rId6">
            <a:alphaModFix/>
          </a:blip>
          <a:stretch>
            <a:fillRect/>
          </a:stretch>
        </p:blipFill>
        <p:spPr>
          <a:xfrm>
            <a:off x="6738641" y="2894360"/>
            <a:ext cx="799738" cy="799733"/>
          </a:xfrm>
          <a:prstGeom prst="rect">
            <a:avLst/>
          </a:prstGeom>
          <a:noFill/>
          <a:ln>
            <a:noFill/>
          </a:ln>
        </p:spPr>
      </p:pic>
      <p:pic>
        <p:nvPicPr>
          <p:cNvPr id="38" name="Google Shape;637;p35">
            <a:extLst>
              <a:ext uri="{FF2B5EF4-FFF2-40B4-BE49-F238E27FC236}">
                <a16:creationId xmlns:a16="http://schemas.microsoft.com/office/drawing/2014/main" id="{D8457349-CB0B-0345-AF7F-DDF93D514A8C}"/>
              </a:ext>
            </a:extLst>
          </p:cNvPr>
          <p:cNvPicPr preferRelativeResize="0"/>
          <p:nvPr/>
        </p:nvPicPr>
        <p:blipFill>
          <a:blip r:embed="rId7">
            <a:alphaModFix/>
          </a:blip>
          <a:stretch>
            <a:fillRect/>
          </a:stretch>
        </p:blipFill>
        <p:spPr>
          <a:xfrm>
            <a:off x="5868294" y="2894360"/>
            <a:ext cx="799738" cy="799733"/>
          </a:xfrm>
          <a:prstGeom prst="rect">
            <a:avLst/>
          </a:prstGeom>
          <a:noFill/>
          <a:ln>
            <a:noFill/>
          </a:ln>
        </p:spPr>
      </p:pic>
      <p:sp>
        <p:nvSpPr>
          <p:cNvPr id="39" name="TextBox 38">
            <a:extLst>
              <a:ext uri="{FF2B5EF4-FFF2-40B4-BE49-F238E27FC236}">
                <a16:creationId xmlns:a16="http://schemas.microsoft.com/office/drawing/2014/main" id="{45877CB0-F5E3-3141-B805-1850F2706CD4}"/>
              </a:ext>
            </a:extLst>
          </p:cNvPr>
          <p:cNvSpPr txBox="1"/>
          <p:nvPr/>
        </p:nvSpPr>
        <p:spPr>
          <a:xfrm>
            <a:off x="5974144" y="3694094"/>
            <a:ext cx="619080" cy="335926"/>
          </a:xfrm>
          <a:prstGeom prst="rect">
            <a:avLst/>
          </a:prstGeom>
          <a:noFill/>
        </p:spPr>
        <p:txBody>
          <a:bodyPr wrap="none" rtlCol="0">
            <a:spAutoFit/>
          </a:bodyPr>
          <a:lstStyle/>
          <a:p>
            <a:r>
              <a:rPr lang="en-US" sz="1583" dirty="0">
                <a:solidFill>
                  <a:schemeClr val="bg1"/>
                </a:solidFill>
              </a:rPr>
              <a:t>App1</a:t>
            </a:r>
          </a:p>
        </p:txBody>
      </p:sp>
      <p:sp>
        <p:nvSpPr>
          <p:cNvPr id="45" name="Google Shape;595;p33">
            <a:extLst>
              <a:ext uri="{FF2B5EF4-FFF2-40B4-BE49-F238E27FC236}">
                <a16:creationId xmlns:a16="http://schemas.microsoft.com/office/drawing/2014/main" id="{0E1F8853-403F-EE4B-8CB6-CAF34F274009}"/>
              </a:ext>
            </a:extLst>
          </p:cNvPr>
          <p:cNvSpPr/>
          <p:nvPr/>
        </p:nvSpPr>
        <p:spPr>
          <a:xfrm>
            <a:off x="8204378" y="2170468"/>
            <a:ext cx="3402495" cy="2995448"/>
          </a:xfrm>
          <a:prstGeom prst="roundRect">
            <a:avLst>
              <a:gd name="adj" fmla="val 9263"/>
            </a:avLst>
          </a:prstGeom>
          <a:solidFill>
            <a:schemeClr val="bg1">
              <a:lumMod val="85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sp>
        <p:nvSpPr>
          <p:cNvPr id="46" name="Google Shape;596;p33">
            <a:extLst>
              <a:ext uri="{FF2B5EF4-FFF2-40B4-BE49-F238E27FC236}">
                <a16:creationId xmlns:a16="http://schemas.microsoft.com/office/drawing/2014/main" id="{0FA6A503-4ABC-244E-A8C3-71A2A29CF36C}"/>
              </a:ext>
            </a:extLst>
          </p:cNvPr>
          <p:cNvSpPr txBox="1"/>
          <p:nvPr/>
        </p:nvSpPr>
        <p:spPr>
          <a:xfrm>
            <a:off x="9309340" y="2028868"/>
            <a:ext cx="1832088" cy="2832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r>
              <a:rPr lang="en-IN" sz="1467" dirty="0" err="1">
                <a:latin typeface="Consolas"/>
                <a:ea typeface="Consolas"/>
                <a:cs typeface="Consolas"/>
                <a:sym typeface="Consolas"/>
              </a:rPr>
              <a:t>qa</a:t>
            </a:r>
            <a:r>
              <a:rPr lang="fr" sz="1467" dirty="0">
                <a:latin typeface="Consolas"/>
                <a:ea typeface="Consolas"/>
                <a:cs typeface="Consolas"/>
                <a:sym typeface="Consolas"/>
              </a:rPr>
              <a:t> </a:t>
            </a:r>
            <a:r>
              <a:rPr lang="fr" sz="1467" dirty="0" err="1">
                <a:latin typeface="Consolas"/>
                <a:ea typeface="Consolas"/>
                <a:cs typeface="Consolas"/>
                <a:sym typeface="Consolas"/>
              </a:rPr>
              <a:t>namespace</a:t>
            </a:r>
            <a:endParaRPr sz="1467" dirty="0">
              <a:latin typeface="Consolas"/>
              <a:ea typeface="Consolas"/>
              <a:cs typeface="Consolas"/>
              <a:sym typeface="Consolas"/>
            </a:endParaRPr>
          </a:p>
        </p:txBody>
      </p:sp>
      <p:pic>
        <p:nvPicPr>
          <p:cNvPr id="47" name="Google Shape;612;p33">
            <a:extLst>
              <a:ext uri="{FF2B5EF4-FFF2-40B4-BE49-F238E27FC236}">
                <a16:creationId xmlns:a16="http://schemas.microsoft.com/office/drawing/2014/main" id="{FD35C253-35F5-684F-BAC3-F153DF9069C5}"/>
              </a:ext>
            </a:extLst>
          </p:cNvPr>
          <p:cNvPicPr preferRelativeResize="0"/>
          <p:nvPr/>
        </p:nvPicPr>
        <p:blipFill>
          <a:blip r:embed="rId4">
            <a:alphaModFix/>
          </a:blip>
          <a:stretch>
            <a:fillRect/>
          </a:stretch>
        </p:blipFill>
        <p:spPr>
          <a:xfrm>
            <a:off x="8367735" y="1804468"/>
            <a:ext cx="798251" cy="796800"/>
          </a:xfrm>
          <a:prstGeom prst="rect">
            <a:avLst/>
          </a:prstGeom>
          <a:noFill/>
          <a:ln>
            <a:noFill/>
          </a:ln>
        </p:spPr>
      </p:pic>
      <p:sp>
        <p:nvSpPr>
          <p:cNvPr id="48" name="Google Shape;595;p33">
            <a:extLst>
              <a:ext uri="{FF2B5EF4-FFF2-40B4-BE49-F238E27FC236}">
                <a16:creationId xmlns:a16="http://schemas.microsoft.com/office/drawing/2014/main" id="{3F3522B9-348C-C249-913E-5C40D1D0E0CE}"/>
              </a:ext>
            </a:extLst>
          </p:cNvPr>
          <p:cNvSpPr/>
          <p:nvPr/>
        </p:nvSpPr>
        <p:spPr>
          <a:xfrm>
            <a:off x="8367735" y="2793364"/>
            <a:ext cx="3060286" cy="1192657"/>
          </a:xfrm>
          <a:prstGeom prst="roundRect">
            <a:avLst>
              <a:gd name="adj" fmla="val 9263"/>
            </a:avLst>
          </a:prstGeom>
          <a:solidFill>
            <a:schemeClr val="tx1">
              <a:lumMod val="50000"/>
              <a:lumOff val="50000"/>
            </a:schemeClr>
          </a:solid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933"/>
          </a:p>
        </p:txBody>
      </p:sp>
      <p:pic>
        <p:nvPicPr>
          <p:cNvPr id="49" name="Google Shape;598;p33">
            <a:extLst>
              <a:ext uri="{FF2B5EF4-FFF2-40B4-BE49-F238E27FC236}">
                <a16:creationId xmlns:a16="http://schemas.microsoft.com/office/drawing/2014/main" id="{83350F9C-3EAF-E748-8996-5E6AA607F142}"/>
              </a:ext>
            </a:extLst>
          </p:cNvPr>
          <p:cNvPicPr preferRelativeResize="0"/>
          <p:nvPr/>
        </p:nvPicPr>
        <p:blipFill>
          <a:blip r:embed="rId5">
            <a:alphaModFix/>
          </a:blip>
          <a:stretch>
            <a:fillRect/>
          </a:stretch>
        </p:blipFill>
        <p:spPr>
          <a:xfrm>
            <a:off x="8579531" y="2905305"/>
            <a:ext cx="797108" cy="797100"/>
          </a:xfrm>
          <a:prstGeom prst="rect">
            <a:avLst/>
          </a:prstGeom>
          <a:noFill/>
          <a:ln>
            <a:noFill/>
          </a:ln>
        </p:spPr>
      </p:pic>
      <p:pic>
        <p:nvPicPr>
          <p:cNvPr id="50" name="Google Shape;638;p35">
            <a:extLst>
              <a:ext uri="{FF2B5EF4-FFF2-40B4-BE49-F238E27FC236}">
                <a16:creationId xmlns:a16="http://schemas.microsoft.com/office/drawing/2014/main" id="{263AD822-C57F-0949-9617-D9A3D8F2012F}"/>
              </a:ext>
            </a:extLst>
          </p:cNvPr>
          <p:cNvPicPr preferRelativeResize="0"/>
          <p:nvPr/>
        </p:nvPicPr>
        <p:blipFill>
          <a:blip r:embed="rId6">
            <a:alphaModFix/>
          </a:blip>
          <a:stretch>
            <a:fillRect/>
          </a:stretch>
        </p:blipFill>
        <p:spPr>
          <a:xfrm>
            <a:off x="10341691" y="2902672"/>
            <a:ext cx="799738" cy="799733"/>
          </a:xfrm>
          <a:prstGeom prst="rect">
            <a:avLst/>
          </a:prstGeom>
          <a:noFill/>
          <a:ln>
            <a:noFill/>
          </a:ln>
        </p:spPr>
      </p:pic>
      <p:pic>
        <p:nvPicPr>
          <p:cNvPr id="51" name="Google Shape;637;p35">
            <a:extLst>
              <a:ext uri="{FF2B5EF4-FFF2-40B4-BE49-F238E27FC236}">
                <a16:creationId xmlns:a16="http://schemas.microsoft.com/office/drawing/2014/main" id="{F9924EB0-6A4F-354E-BA76-BFF63DC557DF}"/>
              </a:ext>
            </a:extLst>
          </p:cNvPr>
          <p:cNvPicPr preferRelativeResize="0"/>
          <p:nvPr/>
        </p:nvPicPr>
        <p:blipFill>
          <a:blip r:embed="rId7">
            <a:alphaModFix/>
          </a:blip>
          <a:stretch>
            <a:fillRect/>
          </a:stretch>
        </p:blipFill>
        <p:spPr>
          <a:xfrm>
            <a:off x="9471344" y="2902672"/>
            <a:ext cx="799738" cy="799733"/>
          </a:xfrm>
          <a:prstGeom prst="rect">
            <a:avLst/>
          </a:prstGeom>
          <a:noFill/>
          <a:ln>
            <a:noFill/>
          </a:ln>
        </p:spPr>
      </p:pic>
      <p:sp>
        <p:nvSpPr>
          <p:cNvPr id="52" name="TextBox 51">
            <a:extLst>
              <a:ext uri="{FF2B5EF4-FFF2-40B4-BE49-F238E27FC236}">
                <a16:creationId xmlns:a16="http://schemas.microsoft.com/office/drawing/2014/main" id="{5C218837-6040-EE49-A41F-EE8D4C4D8A6B}"/>
              </a:ext>
            </a:extLst>
          </p:cNvPr>
          <p:cNvSpPr txBox="1"/>
          <p:nvPr/>
        </p:nvSpPr>
        <p:spPr>
          <a:xfrm>
            <a:off x="9577194" y="3702405"/>
            <a:ext cx="619080" cy="335926"/>
          </a:xfrm>
          <a:prstGeom prst="rect">
            <a:avLst/>
          </a:prstGeom>
          <a:noFill/>
        </p:spPr>
        <p:txBody>
          <a:bodyPr wrap="none" rtlCol="0">
            <a:spAutoFit/>
          </a:bodyPr>
          <a:lstStyle/>
          <a:p>
            <a:r>
              <a:rPr lang="en-US" sz="1583" dirty="0">
                <a:solidFill>
                  <a:schemeClr val="bg1"/>
                </a:solidFill>
              </a:rPr>
              <a:t>App1</a:t>
            </a:r>
          </a:p>
        </p:txBody>
      </p:sp>
      <p:sp>
        <p:nvSpPr>
          <p:cNvPr id="3" name="Rounded Rectangle 2">
            <a:extLst>
              <a:ext uri="{FF2B5EF4-FFF2-40B4-BE49-F238E27FC236}">
                <a16:creationId xmlns:a16="http://schemas.microsoft.com/office/drawing/2014/main" id="{548D75C7-4F71-7943-9AF9-56A81277B644}"/>
              </a:ext>
            </a:extLst>
          </p:cNvPr>
          <p:cNvSpPr/>
          <p:nvPr/>
        </p:nvSpPr>
        <p:spPr>
          <a:xfrm>
            <a:off x="3302726" y="5772772"/>
            <a:ext cx="6062870" cy="496957"/>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&lt;service-name&gt;.&lt;namespace-name&gt;.</a:t>
            </a:r>
            <a:r>
              <a:rPr lang="en-IN" sz="1500" dirty="0" err="1"/>
              <a:t>svc.cluster.local</a:t>
            </a:r>
            <a:endParaRPr lang="en-US" sz="1500" dirty="0"/>
          </a:p>
        </p:txBody>
      </p:sp>
      <p:sp>
        <p:nvSpPr>
          <p:cNvPr id="58" name="Rounded Rectangle 57">
            <a:extLst>
              <a:ext uri="{FF2B5EF4-FFF2-40B4-BE49-F238E27FC236}">
                <a16:creationId xmlns:a16="http://schemas.microsoft.com/office/drawing/2014/main" id="{9BA62215-6196-C643-BFDB-1B4E9CB5519F}"/>
              </a:ext>
            </a:extLst>
          </p:cNvPr>
          <p:cNvSpPr/>
          <p:nvPr/>
        </p:nvSpPr>
        <p:spPr>
          <a:xfrm>
            <a:off x="938799" y="4306724"/>
            <a:ext cx="3132472" cy="496957"/>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app1.</a:t>
            </a:r>
            <a:r>
              <a:rPr lang="en-IN" sz="1500" dirty="0">
                <a:solidFill>
                  <a:schemeClr val="tx1"/>
                </a:solidFill>
              </a:rPr>
              <a:t>default</a:t>
            </a:r>
            <a:r>
              <a:rPr lang="en-IN" sz="1500" dirty="0"/>
              <a:t>.svc.cluster.local</a:t>
            </a:r>
            <a:endParaRPr lang="en-US" sz="1500" dirty="0"/>
          </a:p>
        </p:txBody>
      </p:sp>
      <p:sp>
        <p:nvSpPr>
          <p:cNvPr id="59" name="Rounded Rectangle 58">
            <a:extLst>
              <a:ext uri="{FF2B5EF4-FFF2-40B4-BE49-F238E27FC236}">
                <a16:creationId xmlns:a16="http://schemas.microsoft.com/office/drawing/2014/main" id="{45FECA1E-CDB1-854C-84A8-7F4214DE1C2B}"/>
              </a:ext>
            </a:extLst>
          </p:cNvPr>
          <p:cNvSpPr/>
          <p:nvPr/>
        </p:nvSpPr>
        <p:spPr>
          <a:xfrm>
            <a:off x="4764684" y="4304841"/>
            <a:ext cx="3132472" cy="496957"/>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app1.</a:t>
            </a:r>
            <a:r>
              <a:rPr lang="en-IN" sz="1500" dirty="0">
                <a:solidFill>
                  <a:schemeClr val="tx1"/>
                </a:solidFill>
              </a:rPr>
              <a:t>dev</a:t>
            </a:r>
            <a:r>
              <a:rPr lang="en-IN" sz="1500" dirty="0"/>
              <a:t>.svc.cluster.local</a:t>
            </a:r>
            <a:endParaRPr lang="en-US" sz="1500" dirty="0"/>
          </a:p>
        </p:txBody>
      </p:sp>
      <p:sp>
        <p:nvSpPr>
          <p:cNvPr id="60" name="Rounded Rectangle 59">
            <a:extLst>
              <a:ext uri="{FF2B5EF4-FFF2-40B4-BE49-F238E27FC236}">
                <a16:creationId xmlns:a16="http://schemas.microsoft.com/office/drawing/2014/main" id="{D7E7B62B-D1BD-6844-8C7A-378F0465FDD6}"/>
              </a:ext>
            </a:extLst>
          </p:cNvPr>
          <p:cNvSpPr/>
          <p:nvPr/>
        </p:nvSpPr>
        <p:spPr>
          <a:xfrm>
            <a:off x="8379572" y="4304841"/>
            <a:ext cx="3132472" cy="496957"/>
          </a:xfrm>
          <a:prstGeom prst="roundRect">
            <a:avLst/>
          </a:prstGeom>
          <a:solidFill>
            <a:srgbClr val="00B050">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app1.</a:t>
            </a:r>
            <a:r>
              <a:rPr lang="en-IN" sz="1500" dirty="0">
                <a:solidFill>
                  <a:schemeClr val="tx1"/>
                </a:solidFill>
              </a:rPr>
              <a:t>qa</a:t>
            </a:r>
            <a:r>
              <a:rPr lang="en-IN" sz="1500" dirty="0"/>
              <a:t>.svc.cluster.local</a:t>
            </a:r>
            <a:endParaRPr lang="en-US" sz="1500" dirty="0"/>
          </a:p>
        </p:txBody>
      </p:sp>
    </p:spTree>
    <p:extLst>
      <p:ext uri="{BB962C8B-B14F-4D97-AF65-F5344CB8AC3E}">
        <p14:creationId xmlns:p14="http://schemas.microsoft.com/office/powerpoint/2010/main" val="762122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2C07A-50D3-4948-9292-C4DF2591E760}"/>
              </a:ext>
            </a:extLst>
          </p:cNvPr>
          <p:cNvSpPr>
            <a:spLocks noGrp="1"/>
          </p:cNvSpPr>
          <p:nvPr>
            <p:ph type="ftr" sz="quarter" idx="10"/>
          </p:nvPr>
        </p:nvSpPr>
        <p:spPr/>
        <p:txBody>
          <a:bodyPr/>
          <a:lstStyle/>
          <a:p>
            <a:pPr algn="l"/>
            <a:r>
              <a:rPr lang="en-US"/>
              <a:t>© Kalyan Reddy Daida</a:t>
            </a:r>
            <a:endParaRPr lang="en-GB" dirty="0"/>
          </a:p>
        </p:txBody>
      </p:sp>
      <p:sp>
        <p:nvSpPr>
          <p:cNvPr id="64" name="TextBox 63">
            <a:extLst>
              <a:ext uri="{FF2B5EF4-FFF2-40B4-BE49-F238E27FC236}">
                <a16:creationId xmlns:a16="http://schemas.microsoft.com/office/drawing/2014/main" id="{3C11F724-06C4-C143-A304-16E11E142EFB}"/>
              </a:ext>
            </a:extLst>
          </p:cNvPr>
          <p:cNvSpPr txBox="1"/>
          <p:nvPr/>
        </p:nvSpPr>
        <p:spPr>
          <a:xfrm>
            <a:off x="5956114" y="4451829"/>
            <a:ext cx="1036566" cy="297454"/>
          </a:xfrm>
          <a:prstGeom prst="rect">
            <a:avLst/>
          </a:prstGeom>
          <a:noFill/>
        </p:spPr>
        <p:txBody>
          <a:bodyPr wrap="none" rtlCol="0">
            <a:spAutoFit/>
          </a:bodyPr>
          <a:lstStyle/>
          <a:p>
            <a:r>
              <a:rPr lang="en-IN" sz="1333" dirty="0">
                <a:solidFill>
                  <a:schemeClr val="bg1"/>
                </a:solidFill>
              </a:rPr>
              <a:t>Deployment</a:t>
            </a:r>
          </a:p>
        </p:txBody>
      </p:sp>
      <p:sp>
        <p:nvSpPr>
          <p:cNvPr id="83" name="Rectangle 82">
            <a:extLst>
              <a:ext uri="{FF2B5EF4-FFF2-40B4-BE49-F238E27FC236}">
                <a16:creationId xmlns:a16="http://schemas.microsoft.com/office/drawing/2014/main" id="{63367FA3-2257-A04E-B32D-416BB3AF51F3}"/>
              </a:ext>
            </a:extLst>
          </p:cNvPr>
          <p:cNvSpPr/>
          <p:nvPr/>
        </p:nvSpPr>
        <p:spPr>
          <a:xfrm>
            <a:off x="94684"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4" name="Rectangle 83">
            <a:extLst>
              <a:ext uri="{FF2B5EF4-FFF2-40B4-BE49-F238E27FC236}">
                <a16:creationId xmlns:a16="http://schemas.microsoft.com/office/drawing/2014/main" id="{2F769949-492A-A24F-86CF-55A0E1E0280D}"/>
              </a:ext>
            </a:extLst>
          </p:cNvPr>
          <p:cNvSpPr/>
          <p:nvPr/>
        </p:nvSpPr>
        <p:spPr>
          <a:xfrm>
            <a:off x="293002"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5" name="Rectangle 84">
            <a:extLst>
              <a:ext uri="{FF2B5EF4-FFF2-40B4-BE49-F238E27FC236}">
                <a16:creationId xmlns:a16="http://schemas.microsoft.com/office/drawing/2014/main" id="{22D71CC8-698D-BD48-98F6-9B5781989D91}"/>
              </a:ext>
            </a:extLst>
          </p:cNvPr>
          <p:cNvSpPr/>
          <p:nvPr/>
        </p:nvSpPr>
        <p:spPr>
          <a:xfrm>
            <a:off x="532626"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6" name="Rectangle 85">
            <a:extLst>
              <a:ext uri="{FF2B5EF4-FFF2-40B4-BE49-F238E27FC236}">
                <a16:creationId xmlns:a16="http://schemas.microsoft.com/office/drawing/2014/main" id="{8F30F3F9-92ED-4242-9C04-0268BDEC6945}"/>
              </a:ext>
            </a:extLst>
          </p:cNvPr>
          <p:cNvSpPr/>
          <p:nvPr/>
        </p:nvSpPr>
        <p:spPr>
          <a:xfrm>
            <a:off x="747926"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87" name="TextBox 86">
            <a:extLst>
              <a:ext uri="{FF2B5EF4-FFF2-40B4-BE49-F238E27FC236}">
                <a16:creationId xmlns:a16="http://schemas.microsoft.com/office/drawing/2014/main" id="{9B1F9E72-437E-B54A-A0FE-3C3FCC558CC3}"/>
              </a:ext>
            </a:extLst>
          </p:cNvPr>
          <p:cNvSpPr txBox="1"/>
          <p:nvPr/>
        </p:nvSpPr>
        <p:spPr>
          <a:xfrm>
            <a:off x="1129529" y="1640814"/>
            <a:ext cx="448969" cy="297454"/>
          </a:xfrm>
          <a:prstGeom prst="rect">
            <a:avLst/>
          </a:prstGeom>
          <a:noFill/>
        </p:spPr>
        <p:txBody>
          <a:bodyPr wrap="none" rtlCol="0">
            <a:spAutoFit/>
          </a:bodyPr>
          <a:lstStyle/>
          <a:p>
            <a:r>
              <a:rPr lang="en-IN" sz="1333" dirty="0"/>
              <a:t>Pod</a:t>
            </a:r>
          </a:p>
        </p:txBody>
      </p:sp>
      <p:grpSp>
        <p:nvGrpSpPr>
          <p:cNvPr id="88" name="Group 87">
            <a:extLst>
              <a:ext uri="{FF2B5EF4-FFF2-40B4-BE49-F238E27FC236}">
                <a16:creationId xmlns:a16="http://schemas.microsoft.com/office/drawing/2014/main" id="{2C827583-7341-2D4D-A1AB-5792170BBD9E}"/>
              </a:ext>
            </a:extLst>
          </p:cNvPr>
          <p:cNvGrpSpPr/>
          <p:nvPr/>
        </p:nvGrpSpPr>
        <p:grpSpPr>
          <a:xfrm>
            <a:off x="957027" y="996798"/>
            <a:ext cx="839165" cy="689658"/>
            <a:chOff x="853440" y="4579716"/>
            <a:chExt cx="1006998" cy="827590"/>
          </a:xfrm>
        </p:grpSpPr>
        <p:sp>
          <p:nvSpPr>
            <p:cNvPr id="89" name="Rectangle 88">
              <a:extLst>
                <a:ext uri="{FF2B5EF4-FFF2-40B4-BE49-F238E27FC236}">
                  <a16:creationId xmlns:a16="http://schemas.microsoft.com/office/drawing/2014/main" id="{140766B3-70DC-9246-8F7C-E7603D3FA9D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90" name="Straight Connector 89">
              <a:extLst>
                <a:ext uri="{FF2B5EF4-FFF2-40B4-BE49-F238E27FC236}">
                  <a16:creationId xmlns:a16="http://schemas.microsoft.com/office/drawing/2014/main" id="{426C201D-F222-0648-9B12-37399CC60F0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40E502-9FAF-C547-B8C5-5593CD7A6E4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1600230-8A12-F243-925A-95525EAAFEF8}"/>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CD54EB-6713-B941-A712-39671B988E4F}"/>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FDC8156-C97C-C345-A706-1ADAB745BDE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F543AFF-3D75-834B-8263-2851D372CF87}"/>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96" name="TextBox 95">
            <a:extLst>
              <a:ext uri="{FF2B5EF4-FFF2-40B4-BE49-F238E27FC236}">
                <a16:creationId xmlns:a16="http://schemas.microsoft.com/office/drawing/2014/main" id="{C4A210CB-7B8B-7840-8FC6-263DA80E1C37}"/>
              </a:ext>
            </a:extLst>
          </p:cNvPr>
          <p:cNvSpPr txBox="1"/>
          <p:nvPr/>
        </p:nvSpPr>
        <p:spPr>
          <a:xfrm>
            <a:off x="916584" y="1831810"/>
            <a:ext cx="899092" cy="297454"/>
          </a:xfrm>
          <a:prstGeom prst="rect">
            <a:avLst/>
          </a:prstGeom>
          <a:noFill/>
        </p:spPr>
        <p:txBody>
          <a:bodyPr wrap="none" rtlCol="0">
            <a:spAutoFit/>
          </a:bodyPr>
          <a:lstStyle/>
          <a:p>
            <a:r>
              <a:rPr lang="en-IN" sz="1333" dirty="0"/>
              <a:t>ReplicaSet</a:t>
            </a:r>
          </a:p>
        </p:txBody>
      </p:sp>
      <p:sp>
        <p:nvSpPr>
          <p:cNvPr id="97" name="TextBox 96">
            <a:extLst>
              <a:ext uri="{FF2B5EF4-FFF2-40B4-BE49-F238E27FC236}">
                <a16:creationId xmlns:a16="http://schemas.microsoft.com/office/drawing/2014/main" id="{7378A098-4347-474E-A82D-F884FB0C32B1}"/>
              </a:ext>
            </a:extLst>
          </p:cNvPr>
          <p:cNvSpPr txBox="1"/>
          <p:nvPr/>
        </p:nvSpPr>
        <p:spPr>
          <a:xfrm>
            <a:off x="829436"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98" name="Rectangle 97">
            <a:extLst>
              <a:ext uri="{FF2B5EF4-FFF2-40B4-BE49-F238E27FC236}">
                <a16:creationId xmlns:a16="http://schemas.microsoft.com/office/drawing/2014/main" id="{71653A20-B000-7045-A81B-E970A98E0176}"/>
              </a:ext>
            </a:extLst>
          </p:cNvPr>
          <p:cNvSpPr/>
          <p:nvPr/>
        </p:nvSpPr>
        <p:spPr>
          <a:xfrm>
            <a:off x="292999"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Rectangle 98">
            <a:extLst>
              <a:ext uri="{FF2B5EF4-FFF2-40B4-BE49-F238E27FC236}">
                <a16:creationId xmlns:a16="http://schemas.microsoft.com/office/drawing/2014/main" id="{B3C713E2-8FD7-794C-8338-34283B098CB8}"/>
              </a:ext>
            </a:extLst>
          </p:cNvPr>
          <p:cNvSpPr/>
          <p:nvPr/>
        </p:nvSpPr>
        <p:spPr>
          <a:xfrm>
            <a:off x="532624"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Rectangle 99">
            <a:extLst>
              <a:ext uri="{FF2B5EF4-FFF2-40B4-BE49-F238E27FC236}">
                <a16:creationId xmlns:a16="http://schemas.microsoft.com/office/drawing/2014/main" id="{E4152F6C-4991-4C4B-8C9C-AF67633EA8F9}"/>
              </a:ext>
            </a:extLst>
          </p:cNvPr>
          <p:cNvSpPr/>
          <p:nvPr/>
        </p:nvSpPr>
        <p:spPr>
          <a:xfrm>
            <a:off x="747924"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01" name="TextBox 100">
            <a:extLst>
              <a:ext uri="{FF2B5EF4-FFF2-40B4-BE49-F238E27FC236}">
                <a16:creationId xmlns:a16="http://schemas.microsoft.com/office/drawing/2014/main" id="{ABCA8BC2-B17B-A34E-8163-91C65C41177E}"/>
              </a:ext>
            </a:extLst>
          </p:cNvPr>
          <p:cNvSpPr txBox="1"/>
          <p:nvPr/>
        </p:nvSpPr>
        <p:spPr>
          <a:xfrm>
            <a:off x="1129526" y="3746368"/>
            <a:ext cx="448969" cy="297454"/>
          </a:xfrm>
          <a:prstGeom prst="rect">
            <a:avLst/>
          </a:prstGeom>
          <a:noFill/>
        </p:spPr>
        <p:txBody>
          <a:bodyPr wrap="none" rtlCol="0">
            <a:spAutoFit/>
          </a:bodyPr>
          <a:lstStyle/>
          <a:p>
            <a:r>
              <a:rPr lang="en-IN" sz="1333" dirty="0"/>
              <a:t>Pod</a:t>
            </a:r>
          </a:p>
        </p:txBody>
      </p:sp>
      <p:grpSp>
        <p:nvGrpSpPr>
          <p:cNvPr id="102" name="Group 101">
            <a:extLst>
              <a:ext uri="{FF2B5EF4-FFF2-40B4-BE49-F238E27FC236}">
                <a16:creationId xmlns:a16="http://schemas.microsoft.com/office/drawing/2014/main" id="{8F11C5C8-7908-5D43-B81B-04ABDABB2201}"/>
              </a:ext>
            </a:extLst>
          </p:cNvPr>
          <p:cNvGrpSpPr/>
          <p:nvPr/>
        </p:nvGrpSpPr>
        <p:grpSpPr>
          <a:xfrm>
            <a:off x="957024" y="3102352"/>
            <a:ext cx="839165" cy="689658"/>
            <a:chOff x="853440" y="4579716"/>
            <a:chExt cx="1006998" cy="827590"/>
          </a:xfrm>
        </p:grpSpPr>
        <p:sp>
          <p:nvSpPr>
            <p:cNvPr id="103" name="Rectangle 102">
              <a:extLst>
                <a:ext uri="{FF2B5EF4-FFF2-40B4-BE49-F238E27FC236}">
                  <a16:creationId xmlns:a16="http://schemas.microsoft.com/office/drawing/2014/main" id="{147BEF81-85EC-ED41-9522-BC4EC16AB7A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04" name="Straight Connector 103">
              <a:extLst>
                <a:ext uri="{FF2B5EF4-FFF2-40B4-BE49-F238E27FC236}">
                  <a16:creationId xmlns:a16="http://schemas.microsoft.com/office/drawing/2014/main" id="{B8FDFB99-0400-A44F-9E29-B1311FBA2F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4C7A6-2AAC-A848-A5D7-9E4BE70435F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EAA59D-08FB-7D4A-B400-CE069EB37CA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11B62F-9FD0-2F43-BFC6-713D1EE99D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8593D0-9831-8A45-BDEF-254065E58C9D}"/>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ACFCCB-BC69-1745-8DA9-29F1CDD4BEBD}"/>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10" name="TextBox 109">
            <a:extLst>
              <a:ext uri="{FF2B5EF4-FFF2-40B4-BE49-F238E27FC236}">
                <a16:creationId xmlns:a16="http://schemas.microsoft.com/office/drawing/2014/main" id="{D33C04DB-5C85-3745-8B66-4E0138FDBF68}"/>
              </a:ext>
            </a:extLst>
          </p:cNvPr>
          <p:cNvSpPr txBox="1"/>
          <p:nvPr/>
        </p:nvSpPr>
        <p:spPr>
          <a:xfrm>
            <a:off x="916581" y="3937364"/>
            <a:ext cx="899092" cy="297454"/>
          </a:xfrm>
          <a:prstGeom prst="rect">
            <a:avLst/>
          </a:prstGeom>
          <a:noFill/>
        </p:spPr>
        <p:txBody>
          <a:bodyPr wrap="none" rtlCol="0">
            <a:spAutoFit/>
          </a:bodyPr>
          <a:lstStyle/>
          <a:p>
            <a:r>
              <a:rPr lang="en-IN" sz="1333" dirty="0"/>
              <a:t>ReplicaSet</a:t>
            </a:r>
          </a:p>
        </p:txBody>
      </p:sp>
      <p:sp>
        <p:nvSpPr>
          <p:cNvPr id="111" name="Rectangle 110">
            <a:extLst>
              <a:ext uri="{FF2B5EF4-FFF2-40B4-BE49-F238E27FC236}">
                <a16:creationId xmlns:a16="http://schemas.microsoft.com/office/drawing/2014/main" id="{5AD5B011-08F1-CD4F-829E-A192F096D437}"/>
              </a:ext>
            </a:extLst>
          </p:cNvPr>
          <p:cNvSpPr/>
          <p:nvPr/>
        </p:nvSpPr>
        <p:spPr>
          <a:xfrm>
            <a:off x="293000"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12" name="Rectangle 111">
            <a:extLst>
              <a:ext uri="{FF2B5EF4-FFF2-40B4-BE49-F238E27FC236}">
                <a16:creationId xmlns:a16="http://schemas.microsoft.com/office/drawing/2014/main" id="{3CAF0A59-ADD1-A540-9283-880EBEEFF8F3}"/>
              </a:ext>
            </a:extLst>
          </p:cNvPr>
          <p:cNvSpPr/>
          <p:nvPr/>
        </p:nvSpPr>
        <p:spPr>
          <a:xfrm>
            <a:off x="293000"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13" name="TextBox 112">
            <a:extLst>
              <a:ext uri="{FF2B5EF4-FFF2-40B4-BE49-F238E27FC236}">
                <a16:creationId xmlns:a16="http://schemas.microsoft.com/office/drawing/2014/main" id="{FD14DA85-B558-E54A-8504-56E3B88F5AA4}"/>
              </a:ext>
            </a:extLst>
          </p:cNvPr>
          <p:cNvSpPr txBox="1"/>
          <p:nvPr/>
        </p:nvSpPr>
        <p:spPr>
          <a:xfrm>
            <a:off x="791499"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14" name="TextBox 113">
            <a:extLst>
              <a:ext uri="{FF2B5EF4-FFF2-40B4-BE49-F238E27FC236}">
                <a16:creationId xmlns:a16="http://schemas.microsoft.com/office/drawing/2014/main" id="{5B62C387-FFDA-F744-9A05-EA8D8F038AA6}"/>
              </a:ext>
            </a:extLst>
          </p:cNvPr>
          <p:cNvSpPr txBox="1"/>
          <p:nvPr/>
        </p:nvSpPr>
        <p:spPr>
          <a:xfrm>
            <a:off x="367451" y="5970638"/>
            <a:ext cx="1472519" cy="323165"/>
          </a:xfrm>
          <a:prstGeom prst="rect">
            <a:avLst/>
          </a:prstGeom>
          <a:noFill/>
        </p:spPr>
        <p:txBody>
          <a:bodyPr wrap="none" rtlCol="0">
            <a:spAutoFit/>
          </a:bodyPr>
          <a:lstStyle/>
          <a:p>
            <a:r>
              <a:rPr lang="en-US" sz="1500" dirty="0"/>
              <a:t>Namespace: dev</a:t>
            </a:r>
          </a:p>
        </p:txBody>
      </p:sp>
      <p:sp>
        <p:nvSpPr>
          <p:cNvPr id="115" name="Rectangle 114">
            <a:extLst>
              <a:ext uri="{FF2B5EF4-FFF2-40B4-BE49-F238E27FC236}">
                <a16:creationId xmlns:a16="http://schemas.microsoft.com/office/drawing/2014/main" id="{52963084-DAA2-AF44-BA47-EB468D228EA3}"/>
              </a:ext>
            </a:extLst>
          </p:cNvPr>
          <p:cNvSpPr/>
          <p:nvPr/>
        </p:nvSpPr>
        <p:spPr>
          <a:xfrm>
            <a:off x="2928512"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6" name="Rectangle 115">
            <a:extLst>
              <a:ext uri="{FF2B5EF4-FFF2-40B4-BE49-F238E27FC236}">
                <a16:creationId xmlns:a16="http://schemas.microsoft.com/office/drawing/2014/main" id="{42404A0C-5F18-AF47-BE8F-380BBC4F1350}"/>
              </a:ext>
            </a:extLst>
          </p:cNvPr>
          <p:cNvSpPr/>
          <p:nvPr/>
        </p:nvSpPr>
        <p:spPr>
          <a:xfrm>
            <a:off x="3126644"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7" name="Rectangle 116">
            <a:extLst>
              <a:ext uri="{FF2B5EF4-FFF2-40B4-BE49-F238E27FC236}">
                <a16:creationId xmlns:a16="http://schemas.microsoft.com/office/drawing/2014/main" id="{25A3B745-6F5F-204E-AE1F-5458170B0204}"/>
              </a:ext>
            </a:extLst>
          </p:cNvPr>
          <p:cNvSpPr/>
          <p:nvPr/>
        </p:nvSpPr>
        <p:spPr>
          <a:xfrm>
            <a:off x="3366269"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8" name="Rectangle 117">
            <a:extLst>
              <a:ext uri="{FF2B5EF4-FFF2-40B4-BE49-F238E27FC236}">
                <a16:creationId xmlns:a16="http://schemas.microsoft.com/office/drawing/2014/main" id="{36E2059B-63A5-8E43-AF77-A7704CC168A3}"/>
              </a:ext>
            </a:extLst>
          </p:cNvPr>
          <p:cNvSpPr/>
          <p:nvPr/>
        </p:nvSpPr>
        <p:spPr>
          <a:xfrm>
            <a:off x="3581569"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9" name="TextBox 118">
            <a:extLst>
              <a:ext uri="{FF2B5EF4-FFF2-40B4-BE49-F238E27FC236}">
                <a16:creationId xmlns:a16="http://schemas.microsoft.com/office/drawing/2014/main" id="{81F46C5A-F003-6148-93BC-7464AC754642}"/>
              </a:ext>
            </a:extLst>
          </p:cNvPr>
          <p:cNvSpPr txBox="1"/>
          <p:nvPr/>
        </p:nvSpPr>
        <p:spPr>
          <a:xfrm>
            <a:off x="3963171" y="1640814"/>
            <a:ext cx="448969" cy="297454"/>
          </a:xfrm>
          <a:prstGeom prst="rect">
            <a:avLst/>
          </a:prstGeom>
          <a:noFill/>
        </p:spPr>
        <p:txBody>
          <a:bodyPr wrap="none" rtlCol="0">
            <a:spAutoFit/>
          </a:bodyPr>
          <a:lstStyle/>
          <a:p>
            <a:r>
              <a:rPr lang="en-IN" sz="1333" dirty="0"/>
              <a:t>Pod</a:t>
            </a:r>
          </a:p>
        </p:txBody>
      </p:sp>
      <p:grpSp>
        <p:nvGrpSpPr>
          <p:cNvPr id="120" name="Group 119">
            <a:extLst>
              <a:ext uri="{FF2B5EF4-FFF2-40B4-BE49-F238E27FC236}">
                <a16:creationId xmlns:a16="http://schemas.microsoft.com/office/drawing/2014/main" id="{91CE613B-4020-1B47-A924-47B8D772CF2B}"/>
              </a:ext>
            </a:extLst>
          </p:cNvPr>
          <p:cNvGrpSpPr/>
          <p:nvPr/>
        </p:nvGrpSpPr>
        <p:grpSpPr>
          <a:xfrm>
            <a:off x="3790669" y="996798"/>
            <a:ext cx="839165" cy="689658"/>
            <a:chOff x="853440" y="4579716"/>
            <a:chExt cx="1006998" cy="827590"/>
          </a:xfrm>
        </p:grpSpPr>
        <p:sp>
          <p:nvSpPr>
            <p:cNvPr id="121" name="Rectangle 120">
              <a:extLst>
                <a:ext uri="{FF2B5EF4-FFF2-40B4-BE49-F238E27FC236}">
                  <a16:creationId xmlns:a16="http://schemas.microsoft.com/office/drawing/2014/main" id="{1EEF2F84-2593-4145-A90A-A667482EB41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22" name="Straight Connector 121">
              <a:extLst>
                <a:ext uri="{FF2B5EF4-FFF2-40B4-BE49-F238E27FC236}">
                  <a16:creationId xmlns:a16="http://schemas.microsoft.com/office/drawing/2014/main" id="{B514F01D-B3C7-FF41-9490-4FF3CD1667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C949C9-FE80-104C-923E-F5CF6C31741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7854B7-9386-6447-BB8B-897F3272A663}"/>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2C6E29-0667-5246-AFCD-C69FF9528A2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3D511E-C356-B84C-9EAC-B791A03DCA2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F93D49D-61C9-004F-88D9-3205144FEE08}"/>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128" name="TextBox 127">
            <a:extLst>
              <a:ext uri="{FF2B5EF4-FFF2-40B4-BE49-F238E27FC236}">
                <a16:creationId xmlns:a16="http://schemas.microsoft.com/office/drawing/2014/main" id="{1928D85E-DDCB-1E4E-ADC9-3F86C13E9CBF}"/>
              </a:ext>
            </a:extLst>
          </p:cNvPr>
          <p:cNvSpPr txBox="1"/>
          <p:nvPr/>
        </p:nvSpPr>
        <p:spPr>
          <a:xfrm>
            <a:off x="3750226" y="1831810"/>
            <a:ext cx="899092" cy="297454"/>
          </a:xfrm>
          <a:prstGeom prst="rect">
            <a:avLst/>
          </a:prstGeom>
          <a:noFill/>
        </p:spPr>
        <p:txBody>
          <a:bodyPr wrap="none" rtlCol="0">
            <a:spAutoFit/>
          </a:bodyPr>
          <a:lstStyle/>
          <a:p>
            <a:r>
              <a:rPr lang="en-IN" sz="1333" dirty="0"/>
              <a:t>ReplicaSet</a:t>
            </a:r>
          </a:p>
        </p:txBody>
      </p:sp>
      <p:sp>
        <p:nvSpPr>
          <p:cNvPr id="129" name="TextBox 128">
            <a:extLst>
              <a:ext uri="{FF2B5EF4-FFF2-40B4-BE49-F238E27FC236}">
                <a16:creationId xmlns:a16="http://schemas.microsoft.com/office/drawing/2014/main" id="{56CF8D6B-EA8B-8A49-BD7C-49F49DE7B699}"/>
              </a:ext>
            </a:extLst>
          </p:cNvPr>
          <p:cNvSpPr txBox="1"/>
          <p:nvPr/>
        </p:nvSpPr>
        <p:spPr>
          <a:xfrm>
            <a:off x="3663078"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130" name="Rectangle 129">
            <a:extLst>
              <a:ext uri="{FF2B5EF4-FFF2-40B4-BE49-F238E27FC236}">
                <a16:creationId xmlns:a16="http://schemas.microsoft.com/office/drawing/2014/main" id="{A2F9115C-C6B8-E34F-93CA-126069BE8E21}"/>
              </a:ext>
            </a:extLst>
          </p:cNvPr>
          <p:cNvSpPr/>
          <p:nvPr/>
        </p:nvSpPr>
        <p:spPr>
          <a:xfrm>
            <a:off x="3126642"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1" name="Rectangle 130">
            <a:extLst>
              <a:ext uri="{FF2B5EF4-FFF2-40B4-BE49-F238E27FC236}">
                <a16:creationId xmlns:a16="http://schemas.microsoft.com/office/drawing/2014/main" id="{B280536B-F5B4-A049-853F-9583103F32B7}"/>
              </a:ext>
            </a:extLst>
          </p:cNvPr>
          <p:cNvSpPr/>
          <p:nvPr/>
        </p:nvSpPr>
        <p:spPr>
          <a:xfrm>
            <a:off x="3366266"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2" name="Rectangle 131">
            <a:extLst>
              <a:ext uri="{FF2B5EF4-FFF2-40B4-BE49-F238E27FC236}">
                <a16:creationId xmlns:a16="http://schemas.microsoft.com/office/drawing/2014/main" id="{A168C722-0C66-6D4B-9D6D-199C9B6B0FAE}"/>
              </a:ext>
            </a:extLst>
          </p:cNvPr>
          <p:cNvSpPr/>
          <p:nvPr/>
        </p:nvSpPr>
        <p:spPr>
          <a:xfrm>
            <a:off x="3581566"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33" name="TextBox 132">
            <a:extLst>
              <a:ext uri="{FF2B5EF4-FFF2-40B4-BE49-F238E27FC236}">
                <a16:creationId xmlns:a16="http://schemas.microsoft.com/office/drawing/2014/main" id="{EE8798CF-83D7-A947-BCB0-DDBCC8684DE0}"/>
              </a:ext>
            </a:extLst>
          </p:cNvPr>
          <p:cNvSpPr txBox="1"/>
          <p:nvPr/>
        </p:nvSpPr>
        <p:spPr>
          <a:xfrm>
            <a:off x="3963169" y="3746368"/>
            <a:ext cx="448969" cy="297454"/>
          </a:xfrm>
          <a:prstGeom prst="rect">
            <a:avLst/>
          </a:prstGeom>
          <a:noFill/>
        </p:spPr>
        <p:txBody>
          <a:bodyPr wrap="none" rtlCol="0">
            <a:spAutoFit/>
          </a:bodyPr>
          <a:lstStyle/>
          <a:p>
            <a:r>
              <a:rPr lang="en-IN" sz="1333" dirty="0"/>
              <a:t>Pod</a:t>
            </a:r>
          </a:p>
        </p:txBody>
      </p:sp>
      <p:grpSp>
        <p:nvGrpSpPr>
          <p:cNvPr id="134" name="Group 133">
            <a:extLst>
              <a:ext uri="{FF2B5EF4-FFF2-40B4-BE49-F238E27FC236}">
                <a16:creationId xmlns:a16="http://schemas.microsoft.com/office/drawing/2014/main" id="{80F11911-F9D7-4C4C-BBB3-2343504928EA}"/>
              </a:ext>
            </a:extLst>
          </p:cNvPr>
          <p:cNvGrpSpPr/>
          <p:nvPr/>
        </p:nvGrpSpPr>
        <p:grpSpPr>
          <a:xfrm>
            <a:off x="3790667" y="3102352"/>
            <a:ext cx="839165" cy="689658"/>
            <a:chOff x="853440" y="4579716"/>
            <a:chExt cx="1006998" cy="827590"/>
          </a:xfrm>
        </p:grpSpPr>
        <p:sp>
          <p:nvSpPr>
            <p:cNvPr id="135" name="Rectangle 134">
              <a:extLst>
                <a:ext uri="{FF2B5EF4-FFF2-40B4-BE49-F238E27FC236}">
                  <a16:creationId xmlns:a16="http://schemas.microsoft.com/office/drawing/2014/main" id="{B204CB45-1325-5447-9E4B-DA40792F3D3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36" name="Straight Connector 135">
              <a:extLst>
                <a:ext uri="{FF2B5EF4-FFF2-40B4-BE49-F238E27FC236}">
                  <a16:creationId xmlns:a16="http://schemas.microsoft.com/office/drawing/2014/main" id="{86883FB4-939F-0B48-8214-2078C10C4F1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F279FE-FAA2-5847-8421-E948F3A6837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8BFE7E-40EE-4A4E-8E27-83886F1756B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CEE8F5-77E6-4342-88A2-2EDF6BD0D80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E8495F-5CBE-1F47-8E22-597713696EE5}"/>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7883BC-BFF1-5A44-A9F2-553CCB4320C0}"/>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42" name="TextBox 141">
            <a:extLst>
              <a:ext uri="{FF2B5EF4-FFF2-40B4-BE49-F238E27FC236}">
                <a16:creationId xmlns:a16="http://schemas.microsoft.com/office/drawing/2014/main" id="{040FB039-2FD4-364A-AA81-9C2A10F288BF}"/>
              </a:ext>
            </a:extLst>
          </p:cNvPr>
          <p:cNvSpPr txBox="1"/>
          <p:nvPr/>
        </p:nvSpPr>
        <p:spPr>
          <a:xfrm>
            <a:off x="3750224" y="3937364"/>
            <a:ext cx="899092" cy="297454"/>
          </a:xfrm>
          <a:prstGeom prst="rect">
            <a:avLst/>
          </a:prstGeom>
          <a:noFill/>
        </p:spPr>
        <p:txBody>
          <a:bodyPr wrap="none" rtlCol="0">
            <a:spAutoFit/>
          </a:bodyPr>
          <a:lstStyle/>
          <a:p>
            <a:r>
              <a:rPr lang="en-IN" sz="1333" dirty="0"/>
              <a:t>ReplicaSet</a:t>
            </a:r>
          </a:p>
        </p:txBody>
      </p:sp>
      <p:sp>
        <p:nvSpPr>
          <p:cNvPr id="143" name="Rectangle 142">
            <a:extLst>
              <a:ext uri="{FF2B5EF4-FFF2-40B4-BE49-F238E27FC236}">
                <a16:creationId xmlns:a16="http://schemas.microsoft.com/office/drawing/2014/main" id="{39484FFF-FE76-A146-A59F-6A29A88D4EE9}"/>
              </a:ext>
            </a:extLst>
          </p:cNvPr>
          <p:cNvSpPr/>
          <p:nvPr/>
        </p:nvSpPr>
        <p:spPr>
          <a:xfrm>
            <a:off x="3126643"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44" name="Rectangle 143">
            <a:extLst>
              <a:ext uri="{FF2B5EF4-FFF2-40B4-BE49-F238E27FC236}">
                <a16:creationId xmlns:a16="http://schemas.microsoft.com/office/drawing/2014/main" id="{FB8DE849-81AE-1149-A8D4-9237892C8F32}"/>
              </a:ext>
            </a:extLst>
          </p:cNvPr>
          <p:cNvSpPr/>
          <p:nvPr/>
        </p:nvSpPr>
        <p:spPr>
          <a:xfrm>
            <a:off x="3126643"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45" name="TextBox 144">
            <a:extLst>
              <a:ext uri="{FF2B5EF4-FFF2-40B4-BE49-F238E27FC236}">
                <a16:creationId xmlns:a16="http://schemas.microsoft.com/office/drawing/2014/main" id="{6C655EAE-5426-7E4C-815B-9F6D9AEA6580}"/>
              </a:ext>
            </a:extLst>
          </p:cNvPr>
          <p:cNvSpPr txBox="1"/>
          <p:nvPr/>
        </p:nvSpPr>
        <p:spPr>
          <a:xfrm>
            <a:off x="3625142"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46" name="TextBox 145">
            <a:extLst>
              <a:ext uri="{FF2B5EF4-FFF2-40B4-BE49-F238E27FC236}">
                <a16:creationId xmlns:a16="http://schemas.microsoft.com/office/drawing/2014/main" id="{903170AF-C20A-294D-A243-E882F4E7B78E}"/>
              </a:ext>
            </a:extLst>
          </p:cNvPr>
          <p:cNvSpPr txBox="1"/>
          <p:nvPr/>
        </p:nvSpPr>
        <p:spPr>
          <a:xfrm>
            <a:off x="3348853" y="5950918"/>
            <a:ext cx="1382110" cy="323165"/>
          </a:xfrm>
          <a:prstGeom prst="rect">
            <a:avLst/>
          </a:prstGeom>
          <a:noFill/>
        </p:spPr>
        <p:txBody>
          <a:bodyPr wrap="none" rtlCol="0">
            <a:spAutoFit/>
          </a:bodyPr>
          <a:lstStyle/>
          <a:p>
            <a:r>
              <a:rPr lang="en-US" sz="1500" dirty="0"/>
              <a:t>Namespace: </a:t>
            </a:r>
            <a:r>
              <a:rPr lang="en-US" sz="1500" dirty="0" err="1"/>
              <a:t>qa</a:t>
            </a:r>
            <a:endParaRPr lang="en-US" sz="1500" dirty="0"/>
          </a:p>
        </p:txBody>
      </p:sp>
      <p:sp>
        <p:nvSpPr>
          <p:cNvPr id="147" name="Rectangle 146">
            <a:extLst>
              <a:ext uri="{FF2B5EF4-FFF2-40B4-BE49-F238E27FC236}">
                <a16:creationId xmlns:a16="http://schemas.microsoft.com/office/drawing/2014/main" id="{A7A6D752-B66C-BE40-BA3B-7DB588A44011}"/>
              </a:ext>
            </a:extLst>
          </p:cNvPr>
          <p:cNvSpPr/>
          <p:nvPr/>
        </p:nvSpPr>
        <p:spPr>
          <a:xfrm>
            <a:off x="5743593"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48" name="Rectangle 147">
            <a:extLst>
              <a:ext uri="{FF2B5EF4-FFF2-40B4-BE49-F238E27FC236}">
                <a16:creationId xmlns:a16="http://schemas.microsoft.com/office/drawing/2014/main" id="{CB0469C6-FDA8-3B49-99B7-2A8E5432AC65}"/>
              </a:ext>
            </a:extLst>
          </p:cNvPr>
          <p:cNvSpPr/>
          <p:nvPr/>
        </p:nvSpPr>
        <p:spPr>
          <a:xfrm>
            <a:off x="5941911"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9" name="Rectangle 148">
            <a:extLst>
              <a:ext uri="{FF2B5EF4-FFF2-40B4-BE49-F238E27FC236}">
                <a16:creationId xmlns:a16="http://schemas.microsoft.com/office/drawing/2014/main" id="{90C62206-3E51-9F4C-96D2-13F49EA8ED8B}"/>
              </a:ext>
            </a:extLst>
          </p:cNvPr>
          <p:cNvSpPr/>
          <p:nvPr/>
        </p:nvSpPr>
        <p:spPr>
          <a:xfrm>
            <a:off x="6181535"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0" name="Rectangle 149">
            <a:extLst>
              <a:ext uri="{FF2B5EF4-FFF2-40B4-BE49-F238E27FC236}">
                <a16:creationId xmlns:a16="http://schemas.microsoft.com/office/drawing/2014/main" id="{D7EE3809-2CF2-AC48-B9D5-A6DD0B821BFE}"/>
              </a:ext>
            </a:extLst>
          </p:cNvPr>
          <p:cNvSpPr/>
          <p:nvPr/>
        </p:nvSpPr>
        <p:spPr>
          <a:xfrm>
            <a:off x="6396836"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51" name="TextBox 150">
            <a:extLst>
              <a:ext uri="{FF2B5EF4-FFF2-40B4-BE49-F238E27FC236}">
                <a16:creationId xmlns:a16="http://schemas.microsoft.com/office/drawing/2014/main" id="{846A724F-D1D9-FF4E-9E48-B2F063F4E5D4}"/>
              </a:ext>
            </a:extLst>
          </p:cNvPr>
          <p:cNvSpPr txBox="1"/>
          <p:nvPr/>
        </p:nvSpPr>
        <p:spPr>
          <a:xfrm>
            <a:off x="6778438" y="1640814"/>
            <a:ext cx="448969" cy="297454"/>
          </a:xfrm>
          <a:prstGeom prst="rect">
            <a:avLst/>
          </a:prstGeom>
          <a:noFill/>
        </p:spPr>
        <p:txBody>
          <a:bodyPr wrap="none" rtlCol="0">
            <a:spAutoFit/>
          </a:bodyPr>
          <a:lstStyle/>
          <a:p>
            <a:r>
              <a:rPr lang="en-IN" sz="1333" dirty="0"/>
              <a:t>Pod</a:t>
            </a:r>
          </a:p>
        </p:txBody>
      </p:sp>
      <p:grpSp>
        <p:nvGrpSpPr>
          <p:cNvPr id="152" name="Group 151">
            <a:extLst>
              <a:ext uri="{FF2B5EF4-FFF2-40B4-BE49-F238E27FC236}">
                <a16:creationId xmlns:a16="http://schemas.microsoft.com/office/drawing/2014/main" id="{39B0FDEE-1AF0-FA4F-8BAE-ADFE1873C8E2}"/>
              </a:ext>
            </a:extLst>
          </p:cNvPr>
          <p:cNvGrpSpPr/>
          <p:nvPr/>
        </p:nvGrpSpPr>
        <p:grpSpPr>
          <a:xfrm>
            <a:off x="6605936" y="996798"/>
            <a:ext cx="839165" cy="689658"/>
            <a:chOff x="853440" y="4579716"/>
            <a:chExt cx="1006998" cy="827590"/>
          </a:xfrm>
        </p:grpSpPr>
        <p:sp>
          <p:nvSpPr>
            <p:cNvPr id="153" name="Rectangle 152">
              <a:extLst>
                <a:ext uri="{FF2B5EF4-FFF2-40B4-BE49-F238E27FC236}">
                  <a16:creationId xmlns:a16="http://schemas.microsoft.com/office/drawing/2014/main" id="{50E8F12B-A89C-AA4E-89F1-7703B570C20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54" name="Straight Connector 153">
              <a:extLst>
                <a:ext uri="{FF2B5EF4-FFF2-40B4-BE49-F238E27FC236}">
                  <a16:creationId xmlns:a16="http://schemas.microsoft.com/office/drawing/2014/main" id="{802FE837-93DF-F045-A7CF-AD798A65300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0255923-608A-C44C-AFE4-4C1EDFDE711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389A91F-A6D9-F64A-8A76-C8D8AB47BD9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366D96-FE71-024A-8ACD-74ABABDCB16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A72DCB-CF56-ED4C-A587-110DFF447E1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DA7ECAF-4A13-6849-A0AA-58ACC1F877B6}"/>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160" name="TextBox 159">
            <a:extLst>
              <a:ext uri="{FF2B5EF4-FFF2-40B4-BE49-F238E27FC236}">
                <a16:creationId xmlns:a16="http://schemas.microsoft.com/office/drawing/2014/main" id="{46A6F12F-1715-C74E-ABC1-6192FC90CF6A}"/>
              </a:ext>
            </a:extLst>
          </p:cNvPr>
          <p:cNvSpPr txBox="1"/>
          <p:nvPr/>
        </p:nvSpPr>
        <p:spPr>
          <a:xfrm>
            <a:off x="6565493" y="1831810"/>
            <a:ext cx="899092" cy="297454"/>
          </a:xfrm>
          <a:prstGeom prst="rect">
            <a:avLst/>
          </a:prstGeom>
          <a:noFill/>
        </p:spPr>
        <p:txBody>
          <a:bodyPr wrap="none" rtlCol="0">
            <a:spAutoFit/>
          </a:bodyPr>
          <a:lstStyle/>
          <a:p>
            <a:r>
              <a:rPr lang="en-IN" sz="1333" dirty="0"/>
              <a:t>ReplicaSet</a:t>
            </a:r>
          </a:p>
        </p:txBody>
      </p:sp>
      <p:sp>
        <p:nvSpPr>
          <p:cNvPr id="161" name="TextBox 160">
            <a:extLst>
              <a:ext uri="{FF2B5EF4-FFF2-40B4-BE49-F238E27FC236}">
                <a16:creationId xmlns:a16="http://schemas.microsoft.com/office/drawing/2014/main" id="{5904474C-3D74-1C43-ABA5-54B99AC5102F}"/>
              </a:ext>
            </a:extLst>
          </p:cNvPr>
          <p:cNvSpPr txBox="1"/>
          <p:nvPr/>
        </p:nvSpPr>
        <p:spPr>
          <a:xfrm>
            <a:off x="6478345"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162" name="Rectangle 161">
            <a:extLst>
              <a:ext uri="{FF2B5EF4-FFF2-40B4-BE49-F238E27FC236}">
                <a16:creationId xmlns:a16="http://schemas.microsoft.com/office/drawing/2014/main" id="{5EEFDF03-EB2B-A042-AEC5-6B605C7C516E}"/>
              </a:ext>
            </a:extLst>
          </p:cNvPr>
          <p:cNvSpPr/>
          <p:nvPr/>
        </p:nvSpPr>
        <p:spPr>
          <a:xfrm>
            <a:off x="5941909"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3" name="Rectangle 162">
            <a:extLst>
              <a:ext uri="{FF2B5EF4-FFF2-40B4-BE49-F238E27FC236}">
                <a16:creationId xmlns:a16="http://schemas.microsoft.com/office/drawing/2014/main" id="{DE069CD6-17D6-B140-BB47-1EE89E6249DE}"/>
              </a:ext>
            </a:extLst>
          </p:cNvPr>
          <p:cNvSpPr/>
          <p:nvPr/>
        </p:nvSpPr>
        <p:spPr>
          <a:xfrm>
            <a:off x="6181533"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4" name="Rectangle 163">
            <a:extLst>
              <a:ext uri="{FF2B5EF4-FFF2-40B4-BE49-F238E27FC236}">
                <a16:creationId xmlns:a16="http://schemas.microsoft.com/office/drawing/2014/main" id="{7131F77A-D5CE-5245-B31A-C8B0C10F1CC9}"/>
              </a:ext>
            </a:extLst>
          </p:cNvPr>
          <p:cNvSpPr/>
          <p:nvPr/>
        </p:nvSpPr>
        <p:spPr>
          <a:xfrm>
            <a:off x="6396833"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65" name="TextBox 164">
            <a:extLst>
              <a:ext uri="{FF2B5EF4-FFF2-40B4-BE49-F238E27FC236}">
                <a16:creationId xmlns:a16="http://schemas.microsoft.com/office/drawing/2014/main" id="{D4F1728A-230F-9240-B749-98C3778CD0BF}"/>
              </a:ext>
            </a:extLst>
          </p:cNvPr>
          <p:cNvSpPr txBox="1"/>
          <p:nvPr/>
        </p:nvSpPr>
        <p:spPr>
          <a:xfrm>
            <a:off x="6778435" y="3746368"/>
            <a:ext cx="448969" cy="297454"/>
          </a:xfrm>
          <a:prstGeom prst="rect">
            <a:avLst/>
          </a:prstGeom>
          <a:noFill/>
        </p:spPr>
        <p:txBody>
          <a:bodyPr wrap="none" rtlCol="0">
            <a:spAutoFit/>
          </a:bodyPr>
          <a:lstStyle/>
          <a:p>
            <a:r>
              <a:rPr lang="en-IN" sz="1333" dirty="0"/>
              <a:t>Pod</a:t>
            </a:r>
          </a:p>
        </p:txBody>
      </p:sp>
      <p:grpSp>
        <p:nvGrpSpPr>
          <p:cNvPr id="166" name="Group 165">
            <a:extLst>
              <a:ext uri="{FF2B5EF4-FFF2-40B4-BE49-F238E27FC236}">
                <a16:creationId xmlns:a16="http://schemas.microsoft.com/office/drawing/2014/main" id="{996F5802-44FB-BA46-B299-A5AF0083CA80}"/>
              </a:ext>
            </a:extLst>
          </p:cNvPr>
          <p:cNvGrpSpPr/>
          <p:nvPr/>
        </p:nvGrpSpPr>
        <p:grpSpPr>
          <a:xfrm>
            <a:off x="6605933" y="3102352"/>
            <a:ext cx="839165" cy="689658"/>
            <a:chOff x="853440" y="4579716"/>
            <a:chExt cx="1006998" cy="827590"/>
          </a:xfrm>
        </p:grpSpPr>
        <p:sp>
          <p:nvSpPr>
            <p:cNvPr id="167" name="Rectangle 166">
              <a:extLst>
                <a:ext uri="{FF2B5EF4-FFF2-40B4-BE49-F238E27FC236}">
                  <a16:creationId xmlns:a16="http://schemas.microsoft.com/office/drawing/2014/main" id="{E34CA275-FFAA-FE43-863D-641B354FF3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68" name="Straight Connector 167">
              <a:extLst>
                <a:ext uri="{FF2B5EF4-FFF2-40B4-BE49-F238E27FC236}">
                  <a16:creationId xmlns:a16="http://schemas.microsoft.com/office/drawing/2014/main" id="{1A8263E8-32AD-B64B-AAE5-6D4F4D5D9945}"/>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9F108F-B594-B74D-B9B6-7E73E93232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15115D-339F-3940-A02E-7698EE74B06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168DD7-2AA3-5749-8F65-B55F5FA24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68FCD8-8297-8249-804C-5A7C4608EA0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FD3D920-2FAB-E84F-A252-E9C74DA6B48D}"/>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74" name="TextBox 173">
            <a:extLst>
              <a:ext uri="{FF2B5EF4-FFF2-40B4-BE49-F238E27FC236}">
                <a16:creationId xmlns:a16="http://schemas.microsoft.com/office/drawing/2014/main" id="{198FF44F-272D-4642-8B22-893F5560FD94}"/>
              </a:ext>
            </a:extLst>
          </p:cNvPr>
          <p:cNvSpPr txBox="1"/>
          <p:nvPr/>
        </p:nvSpPr>
        <p:spPr>
          <a:xfrm>
            <a:off x="6565490" y="3937364"/>
            <a:ext cx="899092" cy="297454"/>
          </a:xfrm>
          <a:prstGeom prst="rect">
            <a:avLst/>
          </a:prstGeom>
          <a:noFill/>
        </p:spPr>
        <p:txBody>
          <a:bodyPr wrap="none" rtlCol="0">
            <a:spAutoFit/>
          </a:bodyPr>
          <a:lstStyle/>
          <a:p>
            <a:r>
              <a:rPr lang="en-IN" sz="1333" dirty="0"/>
              <a:t>ReplicaSet</a:t>
            </a:r>
          </a:p>
        </p:txBody>
      </p:sp>
      <p:sp>
        <p:nvSpPr>
          <p:cNvPr id="175" name="Rectangle 174">
            <a:extLst>
              <a:ext uri="{FF2B5EF4-FFF2-40B4-BE49-F238E27FC236}">
                <a16:creationId xmlns:a16="http://schemas.microsoft.com/office/drawing/2014/main" id="{5812F095-9218-7A4C-ABC3-DDC134CF604C}"/>
              </a:ext>
            </a:extLst>
          </p:cNvPr>
          <p:cNvSpPr/>
          <p:nvPr/>
        </p:nvSpPr>
        <p:spPr>
          <a:xfrm>
            <a:off x="5941909"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76" name="Rectangle 175">
            <a:extLst>
              <a:ext uri="{FF2B5EF4-FFF2-40B4-BE49-F238E27FC236}">
                <a16:creationId xmlns:a16="http://schemas.microsoft.com/office/drawing/2014/main" id="{AC65B020-9604-734E-AB3D-D5DDC49F8BEE}"/>
              </a:ext>
            </a:extLst>
          </p:cNvPr>
          <p:cNvSpPr/>
          <p:nvPr/>
        </p:nvSpPr>
        <p:spPr>
          <a:xfrm>
            <a:off x="5941909"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77" name="TextBox 176">
            <a:extLst>
              <a:ext uri="{FF2B5EF4-FFF2-40B4-BE49-F238E27FC236}">
                <a16:creationId xmlns:a16="http://schemas.microsoft.com/office/drawing/2014/main" id="{2868815F-82EE-1846-826E-B811DA7DD73A}"/>
              </a:ext>
            </a:extLst>
          </p:cNvPr>
          <p:cNvSpPr txBox="1"/>
          <p:nvPr/>
        </p:nvSpPr>
        <p:spPr>
          <a:xfrm>
            <a:off x="6440408"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78" name="TextBox 177">
            <a:extLst>
              <a:ext uri="{FF2B5EF4-FFF2-40B4-BE49-F238E27FC236}">
                <a16:creationId xmlns:a16="http://schemas.microsoft.com/office/drawing/2014/main" id="{A5F00343-2CF9-694F-9EAD-47655753E5F5}"/>
              </a:ext>
            </a:extLst>
          </p:cNvPr>
          <p:cNvSpPr txBox="1"/>
          <p:nvPr/>
        </p:nvSpPr>
        <p:spPr>
          <a:xfrm>
            <a:off x="6034635" y="5969039"/>
            <a:ext cx="1741439" cy="323165"/>
          </a:xfrm>
          <a:prstGeom prst="rect">
            <a:avLst/>
          </a:prstGeom>
          <a:noFill/>
        </p:spPr>
        <p:txBody>
          <a:bodyPr wrap="none" rtlCol="0">
            <a:spAutoFit/>
          </a:bodyPr>
          <a:lstStyle/>
          <a:p>
            <a:r>
              <a:rPr lang="en-US" sz="1500" dirty="0"/>
              <a:t>Namespace: staging</a:t>
            </a:r>
          </a:p>
        </p:txBody>
      </p:sp>
      <p:sp>
        <p:nvSpPr>
          <p:cNvPr id="8" name="Rectangle 7">
            <a:extLst>
              <a:ext uri="{FF2B5EF4-FFF2-40B4-BE49-F238E27FC236}">
                <a16:creationId xmlns:a16="http://schemas.microsoft.com/office/drawing/2014/main" id="{F026ABE9-909E-824D-B466-8875BA801E11}"/>
              </a:ext>
            </a:extLst>
          </p:cNvPr>
          <p:cNvSpPr/>
          <p:nvPr/>
        </p:nvSpPr>
        <p:spPr>
          <a:xfrm>
            <a:off x="3126642" y="4535264"/>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7" name="Rectangle 216">
            <a:extLst>
              <a:ext uri="{FF2B5EF4-FFF2-40B4-BE49-F238E27FC236}">
                <a16:creationId xmlns:a16="http://schemas.microsoft.com/office/drawing/2014/main" id="{85058EB8-F800-E44A-8A7B-2BFF788B066E}"/>
              </a:ext>
            </a:extLst>
          </p:cNvPr>
          <p:cNvSpPr/>
          <p:nvPr/>
        </p:nvSpPr>
        <p:spPr>
          <a:xfrm>
            <a:off x="3197516" y="4644700"/>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18" name="Rectangle 217">
            <a:extLst>
              <a:ext uri="{FF2B5EF4-FFF2-40B4-BE49-F238E27FC236}">
                <a16:creationId xmlns:a16="http://schemas.microsoft.com/office/drawing/2014/main" id="{0D3F8E14-EDC9-D94A-8F0C-66458DA76AD8}"/>
              </a:ext>
            </a:extLst>
          </p:cNvPr>
          <p:cNvSpPr/>
          <p:nvPr/>
        </p:nvSpPr>
        <p:spPr>
          <a:xfrm>
            <a:off x="4202423" y="4637067"/>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19" name="Rectangle 218">
            <a:extLst>
              <a:ext uri="{FF2B5EF4-FFF2-40B4-BE49-F238E27FC236}">
                <a16:creationId xmlns:a16="http://schemas.microsoft.com/office/drawing/2014/main" id="{76027C92-A69A-7146-9BF2-C08DA0AA8879}"/>
              </a:ext>
            </a:extLst>
          </p:cNvPr>
          <p:cNvSpPr/>
          <p:nvPr/>
        </p:nvSpPr>
        <p:spPr>
          <a:xfrm>
            <a:off x="3193201" y="5191239"/>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default</a:t>
            </a:r>
          </a:p>
        </p:txBody>
      </p:sp>
      <p:sp>
        <p:nvSpPr>
          <p:cNvPr id="220" name="Rectangle 219">
            <a:extLst>
              <a:ext uri="{FF2B5EF4-FFF2-40B4-BE49-F238E27FC236}">
                <a16:creationId xmlns:a16="http://schemas.microsoft.com/office/drawing/2014/main" id="{5805C109-9892-9644-907E-FCEAE7EE36D9}"/>
              </a:ext>
            </a:extLst>
          </p:cNvPr>
          <p:cNvSpPr/>
          <p:nvPr/>
        </p:nvSpPr>
        <p:spPr>
          <a:xfrm>
            <a:off x="4198107" y="5183606"/>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Min/Max</a:t>
            </a:r>
          </a:p>
        </p:txBody>
      </p:sp>
      <p:sp>
        <p:nvSpPr>
          <p:cNvPr id="221" name="TextBox 220">
            <a:extLst>
              <a:ext uri="{FF2B5EF4-FFF2-40B4-BE49-F238E27FC236}">
                <a16:creationId xmlns:a16="http://schemas.microsoft.com/office/drawing/2014/main" id="{74CA248B-BBCF-7643-B3A8-1D6497B9D590}"/>
              </a:ext>
            </a:extLst>
          </p:cNvPr>
          <p:cNvSpPr txBox="1"/>
          <p:nvPr/>
        </p:nvSpPr>
        <p:spPr>
          <a:xfrm>
            <a:off x="3169647" y="5602659"/>
            <a:ext cx="2082108" cy="297454"/>
          </a:xfrm>
          <a:prstGeom prst="rect">
            <a:avLst/>
          </a:prstGeom>
          <a:noFill/>
        </p:spPr>
        <p:txBody>
          <a:bodyPr wrap="none" rtlCol="0">
            <a:spAutoFit/>
          </a:bodyPr>
          <a:lstStyle/>
          <a:p>
            <a:r>
              <a:rPr lang="en-IN" sz="1333" dirty="0"/>
              <a:t>Limit Range</a:t>
            </a:r>
            <a:r>
              <a:rPr lang="en-IN" sz="1333" dirty="0">
                <a:solidFill>
                  <a:srgbClr val="FF0000"/>
                </a:solidFill>
              </a:rPr>
              <a:t> (Per Container)</a:t>
            </a:r>
            <a:endParaRPr lang="en-IN" sz="1333" dirty="0"/>
          </a:p>
        </p:txBody>
      </p:sp>
      <p:sp>
        <p:nvSpPr>
          <p:cNvPr id="222" name="Rectangle 221">
            <a:extLst>
              <a:ext uri="{FF2B5EF4-FFF2-40B4-BE49-F238E27FC236}">
                <a16:creationId xmlns:a16="http://schemas.microsoft.com/office/drawing/2014/main" id="{B2094D2B-4A90-AB42-92B3-28A46CB8E85D}"/>
              </a:ext>
            </a:extLst>
          </p:cNvPr>
          <p:cNvSpPr/>
          <p:nvPr/>
        </p:nvSpPr>
        <p:spPr>
          <a:xfrm>
            <a:off x="292501" y="4535264"/>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3" name="Rectangle 222">
            <a:extLst>
              <a:ext uri="{FF2B5EF4-FFF2-40B4-BE49-F238E27FC236}">
                <a16:creationId xmlns:a16="http://schemas.microsoft.com/office/drawing/2014/main" id="{EC9681B3-A16F-794A-8C07-3FD7D4EC660B}"/>
              </a:ext>
            </a:extLst>
          </p:cNvPr>
          <p:cNvSpPr/>
          <p:nvPr/>
        </p:nvSpPr>
        <p:spPr>
          <a:xfrm>
            <a:off x="363376" y="4644700"/>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24" name="Rectangle 223">
            <a:extLst>
              <a:ext uri="{FF2B5EF4-FFF2-40B4-BE49-F238E27FC236}">
                <a16:creationId xmlns:a16="http://schemas.microsoft.com/office/drawing/2014/main" id="{9E72A4BA-69C0-EB44-A6F8-BFD40A781827}"/>
              </a:ext>
            </a:extLst>
          </p:cNvPr>
          <p:cNvSpPr/>
          <p:nvPr/>
        </p:nvSpPr>
        <p:spPr>
          <a:xfrm>
            <a:off x="1368282" y="4637067"/>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25" name="Rectangle 224">
            <a:extLst>
              <a:ext uri="{FF2B5EF4-FFF2-40B4-BE49-F238E27FC236}">
                <a16:creationId xmlns:a16="http://schemas.microsoft.com/office/drawing/2014/main" id="{152B168D-6E06-2440-B2A9-19060816552F}"/>
              </a:ext>
            </a:extLst>
          </p:cNvPr>
          <p:cNvSpPr/>
          <p:nvPr/>
        </p:nvSpPr>
        <p:spPr>
          <a:xfrm>
            <a:off x="359060" y="5191239"/>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default</a:t>
            </a:r>
          </a:p>
        </p:txBody>
      </p:sp>
      <p:sp>
        <p:nvSpPr>
          <p:cNvPr id="226" name="Rectangle 225">
            <a:extLst>
              <a:ext uri="{FF2B5EF4-FFF2-40B4-BE49-F238E27FC236}">
                <a16:creationId xmlns:a16="http://schemas.microsoft.com/office/drawing/2014/main" id="{C0178AF6-7E1F-1F41-9CC7-7B0AAE11FEA4}"/>
              </a:ext>
            </a:extLst>
          </p:cNvPr>
          <p:cNvSpPr/>
          <p:nvPr/>
        </p:nvSpPr>
        <p:spPr>
          <a:xfrm>
            <a:off x="1363966" y="5183606"/>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Min/Max</a:t>
            </a:r>
          </a:p>
        </p:txBody>
      </p:sp>
      <p:sp>
        <p:nvSpPr>
          <p:cNvPr id="227" name="TextBox 226">
            <a:extLst>
              <a:ext uri="{FF2B5EF4-FFF2-40B4-BE49-F238E27FC236}">
                <a16:creationId xmlns:a16="http://schemas.microsoft.com/office/drawing/2014/main" id="{1582323C-0682-7D4C-907A-50F426906EC6}"/>
              </a:ext>
            </a:extLst>
          </p:cNvPr>
          <p:cNvSpPr txBox="1"/>
          <p:nvPr/>
        </p:nvSpPr>
        <p:spPr>
          <a:xfrm>
            <a:off x="367451" y="5602659"/>
            <a:ext cx="2040164" cy="297454"/>
          </a:xfrm>
          <a:prstGeom prst="rect">
            <a:avLst/>
          </a:prstGeom>
          <a:noFill/>
        </p:spPr>
        <p:txBody>
          <a:bodyPr wrap="square" rtlCol="0">
            <a:spAutoFit/>
          </a:bodyPr>
          <a:lstStyle/>
          <a:p>
            <a:r>
              <a:rPr lang="en-IN" sz="1333" dirty="0"/>
              <a:t>Limit</a:t>
            </a:r>
            <a:r>
              <a:rPr lang="en-IN" sz="1250" dirty="0"/>
              <a:t> Range </a:t>
            </a:r>
            <a:r>
              <a:rPr lang="en-IN" sz="1250" dirty="0">
                <a:solidFill>
                  <a:srgbClr val="FF0000"/>
                </a:solidFill>
              </a:rPr>
              <a:t>(Per Container)</a:t>
            </a:r>
          </a:p>
        </p:txBody>
      </p:sp>
      <p:sp>
        <p:nvSpPr>
          <p:cNvPr id="228" name="Rectangle 227">
            <a:extLst>
              <a:ext uri="{FF2B5EF4-FFF2-40B4-BE49-F238E27FC236}">
                <a16:creationId xmlns:a16="http://schemas.microsoft.com/office/drawing/2014/main" id="{11CA201F-2807-BA41-88B0-54E263FCAF53}"/>
              </a:ext>
            </a:extLst>
          </p:cNvPr>
          <p:cNvSpPr/>
          <p:nvPr/>
        </p:nvSpPr>
        <p:spPr>
          <a:xfrm>
            <a:off x="5947867" y="4560983"/>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9" name="Rectangle 228">
            <a:extLst>
              <a:ext uri="{FF2B5EF4-FFF2-40B4-BE49-F238E27FC236}">
                <a16:creationId xmlns:a16="http://schemas.microsoft.com/office/drawing/2014/main" id="{994321FA-1E95-A94E-83FD-3D9AA6C36B96}"/>
              </a:ext>
            </a:extLst>
          </p:cNvPr>
          <p:cNvSpPr/>
          <p:nvPr/>
        </p:nvSpPr>
        <p:spPr>
          <a:xfrm>
            <a:off x="6018741" y="4670418"/>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30" name="Rectangle 229">
            <a:extLst>
              <a:ext uri="{FF2B5EF4-FFF2-40B4-BE49-F238E27FC236}">
                <a16:creationId xmlns:a16="http://schemas.microsoft.com/office/drawing/2014/main" id="{A02A9D67-A027-FD45-84BD-732A1D51D0A0}"/>
              </a:ext>
            </a:extLst>
          </p:cNvPr>
          <p:cNvSpPr/>
          <p:nvPr/>
        </p:nvSpPr>
        <p:spPr>
          <a:xfrm>
            <a:off x="7023648" y="4662786"/>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31" name="Rectangle 230">
            <a:extLst>
              <a:ext uri="{FF2B5EF4-FFF2-40B4-BE49-F238E27FC236}">
                <a16:creationId xmlns:a16="http://schemas.microsoft.com/office/drawing/2014/main" id="{2EB9C5E9-577B-CF41-BCD8-247B20C87F4E}"/>
              </a:ext>
            </a:extLst>
          </p:cNvPr>
          <p:cNvSpPr/>
          <p:nvPr/>
        </p:nvSpPr>
        <p:spPr>
          <a:xfrm>
            <a:off x="6014426" y="5216957"/>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default</a:t>
            </a:r>
          </a:p>
        </p:txBody>
      </p:sp>
      <p:sp>
        <p:nvSpPr>
          <p:cNvPr id="232" name="Rectangle 231">
            <a:extLst>
              <a:ext uri="{FF2B5EF4-FFF2-40B4-BE49-F238E27FC236}">
                <a16:creationId xmlns:a16="http://schemas.microsoft.com/office/drawing/2014/main" id="{2D3467CA-189E-7F42-969B-045B09E62474}"/>
              </a:ext>
            </a:extLst>
          </p:cNvPr>
          <p:cNvSpPr/>
          <p:nvPr/>
        </p:nvSpPr>
        <p:spPr>
          <a:xfrm>
            <a:off x="7019332" y="5209325"/>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Min/Max</a:t>
            </a:r>
          </a:p>
        </p:txBody>
      </p:sp>
      <p:sp>
        <p:nvSpPr>
          <p:cNvPr id="233" name="TextBox 232">
            <a:extLst>
              <a:ext uri="{FF2B5EF4-FFF2-40B4-BE49-F238E27FC236}">
                <a16:creationId xmlns:a16="http://schemas.microsoft.com/office/drawing/2014/main" id="{952E8E34-F0E0-064F-B847-6BCFF59F0EDE}"/>
              </a:ext>
            </a:extLst>
          </p:cNvPr>
          <p:cNvSpPr txBox="1"/>
          <p:nvPr/>
        </p:nvSpPr>
        <p:spPr>
          <a:xfrm>
            <a:off x="6003305" y="5628505"/>
            <a:ext cx="2082108" cy="297454"/>
          </a:xfrm>
          <a:prstGeom prst="rect">
            <a:avLst/>
          </a:prstGeom>
          <a:noFill/>
        </p:spPr>
        <p:txBody>
          <a:bodyPr wrap="none" rtlCol="0">
            <a:spAutoFit/>
          </a:bodyPr>
          <a:lstStyle/>
          <a:p>
            <a:r>
              <a:rPr lang="en-IN" sz="1333" dirty="0"/>
              <a:t>Limit Range </a:t>
            </a:r>
            <a:r>
              <a:rPr lang="en-IN" sz="1333" dirty="0">
                <a:solidFill>
                  <a:srgbClr val="FF0000"/>
                </a:solidFill>
              </a:rPr>
              <a:t>(Per Container)</a:t>
            </a:r>
            <a:endParaRPr lang="en-IN" sz="1333" dirty="0"/>
          </a:p>
        </p:txBody>
      </p:sp>
      <p:pic>
        <p:nvPicPr>
          <p:cNvPr id="3" name="Picture 2">
            <a:extLst>
              <a:ext uri="{FF2B5EF4-FFF2-40B4-BE49-F238E27FC236}">
                <a16:creationId xmlns:a16="http://schemas.microsoft.com/office/drawing/2014/main" id="{8B9C9061-0823-ED4D-8367-1F7761FE4051}"/>
              </a:ext>
            </a:extLst>
          </p:cNvPr>
          <p:cNvPicPr>
            <a:picLocks noChangeAspect="1"/>
          </p:cNvPicPr>
          <p:nvPr/>
        </p:nvPicPr>
        <p:blipFill>
          <a:blip r:embed="rId2"/>
          <a:stretch>
            <a:fillRect/>
          </a:stretch>
        </p:blipFill>
        <p:spPr>
          <a:xfrm>
            <a:off x="8328071" y="2168184"/>
            <a:ext cx="3769245" cy="4156298"/>
          </a:xfrm>
          <a:prstGeom prst="rect">
            <a:avLst/>
          </a:prstGeom>
        </p:spPr>
      </p:pic>
      <p:sp>
        <p:nvSpPr>
          <p:cNvPr id="4" name="TextBox 3">
            <a:extLst>
              <a:ext uri="{FF2B5EF4-FFF2-40B4-BE49-F238E27FC236}">
                <a16:creationId xmlns:a16="http://schemas.microsoft.com/office/drawing/2014/main" id="{3065355A-F170-5943-BC38-18C5AF4BBF31}"/>
              </a:ext>
            </a:extLst>
          </p:cNvPr>
          <p:cNvSpPr txBox="1"/>
          <p:nvPr/>
        </p:nvSpPr>
        <p:spPr>
          <a:xfrm>
            <a:off x="9105099" y="1629516"/>
            <a:ext cx="1869807" cy="323165"/>
          </a:xfrm>
          <a:prstGeom prst="rect">
            <a:avLst/>
          </a:prstGeom>
          <a:noFill/>
        </p:spPr>
        <p:txBody>
          <a:bodyPr wrap="none" rtlCol="0">
            <a:spAutoFit/>
          </a:bodyPr>
          <a:lstStyle/>
          <a:p>
            <a:r>
              <a:rPr lang="en-US" sz="1500" b="1" dirty="0"/>
              <a:t>Limit Range Manifest</a:t>
            </a:r>
          </a:p>
        </p:txBody>
      </p:sp>
      <p:sp>
        <p:nvSpPr>
          <p:cNvPr id="211" name="Title 211">
            <a:extLst>
              <a:ext uri="{FF2B5EF4-FFF2-40B4-BE49-F238E27FC236}">
                <a16:creationId xmlns:a16="http://schemas.microsoft.com/office/drawing/2014/main" id="{B462FEC3-1406-B646-A155-48AA376186C5}"/>
              </a:ext>
            </a:extLst>
          </p:cNvPr>
          <p:cNvSpPr>
            <a:spLocks noGrp="1"/>
          </p:cNvSpPr>
          <p:nvPr>
            <p:ph type="title"/>
          </p:nvPr>
        </p:nvSpPr>
        <p:spPr>
          <a:xfrm>
            <a:off x="8618608" y="6089"/>
            <a:ext cx="3573393" cy="990709"/>
          </a:xfrm>
        </p:spPr>
        <p:txBody>
          <a:bodyPr>
            <a:normAutofit/>
          </a:bodyPr>
          <a:lstStyle/>
          <a:p>
            <a:r>
              <a:rPr lang="en-US" dirty="0"/>
              <a:t>Limit Range</a:t>
            </a:r>
          </a:p>
        </p:txBody>
      </p:sp>
    </p:spTree>
    <p:extLst>
      <p:ext uri="{BB962C8B-B14F-4D97-AF65-F5344CB8AC3E}">
        <p14:creationId xmlns:p14="http://schemas.microsoft.com/office/powerpoint/2010/main" val="1022058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62C07A-50D3-4948-9292-C4DF2591E760}"/>
              </a:ext>
            </a:extLst>
          </p:cNvPr>
          <p:cNvSpPr>
            <a:spLocks noGrp="1"/>
          </p:cNvSpPr>
          <p:nvPr>
            <p:ph type="ftr" sz="quarter" idx="10"/>
          </p:nvPr>
        </p:nvSpPr>
        <p:spPr/>
        <p:txBody>
          <a:bodyPr/>
          <a:lstStyle/>
          <a:p>
            <a:pPr algn="l"/>
            <a:r>
              <a:rPr lang="en-US"/>
              <a:t>© Kalyan Reddy Daida</a:t>
            </a:r>
            <a:endParaRPr lang="en-GB" dirty="0"/>
          </a:p>
        </p:txBody>
      </p:sp>
      <p:sp>
        <p:nvSpPr>
          <p:cNvPr id="64" name="TextBox 63">
            <a:extLst>
              <a:ext uri="{FF2B5EF4-FFF2-40B4-BE49-F238E27FC236}">
                <a16:creationId xmlns:a16="http://schemas.microsoft.com/office/drawing/2014/main" id="{3C11F724-06C4-C143-A304-16E11E142EFB}"/>
              </a:ext>
            </a:extLst>
          </p:cNvPr>
          <p:cNvSpPr txBox="1"/>
          <p:nvPr/>
        </p:nvSpPr>
        <p:spPr>
          <a:xfrm>
            <a:off x="6016047" y="4451829"/>
            <a:ext cx="1036566" cy="297454"/>
          </a:xfrm>
          <a:prstGeom prst="rect">
            <a:avLst/>
          </a:prstGeom>
          <a:noFill/>
        </p:spPr>
        <p:txBody>
          <a:bodyPr wrap="none" rtlCol="0">
            <a:spAutoFit/>
          </a:bodyPr>
          <a:lstStyle/>
          <a:p>
            <a:r>
              <a:rPr lang="en-IN" sz="1333" dirty="0">
                <a:solidFill>
                  <a:schemeClr val="bg1"/>
                </a:solidFill>
              </a:rPr>
              <a:t>Deployment</a:t>
            </a:r>
          </a:p>
        </p:txBody>
      </p:sp>
      <p:sp>
        <p:nvSpPr>
          <p:cNvPr id="83" name="Rectangle 82">
            <a:extLst>
              <a:ext uri="{FF2B5EF4-FFF2-40B4-BE49-F238E27FC236}">
                <a16:creationId xmlns:a16="http://schemas.microsoft.com/office/drawing/2014/main" id="{63367FA3-2257-A04E-B32D-416BB3AF51F3}"/>
              </a:ext>
            </a:extLst>
          </p:cNvPr>
          <p:cNvSpPr/>
          <p:nvPr/>
        </p:nvSpPr>
        <p:spPr>
          <a:xfrm>
            <a:off x="154617"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84" name="Rectangle 83">
            <a:extLst>
              <a:ext uri="{FF2B5EF4-FFF2-40B4-BE49-F238E27FC236}">
                <a16:creationId xmlns:a16="http://schemas.microsoft.com/office/drawing/2014/main" id="{2F769949-492A-A24F-86CF-55A0E1E0280D}"/>
              </a:ext>
            </a:extLst>
          </p:cNvPr>
          <p:cNvSpPr/>
          <p:nvPr/>
        </p:nvSpPr>
        <p:spPr>
          <a:xfrm>
            <a:off x="352934"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5" name="Rectangle 84">
            <a:extLst>
              <a:ext uri="{FF2B5EF4-FFF2-40B4-BE49-F238E27FC236}">
                <a16:creationId xmlns:a16="http://schemas.microsoft.com/office/drawing/2014/main" id="{22D71CC8-698D-BD48-98F6-9B5781989D91}"/>
              </a:ext>
            </a:extLst>
          </p:cNvPr>
          <p:cNvSpPr/>
          <p:nvPr/>
        </p:nvSpPr>
        <p:spPr>
          <a:xfrm>
            <a:off x="592559"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6" name="Rectangle 85">
            <a:extLst>
              <a:ext uri="{FF2B5EF4-FFF2-40B4-BE49-F238E27FC236}">
                <a16:creationId xmlns:a16="http://schemas.microsoft.com/office/drawing/2014/main" id="{8F30F3F9-92ED-4242-9C04-0268BDEC6945}"/>
              </a:ext>
            </a:extLst>
          </p:cNvPr>
          <p:cNvSpPr/>
          <p:nvPr/>
        </p:nvSpPr>
        <p:spPr>
          <a:xfrm>
            <a:off x="807859"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87" name="TextBox 86">
            <a:extLst>
              <a:ext uri="{FF2B5EF4-FFF2-40B4-BE49-F238E27FC236}">
                <a16:creationId xmlns:a16="http://schemas.microsoft.com/office/drawing/2014/main" id="{9B1F9E72-437E-B54A-A0FE-3C3FCC558CC3}"/>
              </a:ext>
            </a:extLst>
          </p:cNvPr>
          <p:cNvSpPr txBox="1"/>
          <p:nvPr/>
        </p:nvSpPr>
        <p:spPr>
          <a:xfrm>
            <a:off x="1189461" y="1640814"/>
            <a:ext cx="448969" cy="297454"/>
          </a:xfrm>
          <a:prstGeom prst="rect">
            <a:avLst/>
          </a:prstGeom>
          <a:noFill/>
        </p:spPr>
        <p:txBody>
          <a:bodyPr wrap="none" rtlCol="0">
            <a:spAutoFit/>
          </a:bodyPr>
          <a:lstStyle/>
          <a:p>
            <a:r>
              <a:rPr lang="en-IN" sz="1333" dirty="0"/>
              <a:t>Pod</a:t>
            </a:r>
          </a:p>
        </p:txBody>
      </p:sp>
      <p:grpSp>
        <p:nvGrpSpPr>
          <p:cNvPr id="88" name="Group 87">
            <a:extLst>
              <a:ext uri="{FF2B5EF4-FFF2-40B4-BE49-F238E27FC236}">
                <a16:creationId xmlns:a16="http://schemas.microsoft.com/office/drawing/2014/main" id="{2C827583-7341-2D4D-A1AB-5792170BBD9E}"/>
              </a:ext>
            </a:extLst>
          </p:cNvPr>
          <p:cNvGrpSpPr/>
          <p:nvPr/>
        </p:nvGrpSpPr>
        <p:grpSpPr>
          <a:xfrm>
            <a:off x="1016959" y="996798"/>
            <a:ext cx="839165" cy="689658"/>
            <a:chOff x="853440" y="4579716"/>
            <a:chExt cx="1006998" cy="827590"/>
          </a:xfrm>
        </p:grpSpPr>
        <p:sp>
          <p:nvSpPr>
            <p:cNvPr id="89" name="Rectangle 88">
              <a:extLst>
                <a:ext uri="{FF2B5EF4-FFF2-40B4-BE49-F238E27FC236}">
                  <a16:creationId xmlns:a16="http://schemas.microsoft.com/office/drawing/2014/main" id="{140766B3-70DC-9246-8F7C-E7603D3FA9D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90" name="Straight Connector 89">
              <a:extLst>
                <a:ext uri="{FF2B5EF4-FFF2-40B4-BE49-F238E27FC236}">
                  <a16:creationId xmlns:a16="http://schemas.microsoft.com/office/drawing/2014/main" id="{426C201D-F222-0648-9B12-37399CC60F06}"/>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640E502-9FAF-C547-B8C5-5593CD7A6E4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1600230-8A12-F243-925A-95525EAAFEF8}"/>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FCD54EB-6713-B941-A712-39671B988E4F}"/>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FDC8156-C97C-C345-A706-1ADAB745BDE4}"/>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8F543AFF-3D75-834B-8263-2851D372CF87}"/>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96" name="TextBox 95">
            <a:extLst>
              <a:ext uri="{FF2B5EF4-FFF2-40B4-BE49-F238E27FC236}">
                <a16:creationId xmlns:a16="http://schemas.microsoft.com/office/drawing/2014/main" id="{C4A210CB-7B8B-7840-8FC6-263DA80E1C37}"/>
              </a:ext>
            </a:extLst>
          </p:cNvPr>
          <p:cNvSpPr txBox="1"/>
          <p:nvPr/>
        </p:nvSpPr>
        <p:spPr>
          <a:xfrm>
            <a:off x="976516" y="1831810"/>
            <a:ext cx="899092" cy="297454"/>
          </a:xfrm>
          <a:prstGeom prst="rect">
            <a:avLst/>
          </a:prstGeom>
          <a:noFill/>
        </p:spPr>
        <p:txBody>
          <a:bodyPr wrap="none" rtlCol="0">
            <a:spAutoFit/>
          </a:bodyPr>
          <a:lstStyle/>
          <a:p>
            <a:r>
              <a:rPr lang="en-IN" sz="1333" dirty="0"/>
              <a:t>ReplicaSet</a:t>
            </a:r>
          </a:p>
        </p:txBody>
      </p:sp>
      <p:sp>
        <p:nvSpPr>
          <p:cNvPr id="97" name="TextBox 96">
            <a:extLst>
              <a:ext uri="{FF2B5EF4-FFF2-40B4-BE49-F238E27FC236}">
                <a16:creationId xmlns:a16="http://schemas.microsoft.com/office/drawing/2014/main" id="{7378A098-4347-474E-A82D-F884FB0C32B1}"/>
              </a:ext>
            </a:extLst>
          </p:cNvPr>
          <p:cNvSpPr txBox="1"/>
          <p:nvPr/>
        </p:nvSpPr>
        <p:spPr>
          <a:xfrm>
            <a:off x="889368"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98" name="Rectangle 97">
            <a:extLst>
              <a:ext uri="{FF2B5EF4-FFF2-40B4-BE49-F238E27FC236}">
                <a16:creationId xmlns:a16="http://schemas.microsoft.com/office/drawing/2014/main" id="{71653A20-B000-7045-A81B-E970A98E0176}"/>
              </a:ext>
            </a:extLst>
          </p:cNvPr>
          <p:cNvSpPr/>
          <p:nvPr/>
        </p:nvSpPr>
        <p:spPr>
          <a:xfrm>
            <a:off x="352932"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9" name="Rectangle 98">
            <a:extLst>
              <a:ext uri="{FF2B5EF4-FFF2-40B4-BE49-F238E27FC236}">
                <a16:creationId xmlns:a16="http://schemas.microsoft.com/office/drawing/2014/main" id="{B3C713E2-8FD7-794C-8338-34283B098CB8}"/>
              </a:ext>
            </a:extLst>
          </p:cNvPr>
          <p:cNvSpPr/>
          <p:nvPr/>
        </p:nvSpPr>
        <p:spPr>
          <a:xfrm>
            <a:off x="592556"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00" name="Rectangle 99">
            <a:extLst>
              <a:ext uri="{FF2B5EF4-FFF2-40B4-BE49-F238E27FC236}">
                <a16:creationId xmlns:a16="http://schemas.microsoft.com/office/drawing/2014/main" id="{E4152F6C-4991-4C4B-8C9C-AF67633EA8F9}"/>
              </a:ext>
            </a:extLst>
          </p:cNvPr>
          <p:cNvSpPr/>
          <p:nvPr/>
        </p:nvSpPr>
        <p:spPr>
          <a:xfrm>
            <a:off x="807856"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01" name="TextBox 100">
            <a:extLst>
              <a:ext uri="{FF2B5EF4-FFF2-40B4-BE49-F238E27FC236}">
                <a16:creationId xmlns:a16="http://schemas.microsoft.com/office/drawing/2014/main" id="{ABCA8BC2-B17B-A34E-8163-91C65C41177E}"/>
              </a:ext>
            </a:extLst>
          </p:cNvPr>
          <p:cNvSpPr txBox="1"/>
          <p:nvPr/>
        </p:nvSpPr>
        <p:spPr>
          <a:xfrm>
            <a:off x="1189459" y="3746368"/>
            <a:ext cx="448969" cy="297454"/>
          </a:xfrm>
          <a:prstGeom prst="rect">
            <a:avLst/>
          </a:prstGeom>
          <a:noFill/>
        </p:spPr>
        <p:txBody>
          <a:bodyPr wrap="none" rtlCol="0">
            <a:spAutoFit/>
          </a:bodyPr>
          <a:lstStyle/>
          <a:p>
            <a:r>
              <a:rPr lang="en-IN" sz="1333" dirty="0"/>
              <a:t>Pod</a:t>
            </a:r>
          </a:p>
        </p:txBody>
      </p:sp>
      <p:grpSp>
        <p:nvGrpSpPr>
          <p:cNvPr id="102" name="Group 101">
            <a:extLst>
              <a:ext uri="{FF2B5EF4-FFF2-40B4-BE49-F238E27FC236}">
                <a16:creationId xmlns:a16="http://schemas.microsoft.com/office/drawing/2014/main" id="{8F11C5C8-7908-5D43-B81B-04ABDABB2201}"/>
              </a:ext>
            </a:extLst>
          </p:cNvPr>
          <p:cNvGrpSpPr/>
          <p:nvPr/>
        </p:nvGrpSpPr>
        <p:grpSpPr>
          <a:xfrm>
            <a:off x="1016957" y="3102352"/>
            <a:ext cx="839165" cy="689658"/>
            <a:chOff x="853440" y="4579716"/>
            <a:chExt cx="1006998" cy="827590"/>
          </a:xfrm>
        </p:grpSpPr>
        <p:sp>
          <p:nvSpPr>
            <p:cNvPr id="103" name="Rectangle 102">
              <a:extLst>
                <a:ext uri="{FF2B5EF4-FFF2-40B4-BE49-F238E27FC236}">
                  <a16:creationId xmlns:a16="http://schemas.microsoft.com/office/drawing/2014/main" id="{147BEF81-85EC-ED41-9522-BC4EC16AB7A9}"/>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04" name="Straight Connector 103">
              <a:extLst>
                <a:ext uri="{FF2B5EF4-FFF2-40B4-BE49-F238E27FC236}">
                  <a16:creationId xmlns:a16="http://schemas.microsoft.com/office/drawing/2014/main" id="{B8FDFB99-0400-A44F-9E29-B1311FBA2F5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4C7A6-2AAC-A848-A5D7-9E4BE70435F8}"/>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EAA59D-08FB-7D4A-B400-CE069EB37CA2}"/>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E11B62F-9FD0-2F43-BFC6-713D1EE99DBD}"/>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E8593D0-9831-8A45-BDEF-254065E58C9D}"/>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CCACFCCB-BC69-1745-8DA9-29F1CDD4BEBD}"/>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10" name="TextBox 109">
            <a:extLst>
              <a:ext uri="{FF2B5EF4-FFF2-40B4-BE49-F238E27FC236}">
                <a16:creationId xmlns:a16="http://schemas.microsoft.com/office/drawing/2014/main" id="{D33C04DB-5C85-3745-8B66-4E0138FDBF68}"/>
              </a:ext>
            </a:extLst>
          </p:cNvPr>
          <p:cNvSpPr txBox="1"/>
          <p:nvPr/>
        </p:nvSpPr>
        <p:spPr>
          <a:xfrm>
            <a:off x="976514" y="3937364"/>
            <a:ext cx="899092" cy="297454"/>
          </a:xfrm>
          <a:prstGeom prst="rect">
            <a:avLst/>
          </a:prstGeom>
          <a:noFill/>
        </p:spPr>
        <p:txBody>
          <a:bodyPr wrap="none" rtlCol="0">
            <a:spAutoFit/>
          </a:bodyPr>
          <a:lstStyle/>
          <a:p>
            <a:r>
              <a:rPr lang="en-IN" sz="1333" dirty="0"/>
              <a:t>ReplicaSet</a:t>
            </a:r>
          </a:p>
        </p:txBody>
      </p:sp>
      <p:sp>
        <p:nvSpPr>
          <p:cNvPr id="111" name="Rectangle 110">
            <a:extLst>
              <a:ext uri="{FF2B5EF4-FFF2-40B4-BE49-F238E27FC236}">
                <a16:creationId xmlns:a16="http://schemas.microsoft.com/office/drawing/2014/main" id="{5AD5B011-08F1-CD4F-829E-A192F096D437}"/>
              </a:ext>
            </a:extLst>
          </p:cNvPr>
          <p:cNvSpPr/>
          <p:nvPr/>
        </p:nvSpPr>
        <p:spPr>
          <a:xfrm>
            <a:off x="352933"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12" name="Rectangle 111">
            <a:extLst>
              <a:ext uri="{FF2B5EF4-FFF2-40B4-BE49-F238E27FC236}">
                <a16:creationId xmlns:a16="http://schemas.microsoft.com/office/drawing/2014/main" id="{3CAF0A59-ADD1-A540-9283-880EBEEFF8F3}"/>
              </a:ext>
            </a:extLst>
          </p:cNvPr>
          <p:cNvSpPr/>
          <p:nvPr/>
        </p:nvSpPr>
        <p:spPr>
          <a:xfrm>
            <a:off x="352933"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13" name="TextBox 112">
            <a:extLst>
              <a:ext uri="{FF2B5EF4-FFF2-40B4-BE49-F238E27FC236}">
                <a16:creationId xmlns:a16="http://schemas.microsoft.com/office/drawing/2014/main" id="{FD14DA85-B558-E54A-8504-56E3B88F5AA4}"/>
              </a:ext>
            </a:extLst>
          </p:cNvPr>
          <p:cNvSpPr txBox="1"/>
          <p:nvPr/>
        </p:nvSpPr>
        <p:spPr>
          <a:xfrm>
            <a:off x="851432"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14" name="TextBox 113">
            <a:extLst>
              <a:ext uri="{FF2B5EF4-FFF2-40B4-BE49-F238E27FC236}">
                <a16:creationId xmlns:a16="http://schemas.microsoft.com/office/drawing/2014/main" id="{5B62C387-FFDA-F744-9A05-EA8D8F038AA6}"/>
              </a:ext>
            </a:extLst>
          </p:cNvPr>
          <p:cNvSpPr txBox="1"/>
          <p:nvPr/>
        </p:nvSpPr>
        <p:spPr>
          <a:xfrm>
            <a:off x="427384" y="5970638"/>
            <a:ext cx="1472519" cy="323165"/>
          </a:xfrm>
          <a:prstGeom prst="rect">
            <a:avLst/>
          </a:prstGeom>
          <a:noFill/>
        </p:spPr>
        <p:txBody>
          <a:bodyPr wrap="none" rtlCol="0">
            <a:spAutoFit/>
          </a:bodyPr>
          <a:lstStyle/>
          <a:p>
            <a:r>
              <a:rPr lang="en-US" sz="1500" dirty="0"/>
              <a:t>Namespace: dev</a:t>
            </a:r>
          </a:p>
        </p:txBody>
      </p:sp>
      <p:sp>
        <p:nvSpPr>
          <p:cNvPr id="115" name="Rectangle 114">
            <a:extLst>
              <a:ext uri="{FF2B5EF4-FFF2-40B4-BE49-F238E27FC236}">
                <a16:creationId xmlns:a16="http://schemas.microsoft.com/office/drawing/2014/main" id="{52963084-DAA2-AF44-BA47-EB468D228EA3}"/>
              </a:ext>
            </a:extLst>
          </p:cNvPr>
          <p:cNvSpPr/>
          <p:nvPr/>
        </p:nvSpPr>
        <p:spPr>
          <a:xfrm>
            <a:off x="2988444"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16" name="Rectangle 115">
            <a:extLst>
              <a:ext uri="{FF2B5EF4-FFF2-40B4-BE49-F238E27FC236}">
                <a16:creationId xmlns:a16="http://schemas.microsoft.com/office/drawing/2014/main" id="{42404A0C-5F18-AF47-BE8F-380BBC4F1350}"/>
              </a:ext>
            </a:extLst>
          </p:cNvPr>
          <p:cNvSpPr/>
          <p:nvPr/>
        </p:nvSpPr>
        <p:spPr>
          <a:xfrm>
            <a:off x="3186577"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7" name="Rectangle 116">
            <a:extLst>
              <a:ext uri="{FF2B5EF4-FFF2-40B4-BE49-F238E27FC236}">
                <a16:creationId xmlns:a16="http://schemas.microsoft.com/office/drawing/2014/main" id="{25A3B745-6F5F-204E-AE1F-5458170B0204}"/>
              </a:ext>
            </a:extLst>
          </p:cNvPr>
          <p:cNvSpPr/>
          <p:nvPr/>
        </p:nvSpPr>
        <p:spPr>
          <a:xfrm>
            <a:off x="3426201"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8" name="Rectangle 117">
            <a:extLst>
              <a:ext uri="{FF2B5EF4-FFF2-40B4-BE49-F238E27FC236}">
                <a16:creationId xmlns:a16="http://schemas.microsoft.com/office/drawing/2014/main" id="{36E2059B-63A5-8E43-AF77-A7704CC168A3}"/>
              </a:ext>
            </a:extLst>
          </p:cNvPr>
          <p:cNvSpPr/>
          <p:nvPr/>
        </p:nvSpPr>
        <p:spPr>
          <a:xfrm>
            <a:off x="3641501"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19" name="TextBox 118">
            <a:extLst>
              <a:ext uri="{FF2B5EF4-FFF2-40B4-BE49-F238E27FC236}">
                <a16:creationId xmlns:a16="http://schemas.microsoft.com/office/drawing/2014/main" id="{81F46C5A-F003-6148-93BC-7464AC754642}"/>
              </a:ext>
            </a:extLst>
          </p:cNvPr>
          <p:cNvSpPr txBox="1"/>
          <p:nvPr/>
        </p:nvSpPr>
        <p:spPr>
          <a:xfrm>
            <a:off x="4023104" y="1640814"/>
            <a:ext cx="448969" cy="297454"/>
          </a:xfrm>
          <a:prstGeom prst="rect">
            <a:avLst/>
          </a:prstGeom>
          <a:noFill/>
        </p:spPr>
        <p:txBody>
          <a:bodyPr wrap="none" rtlCol="0">
            <a:spAutoFit/>
          </a:bodyPr>
          <a:lstStyle/>
          <a:p>
            <a:r>
              <a:rPr lang="en-IN" sz="1333" dirty="0"/>
              <a:t>Pod</a:t>
            </a:r>
          </a:p>
        </p:txBody>
      </p:sp>
      <p:grpSp>
        <p:nvGrpSpPr>
          <p:cNvPr id="120" name="Group 119">
            <a:extLst>
              <a:ext uri="{FF2B5EF4-FFF2-40B4-BE49-F238E27FC236}">
                <a16:creationId xmlns:a16="http://schemas.microsoft.com/office/drawing/2014/main" id="{91CE613B-4020-1B47-A924-47B8D772CF2B}"/>
              </a:ext>
            </a:extLst>
          </p:cNvPr>
          <p:cNvGrpSpPr/>
          <p:nvPr/>
        </p:nvGrpSpPr>
        <p:grpSpPr>
          <a:xfrm>
            <a:off x="3850602" y="996798"/>
            <a:ext cx="839165" cy="689658"/>
            <a:chOff x="853440" y="4579716"/>
            <a:chExt cx="1006998" cy="827590"/>
          </a:xfrm>
        </p:grpSpPr>
        <p:sp>
          <p:nvSpPr>
            <p:cNvPr id="121" name="Rectangle 120">
              <a:extLst>
                <a:ext uri="{FF2B5EF4-FFF2-40B4-BE49-F238E27FC236}">
                  <a16:creationId xmlns:a16="http://schemas.microsoft.com/office/drawing/2014/main" id="{1EEF2F84-2593-4145-A90A-A667482EB41E}"/>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22" name="Straight Connector 121">
              <a:extLst>
                <a:ext uri="{FF2B5EF4-FFF2-40B4-BE49-F238E27FC236}">
                  <a16:creationId xmlns:a16="http://schemas.microsoft.com/office/drawing/2014/main" id="{B514F01D-B3C7-FF41-9490-4FF3CD1667A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DC949C9-FE80-104C-923E-F5CF6C317411}"/>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7854B7-9386-6447-BB8B-897F3272A663}"/>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2C6E29-0667-5246-AFCD-C69FF9528A2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C3D511E-C356-B84C-9EAC-B791A03DCA20}"/>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F93D49D-61C9-004F-88D9-3205144FEE08}"/>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128" name="TextBox 127">
            <a:extLst>
              <a:ext uri="{FF2B5EF4-FFF2-40B4-BE49-F238E27FC236}">
                <a16:creationId xmlns:a16="http://schemas.microsoft.com/office/drawing/2014/main" id="{1928D85E-DDCB-1E4E-ADC9-3F86C13E9CBF}"/>
              </a:ext>
            </a:extLst>
          </p:cNvPr>
          <p:cNvSpPr txBox="1"/>
          <p:nvPr/>
        </p:nvSpPr>
        <p:spPr>
          <a:xfrm>
            <a:off x="3810159" y="1831810"/>
            <a:ext cx="899092" cy="297454"/>
          </a:xfrm>
          <a:prstGeom prst="rect">
            <a:avLst/>
          </a:prstGeom>
          <a:noFill/>
        </p:spPr>
        <p:txBody>
          <a:bodyPr wrap="none" rtlCol="0">
            <a:spAutoFit/>
          </a:bodyPr>
          <a:lstStyle/>
          <a:p>
            <a:r>
              <a:rPr lang="en-IN" sz="1333" dirty="0"/>
              <a:t>ReplicaSet</a:t>
            </a:r>
          </a:p>
        </p:txBody>
      </p:sp>
      <p:sp>
        <p:nvSpPr>
          <p:cNvPr id="129" name="TextBox 128">
            <a:extLst>
              <a:ext uri="{FF2B5EF4-FFF2-40B4-BE49-F238E27FC236}">
                <a16:creationId xmlns:a16="http://schemas.microsoft.com/office/drawing/2014/main" id="{56CF8D6B-EA8B-8A49-BD7C-49F49DE7B699}"/>
              </a:ext>
            </a:extLst>
          </p:cNvPr>
          <p:cNvSpPr txBox="1"/>
          <p:nvPr/>
        </p:nvSpPr>
        <p:spPr>
          <a:xfrm>
            <a:off x="3723011"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130" name="Rectangle 129">
            <a:extLst>
              <a:ext uri="{FF2B5EF4-FFF2-40B4-BE49-F238E27FC236}">
                <a16:creationId xmlns:a16="http://schemas.microsoft.com/office/drawing/2014/main" id="{A2F9115C-C6B8-E34F-93CA-126069BE8E21}"/>
              </a:ext>
            </a:extLst>
          </p:cNvPr>
          <p:cNvSpPr/>
          <p:nvPr/>
        </p:nvSpPr>
        <p:spPr>
          <a:xfrm>
            <a:off x="3186574"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1" name="Rectangle 130">
            <a:extLst>
              <a:ext uri="{FF2B5EF4-FFF2-40B4-BE49-F238E27FC236}">
                <a16:creationId xmlns:a16="http://schemas.microsoft.com/office/drawing/2014/main" id="{B280536B-F5B4-A049-853F-9583103F32B7}"/>
              </a:ext>
            </a:extLst>
          </p:cNvPr>
          <p:cNvSpPr/>
          <p:nvPr/>
        </p:nvSpPr>
        <p:spPr>
          <a:xfrm>
            <a:off x="3426199"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2" name="Rectangle 131">
            <a:extLst>
              <a:ext uri="{FF2B5EF4-FFF2-40B4-BE49-F238E27FC236}">
                <a16:creationId xmlns:a16="http://schemas.microsoft.com/office/drawing/2014/main" id="{A168C722-0C66-6D4B-9D6D-199C9B6B0FAE}"/>
              </a:ext>
            </a:extLst>
          </p:cNvPr>
          <p:cNvSpPr/>
          <p:nvPr/>
        </p:nvSpPr>
        <p:spPr>
          <a:xfrm>
            <a:off x="3641499"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33" name="TextBox 132">
            <a:extLst>
              <a:ext uri="{FF2B5EF4-FFF2-40B4-BE49-F238E27FC236}">
                <a16:creationId xmlns:a16="http://schemas.microsoft.com/office/drawing/2014/main" id="{EE8798CF-83D7-A947-BCB0-DDBCC8684DE0}"/>
              </a:ext>
            </a:extLst>
          </p:cNvPr>
          <p:cNvSpPr txBox="1"/>
          <p:nvPr/>
        </p:nvSpPr>
        <p:spPr>
          <a:xfrm>
            <a:off x="4023101" y="3746368"/>
            <a:ext cx="448969" cy="297454"/>
          </a:xfrm>
          <a:prstGeom prst="rect">
            <a:avLst/>
          </a:prstGeom>
          <a:noFill/>
        </p:spPr>
        <p:txBody>
          <a:bodyPr wrap="none" rtlCol="0">
            <a:spAutoFit/>
          </a:bodyPr>
          <a:lstStyle/>
          <a:p>
            <a:r>
              <a:rPr lang="en-IN" sz="1333" dirty="0"/>
              <a:t>Pod</a:t>
            </a:r>
          </a:p>
        </p:txBody>
      </p:sp>
      <p:grpSp>
        <p:nvGrpSpPr>
          <p:cNvPr id="134" name="Group 133">
            <a:extLst>
              <a:ext uri="{FF2B5EF4-FFF2-40B4-BE49-F238E27FC236}">
                <a16:creationId xmlns:a16="http://schemas.microsoft.com/office/drawing/2014/main" id="{80F11911-F9D7-4C4C-BBB3-2343504928EA}"/>
              </a:ext>
            </a:extLst>
          </p:cNvPr>
          <p:cNvGrpSpPr/>
          <p:nvPr/>
        </p:nvGrpSpPr>
        <p:grpSpPr>
          <a:xfrm>
            <a:off x="3850599" y="3102352"/>
            <a:ext cx="839165" cy="689658"/>
            <a:chOff x="853440" y="4579716"/>
            <a:chExt cx="1006998" cy="827590"/>
          </a:xfrm>
        </p:grpSpPr>
        <p:sp>
          <p:nvSpPr>
            <p:cNvPr id="135" name="Rectangle 134">
              <a:extLst>
                <a:ext uri="{FF2B5EF4-FFF2-40B4-BE49-F238E27FC236}">
                  <a16:creationId xmlns:a16="http://schemas.microsoft.com/office/drawing/2014/main" id="{B204CB45-1325-5447-9E4B-DA40792F3D3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36" name="Straight Connector 135">
              <a:extLst>
                <a:ext uri="{FF2B5EF4-FFF2-40B4-BE49-F238E27FC236}">
                  <a16:creationId xmlns:a16="http://schemas.microsoft.com/office/drawing/2014/main" id="{86883FB4-939F-0B48-8214-2078C10C4F19}"/>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6F279FE-FAA2-5847-8421-E948F3A6837D}"/>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D8BFE7E-40EE-4A4E-8E27-83886F1756BA}"/>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9CEE8F5-77E6-4342-88A2-2EDF6BD0D80C}"/>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FE8495F-5CBE-1F47-8E22-597713696EE5}"/>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B77883BC-BFF1-5A44-A9F2-553CCB4320C0}"/>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42" name="TextBox 141">
            <a:extLst>
              <a:ext uri="{FF2B5EF4-FFF2-40B4-BE49-F238E27FC236}">
                <a16:creationId xmlns:a16="http://schemas.microsoft.com/office/drawing/2014/main" id="{040FB039-2FD4-364A-AA81-9C2A10F288BF}"/>
              </a:ext>
            </a:extLst>
          </p:cNvPr>
          <p:cNvSpPr txBox="1"/>
          <p:nvPr/>
        </p:nvSpPr>
        <p:spPr>
          <a:xfrm>
            <a:off x="3810156" y="3937364"/>
            <a:ext cx="899092" cy="297454"/>
          </a:xfrm>
          <a:prstGeom prst="rect">
            <a:avLst/>
          </a:prstGeom>
          <a:noFill/>
        </p:spPr>
        <p:txBody>
          <a:bodyPr wrap="none" rtlCol="0">
            <a:spAutoFit/>
          </a:bodyPr>
          <a:lstStyle/>
          <a:p>
            <a:r>
              <a:rPr lang="en-IN" sz="1333" dirty="0"/>
              <a:t>ReplicaSet</a:t>
            </a:r>
          </a:p>
        </p:txBody>
      </p:sp>
      <p:sp>
        <p:nvSpPr>
          <p:cNvPr id="143" name="Rectangle 142">
            <a:extLst>
              <a:ext uri="{FF2B5EF4-FFF2-40B4-BE49-F238E27FC236}">
                <a16:creationId xmlns:a16="http://schemas.microsoft.com/office/drawing/2014/main" id="{39484FFF-FE76-A146-A59F-6A29A88D4EE9}"/>
              </a:ext>
            </a:extLst>
          </p:cNvPr>
          <p:cNvSpPr/>
          <p:nvPr/>
        </p:nvSpPr>
        <p:spPr>
          <a:xfrm>
            <a:off x="3186575"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44" name="Rectangle 143">
            <a:extLst>
              <a:ext uri="{FF2B5EF4-FFF2-40B4-BE49-F238E27FC236}">
                <a16:creationId xmlns:a16="http://schemas.microsoft.com/office/drawing/2014/main" id="{FB8DE849-81AE-1149-A8D4-9237892C8F32}"/>
              </a:ext>
            </a:extLst>
          </p:cNvPr>
          <p:cNvSpPr/>
          <p:nvPr/>
        </p:nvSpPr>
        <p:spPr>
          <a:xfrm>
            <a:off x="3186575"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45" name="TextBox 144">
            <a:extLst>
              <a:ext uri="{FF2B5EF4-FFF2-40B4-BE49-F238E27FC236}">
                <a16:creationId xmlns:a16="http://schemas.microsoft.com/office/drawing/2014/main" id="{6C655EAE-5426-7E4C-815B-9F6D9AEA6580}"/>
              </a:ext>
            </a:extLst>
          </p:cNvPr>
          <p:cNvSpPr txBox="1"/>
          <p:nvPr/>
        </p:nvSpPr>
        <p:spPr>
          <a:xfrm>
            <a:off x="3685074"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46" name="TextBox 145">
            <a:extLst>
              <a:ext uri="{FF2B5EF4-FFF2-40B4-BE49-F238E27FC236}">
                <a16:creationId xmlns:a16="http://schemas.microsoft.com/office/drawing/2014/main" id="{903170AF-C20A-294D-A243-E882F4E7B78E}"/>
              </a:ext>
            </a:extLst>
          </p:cNvPr>
          <p:cNvSpPr txBox="1"/>
          <p:nvPr/>
        </p:nvSpPr>
        <p:spPr>
          <a:xfrm>
            <a:off x="3408785" y="5950918"/>
            <a:ext cx="1382110" cy="323165"/>
          </a:xfrm>
          <a:prstGeom prst="rect">
            <a:avLst/>
          </a:prstGeom>
          <a:noFill/>
        </p:spPr>
        <p:txBody>
          <a:bodyPr wrap="none" rtlCol="0">
            <a:spAutoFit/>
          </a:bodyPr>
          <a:lstStyle/>
          <a:p>
            <a:r>
              <a:rPr lang="en-US" sz="1500" dirty="0"/>
              <a:t>Namespace: </a:t>
            </a:r>
            <a:r>
              <a:rPr lang="en-US" sz="1500" dirty="0" err="1"/>
              <a:t>qa</a:t>
            </a:r>
            <a:endParaRPr lang="en-US" sz="1500" dirty="0"/>
          </a:p>
        </p:txBody>
      </p:sp>
      <p:sp>
        <p:nvSpPr>
          <p:cNvPr id="147" name="Rectangle 146">
            <a:extLst>
              <a:ext uri="{FF2B5EF4-FFF2-40B4-BE49-F238E27FC236}">
                <a16:creationId xmlns:a16="http://schemas.microsoft.com/office/drawing/2014/main" id="{A7A6D752-B66C-BE40-BA3B-7DB588A44011}"/>
              </a:ext>
            </a:extLst>
          </p:cNvPr>
          <p:cNvSpPr/>
          <p:nvPr/>
        </p:nvSpPr>
        <p:spPr>
          <a:xfrm>
            <a:off x="5803526" y="128426"/>
            <a:ext cx="2482922" cy="6186064"/>
          </a:xfrm>
          <a:prstGeom prst="rect">
            <a:avLst/>
          </a:prstGeom>
          <a:solidFill>
            <a:schemeClr val="bg1">
              <a:lumMod val="8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48" name="Rectangle 147">
            <a:extLst>
              <a:ext uri="{FF2B5EF4-FFF2-40B4-BE49-F238E27FC236}">
                <a16:creationId xmlns:a16="http://schemas.microsoft.com/office/drawing/2014/main" id="{CB0469C6-FDA8-3B49-99B7-2A8E5432AC65}"/>
              </a:ext>
            </a:extLst>
          </p:cNvPr>
          <p:cNvSpPr/>
          <p:nvPr/>
        </p:nvSpPr>
        <p:spPr>
          <a:xfrm>
            <a:off x="6001844" y="543510"/>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9" name="Rectangle 148">
            <a:extLst>
              <a:ext uri="{FF2B5EF4-FFF2-40B4-BE49-F238E27FC236}">
                <a16:creationId xmlns:a16="http://schemas.microsoft.com/office/drawing/2014/main" id="{90C62206-3E51-9F4C-96D2-13F49EA8ED8B}"/>
              </a:ext>
            </a:extLst>
          </p:cNvPr>
          <p:cNvSpPr/>
          <p:nvPr/>
        </p:nvSpPr>
        <p:spPr>
          <a:xfrm>
            <a:off x="6241468" y="721097"/>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0" name="Rectangle 149">
            <a:extLst>
              <a:ext uri="{FF2B5EF4-FFF2-40B4-BE49-F238E27FC236}">
                <a16:creationId xmlns:a16="http://schemas.microsoft.com/office/drawing/2014/main" id="{D7EE3809-2CF2-AC48-B9D5-A6DD0B821BFE}"/>
              </a:ext>
            </a:extLst>
          </p:cNvPr>
          <p:cNvSpPr/>
          <p:nvPr/>
        </p:nvSpPr>
        <p:spPr>
          <a:xfrm>
            <a:off x="6456768" y="869202"/>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51" name="TextBox 150">
            <a:extLst>
              <a:ext uri="{FF2B5EF4-FFF2-40B4-BE49-F238E27FC236}">
                <a16:creationId xmlns:a16="http://schemas.microsoft.com/office/drawing/2014/main" id="{846A724F-D1D9-FF4E-9E48-B2F063F4E5D4}"/>
              </a:ext>
            </a:extLst>
          </p:cNvPr>
          <p:cNvSpPr txBox="1"/>
          <p:nvPr/>
        </p:nvSpPr>
        <p:spPr>
          <a:xfrm>
            <a:off x="6838370" y="1640814"/>
            <a:ext cx="448969" cy="297454"/>
          </a:xfrm>
          <a:prstGeom prst="rect">
            <a:avLst/>
          </a:prstGeom>
          <a:noFill/>
        </p:spPr>
        <p:txBody>
          <a:bodyPr wrap="none" rtlCol="0">
            <a:spAutoFit/>
          </a:bodyPr>
          <a:lstStyle/>
          <a:p>
            <a:r>
              <a:rPr lang="en-IN" sz="1333" dirty="0"/>
              <a:t>Pod</a:t>
            </a:r>
          </a:p>
        </p:txBody>
      </p:sp>
      <p:grpSp>
        <p:nvGrpSpPr>
          <p:cNvPr id="152" name="Group 151">
            <a:extLst>
              <a:ext uri="{FF2B5EF4-FFF2-40B4-BE49-F238E27FC236}">
                <a16:creationId xmlns:a16="http://schemas.microsoft.com/office/drawing/2014/main" id="{39B0FDEE-1AF0-FA4F-8BAE-ADFE1873C8E2}"/>
              </a:ext>
            </a:extLst>
          </p:cNvPr>
          <p:cNvGrpSpPr/>
          <p:nvPr/>
        </p:nvGrpSpPr>
        <p:grpSpPr>
          <a:xfrm>
            <a:off x="6665868" y="996798"/>
            <a:ext cx="839165" cy="689658"/>
            <a:chOff x="853440" y="4579716"/>
            <a:chExt cx="1006998" cy="827590"/>
          </a:xfrm>
        </p:grpSpPr>
        <p:sp>
          <p:nvSpPr>
            <p:cNvPr id="153" name="Rectangle 152">
              <a:extLst>
                <a:ext uri="{FF2B5EF4-FFF2-40B4-BE49-F238E27FC236}">
                  <a16:creationId xmlns:a16="http://schemas.microsoft.com/office/drawing/2014/main" id="{50E8F12B-A89C-AA4E-89F1-7703B570C205}"/>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54" name="Straight Connector 153">
              <a:extLst>
                <a:ext uri="{FF2B5EF4-FFF2-40B4-BE49-F238E27FC236}">
                  <a16:creationId xmlns:a16="http://schemas.microsoft.com/office/drawing/2014/main" id="{802FE837-93DF-F045-A7CF-AD798A653003}"/>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0255923-608A-C44C-AFE4-4C1EDFDE711E}"/>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389A91F-A6D9-F64A-8A76-C8D8AB47BD94}"/>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9366D96-FE71-024A-8ACD-74ABABDCB16B}"/>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AA72DCB-CF56-ED4C-A587-110DFF447E16}"/>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DA7ECAF-4A13-6849-A0AA-58ACC1F877B6}"/>
                </a:ext>
              </a:extLst>
            </p:cNvPr>
            <p:cNvSpPr txBox="1"/>
            <p:nvPr/>
          </p:nvSpPr>
          <p:spPr>
            <a:xfrm>
              <a:off x="1169045" y="4778598"/>
              <a:ext cx="321005" cy="418654"/>
            </a:xfrm>
            <a:prstGeom prst="rect">
              <a:avLst/>
            </a:prstGeom>
            <a:solidFill>
              <a:srgbClr val="00B050"/>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F</a:t>
              </a:r>
            </a:p>
          </p:txBody>
        </p:sp>
      </p:grpSp>
      <p:sp>
        <p:nvSpPr>
          <p:cNvPr id="160" name="TextBox 159">
            <a:extLst>
              <a:ext uri="{FF2B5EF4-FFF2-40B4-BE49-F238E27FC236}">
                <a16:creationId xmlns:a16="http://schemas.microsoft.com/office/drawing/2014/main" id="{46A6F12F-1715-C74E-ABC1-6192FC90CF6A}"/>
              </a:ext>
            </a:extLst>
          </p:cNvPr>
          <p:cNvSpPr txBox="1"/>
          <p:nvPr/>
        </p:nvSpPr>
        <p:spPr>
          <a:xfrm>
            <a:off x="6625425" y="1831810"/>
            <a:ext cx="899092" cy="297454"/>
          </a:xfrm>
          <a:prstGeom prst="rect">
            <a:avLst/>
          </a:prstGeom>
          <a:noFill/>
        </p:spPr>
        <p:txBody>
          <a:bodyPr wrap="none" rtlCol="0">
            <a:spAutoFit/>
          </a:bodyPr>
          <a:lstStyle/>
          <a:p>
            <a:r>
              <a:rPr lang="en-IN" sz="1333" dirty="0"/>
              <a:t>ReplicaSet</a:t>
            </a:r>
          </a:p>
        </p:txBody>
      </p:sp>
      <p:sp>
        <p:nvSpPr>
          <p:cNvPr id="161" name="TextBox 160">
            <a:extLst>
              <a:ext uri="{FF2B5EF4-FFF2-40B4-BE49-F238E27FC236}">
                <a16:creationId xmlns:a16="http://schemas.microsoft.com/office/drawing/2014/main" id="{5904474C-3D74-1C43-ABA5-54B99AC5102F}"/>
              </a:ext>
            </a:extLst>
          </p:cNvPr>
          <p:cNvSpPr txBox="1"/>
          <p:nvPr/>
        </p:nvSpPr>
        <p:spPr>
          <a:xfrm>
            <a:off x="6538278" y="2034148"/>
            <a:ext cx="1036566" cy="297454"/>
          </a:xfrm>
          <a:prstGeom prst="rect">
            <a:avLst/>
          </a:prstGeom>
          <a:noFill/>
        </p:spPr>
        <p:txBody>
          <a:bodyPr wrap="none" rtlCol="0">
            <a:spAutoFit/>
          </a:bodyPr>
          <a:lstStyle/>
          <a:p>
            <a:r>
              <a:rPr lang="en-IN" sz="1333" dirty="0">
                <a:solidFill>
                  <a:schemeClr val="bg1"/>
                </a:solidFill>
              </a:rPr>
              <a:t>Deployment</a:t>
            </a:r>
          </a:p>
        </p:txBody>
      </p:sp>
      <p:sp>
        <p:nvSpPr>
          <p:cNvPr id="162" name="Rectangle 161">
            <a:extLst>
              <a:ext uri="{FF2B5EF4-FFF2-40B4-BE49-F238E27FC236}">
                <a16:creationId xmlns:a16="http://schemas.microsoft.com/office/drawing/2014/main" id="{5EEFDF03-EB2B-A042-AEC5-6B605C7C516E}"/>
              </a:ext>
            </a:extLst>
          </p:cNvPr>
          <p:cNvSpPr/>
          <p:nvPr/>
        </p:nvSpPr>
        <p:spPr>
          <a:xfrm>
            <a:off x="6001841" y="2649064"/>
            <a:ext cx="2080518" cy="1720922"/>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3" name="Rectangle 162">
            <a:extLst>
              <a:ext uri="{FF2B5EF4-FFF2-40B4-BE49-F238E27FC236}">
                <a16:creationId xmlns:a16="http://schemas.microsoft.com/office/drawing/2014/main" id="{DE069CD6-17D6-B140-BB47-1EE89E6249DE}"/>
              </a:ext>
            </a:extLst>
          </p:cNvPr>
          <p:cNvSpPr/>
          <p:nvPr/>
        </p:nvSpPr>
        <p:spPr>
          <a:xfrm>
            <a:off x="6241465" y="2826651"/>
            <a:ext cx="1626741" cy="1352764"/>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4" name="Rectangle 163">
            <a:extLst>
              <a:ext uri="{FF2B5EF4-FFF2-40B4-BE49-F238E27FC236}">
                <a16:creationId xmlns:a16="http://schemas.microsoft.com/office/drawing/2014/main" id="{7131F77A-D5CE-5245-B31A-C8B0C10F1CC9}"/>
              </a:ext>
            </a:extLst>
          </p:cNvPr>
          <p:cNvSpPr/>
          <p:nvPr/>
        </p:nvSpPr>
        <p:spPr>
          <a:xfrm>
            <a:off x="6456766" y="2974756"/>
            <a:ext cx="1207214" cy="990709"/>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165" name="TextBox 164">
            <a:extLst>
              <a:ext uri="{FF2B5EF4-FFF2-40B4-BE49-F238E27FC236}">
                <a16:creationId xmlns:a16="http://schemas.microsoft.com/office/drawing/2014/main" id="{D4F1728A-230F-9240-B749-98C3778CD0BF}"/>
              </a:ext>
            </a:extLst>
          </p:cNvPr>
          <p:cNvSpPr txBox="1"/>
          <p:nvPr/>
        </p:nvSpPr>
        <p:spPr>
          <a:xfrm>
            <a:off x="6838368" y="3746368"/>
            <a:ext cx="448969" cy="297454"/>
          </a:xfrm>
          <a:prstGeom prst="rect">
            <a:avLst/>
          </a:prstGeom>
          <a:noFill/>
        </p:spPr>
        <p:txBody>
          <a:bodyPr wrap="none" rtlCol="0">
            <a:spAutoFit/>
          </a:bodyPr>
          <a:lstStyle/>
          <a:p>
            <a:r>
              <a:rPr lang="en-IN" sz="1333" dirty="0"/>
              <a:t>Pod</a:t>
            </a:r>
          </a:p>
        </p:txBody>
      </p:sp>
      <p:grpSp>
        <p:nvGrpSpPr>
          <p:cNvPr id="166" name="Group 165">
            <a:extLst>
              <a:ext uri="{FF2B5EF4-FFF2-40B4-BE49-F238E27FC236}">
                <a16:creationId xmlns:a16="http://schemas.microsoft.com/office/drawing/2014/main" id="{996F5802-44FB-BA46-B299-A5AF0083CA80}"/>
              </a:ext>
            </a:extLst>
          </p:cNvPr>
          <p:cNvGrpSpPr/>
          <p:nvPr/>
        </p:nvGrpSpPr>
        <p:grpSpPr>
          <a:xfrm>
            <a:off x="6665866" y="3102352"/>
            <a:ext cx="839165" cy="689658"/>
            <a:chOff x="853440" y="4579716"/>
            <a:chExt cx="1006998" cy="827590"/>
          </a:xfrm>
        </p:grpSpPr>
        <p:sp>
          <p:nvSpPr>
            <p:cNvPr id="167" name="Rectangle 166">
              <a:extLst>
                <a:ext uri="{FF2B5EF4-FFF2-40B4-BE49-F238E27FC236}">
                  <a16:creationId xmlns:a16="http://schemas.microsoft.com/office/drawing/2014/main" id="{E34CA275-FFAA-FE43-863D-641B354FF328}"/>
                </a:ext>
              </a:extLst>
            </p:cNvPr>
            <p:cNvSpPr/>
            <p:nvPr/>
          </p:nvSpPr>
          <p:spPr>
            <a:xfrm>
              <a:off x="853440" y="4579716"/>
              <a:ext cx="1006998" cy="827590"/>
            </a:xfrm>
            <a:prstGeom prst="rect">
              <a:avLst/>
            </a:prstGeom>
            <a:solidFill>
              <a:schemeClr val="accent2">
                <a:lumMod val="60000"/>
                <a:lumOff val="40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cxnSp>
          <p:nvCxnSpPr>
            <p:cNvPr id="168" name="Straight Connector 167">
              <a:extLst>
                <a:ext uri="{FF2B5EF4-FFF2-40B4-BE49-F238E27FC236}">
                  <a16:creationId xmlns:a16="http://schemas.microsoft.com/office/drawing/2014/main" id="{1A8263E8-32AD-B64B-AAE5-6D4F4D5D9945}"/>
                </a:ext>
              </a:extLst>
            </p:cNvPr>
            <p:cNvCxnSpPr>
              <a:cxnSpLocks/>
            </p:cNvCxnSpPr>
            <p:nvPr/>
          </p:nvCxnSpPr>
          <p:spPr>
            <a:xfrm>
              <a:off x="1050210"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DC9F108F-B594-B74D-B9B6-7E73E93232C7}"/>
                </a:ext>
              </a:extLst>
            </p:cNvPr>
            <p:cNvCxnSpPr>
              <a:cxnSpLocks/>
            </p:cNvCxnSpPr>
            <p:nvPr/>
          </p:nvCxnSpPr>
          <p:spPr>
            <a:xfrm>
              <a:off x="12045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15115D-339F-3940-A02E-7698EE74B067}"/>
                </a:ext>
              </a:extLst>
            </p:cNvPr>
            <p:cNvCxnSpPr>
              <a:cxnSpLocks/>
            </p:cNvCxnSpPr>
            <p:nvPr/>
          </p:nvCxnSpPr>
          <p:spPr>
            <a:xfrm>
              <a:off x="13569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5168DD7-2AA3-5749-8F65-B55F5FA24900}"/>
                </a:ext>
              </a:extLst>
            </p:cNvPr>
            <p:cNvCxnSpPr>
              <a:cxnSpLocks/>
            </p:cNvCxnSpPr>
            <p:nvPr/>
          </p:nvCxnSpPr>
          <p:spPr>
            <a:xfrm>
              <a:off x="15093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068FCD8-8297-8249-804C-5A7C4608EA07}"/>
                </a:ext>
              </a:extLst>
            </p:cNvPr>
            <p:cNvCxnSpPr>
              <a:cxnSpLocks/>
            </p:cNvCxnSpPr>
            <p:nvPr/>
          </p:nvCxnSpPr>
          <p:spPr>
            <a:xfrm>
              <a:off x="1661739" y="4689676"/>
              <a:ext cx="0" cy="61345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BFD3D920-2FAB-E84F-A252-E9C74DA6B48D}"/>
                </a:ext>
              </a:extLst>
            </p:cNvPr>
            <p:cNvSpPr txBox="1"/>
            <p:nvPr/>
          </p:nvSpPr>
          <p:spPr>
            <a:xfrm>
              <a:off x="1169045" y="4778598"/>
              <a:ext cx="321005" cy="418654"/>
            </a:xfrm>
            <a:prstGeom prst="rect">
              <a:avLst/>
            </a:prstGeom>
            <a:solidFill>
              <a:schemeClr val="accent4">
                <a:lumMod val="75000"/>
              </a:schemeClr>
            </a:solidFill>
          </p:spPr>
          <p:txBody>
            <a:bodyPr wrap="square" rtlCol="0">
              <a:spAutoFit/>
            </a:bodyPr>
            <a:lstStyle/>
            <a:p>
              <a:r>
                <a:rPr lang="en-IN" sz="1667" b="1" dirty="0">
                  <a:solidFill>
                    <a:schemeClr val="bg1"/>
                  </a:solidFill>
                  <a:latin typeface="Aharoni" panose="02010803020104030203" pitchFamily="2" charset="-79"/>
                  <a:cs typeface="Aharoni" panose="02010803020104030203" pitchFamily="2" charset="-79"/>
                </a:rPr>
                <a:t>B</a:t>
              </a:r>
            </a:p>
          </p:txBody>
        </p:sp>
      </p:grpSp>
      <p:sp>
        <p:nvSpPr>
          <p:cNvPr id="174" name="TextBox 173">
            <a:extLst>
              <a:ext uri="{FF2B5EF4-FFF2-40B4-BE49-F238E27FC236}">
                <a16:creationId xmlns:a16="http://schemas.microsoft.com/office/drawing/2014/main" id="{198FF44F-272D-4642-8B22-893F5560FD94}"/>
              </a:ext>
            </a:extLst>
          </p:cNvPr>
          <p:cNvSpPr txBox="1"/>
          <p:nvPr/>
        </p:nvSpPr>
        <p:spPr>
          <a:xfrm>
            <a:off x="6625423" y="3937364"/>
            <a:ext cx="899092" cy="297454"/>
          </a:xfrm>
          <a:prstGeom prst="rect">
            <a:avLst/>
          </a:prstGeom>
          <a:noFill/>
        </p:spPr>
        <p:txBody>
          <a:bodyPr wrap="none" rtlCol="0">
            <a:spAutoFit/>
          </a:bodyPr>
          <a:lstStyle/>
          <a:p>
            <a:r>
              <a:rPr lang="en-IN" sz="1333" dirty="0"/>
              <a:t>ReplicaSet</a:t>
            </a:r>
          </a:p>
        </p:txBody>
      </p:sp>
      <p:sp>
        <p:nvSpPr>
          <p:cNvPr id="175" name="Rectangle 174">
            <a:extLst>
              <a:ext uri="{FF2B5EF4-FFF2-40B4-BE49-F238E27FC236}">
                <a16:creationId xmlns:a16="http://schemas.microsoft.com/office/drawing/2014/main" id="{5812F095-9218-7A4C-ABC3-DDC134CF604C}"/>
              </a:ext>
            </a:extLst>
          </p:cNvPr>
          <p:cNvSpPr/>
          <p:nvPr/>
        </p:nvSpPr>
        <p:spPr>
          <a:xfrm>
            <a:off x="6001842" y="2321062"/>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ClusterIP</a:t>
            </a:r>
            <a:r>
              <a:rPr lang="en-US" sz="1500" dirty="0"/>
              <a:t> Service</a:t>
            </a:r>
          </a:p>
        </p:txBody>
      </p:sp>
      <p:sp>
        <p:nvSpPr>
          <p:cNvPr id="176" name="Rectangle 175">
            <a:extLst>
              <a:ext uri="{FF2B5EF4-FFF2-40B4-BE49-F238E27FC236}">
                <a16:creationId xmlns:a16="http://schemas.microsoft.com/office/drawing/2014/main" id="{AC65B020-9604-734E-AB3D-D5DDC49F8BEE}"/>
              </a:ext>
            </a:extLst>
          </p:cNvPr>
          <p:cNvSpPr/>
          <p:nvPr/>
        </p:nvSpPr>
        <p:spPr>
          <a:xfrm>
            <a:off x="6001842" y="246596"/>
            <a:ext cx="2080518" cy="2226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500" dirty="0" err="1"/>
              <a:t>LoadBalancer</a:t>
            </a:r>
            <a:r>
              <a:rPr lang="en-US" sz="1500" dirty="0"/>
              <a:t> Service</a:t>
            </a:r>
          </a:p>
        </p:txBody>
      </p:sp>
      <p:sp>
        <p:nvSpPr>
          <p:cNvPr id="177" name="TextBox 176">
            <a:extLst>
              <a:ext uri="{FF2B5EF4-FFF2-40B4-BE49-F238E27FC236}">
                <a16:creationId xmlns:a16="http://schemas.microsoft.com/office/drawing/2014/main" id="{2868815F-82EE-1846-826E-B811DA7DD73A}"/>
              </a:ext>
            </a:extLst>
          </p:cNvPr>
          <p:cNvSpPr txBox="1"/>
          <p:nvPr/>
        </p:nvSpPr>
        <p:spPr>
          <a:xfrm>
            <a:off x="6500341" y="4119374"/>
            <a:ext cx="1036566" cy="297454"/>
          </a:xfrm>
          <a:prstGeom prst="rect">
            <a:avLst/>
          </a:prstGeom>
          <a:noFill/>
        </p:spPr>
        <p:txBody>
          <a:bodyPr wrap="none" rtlCol="0">
            <a:spAutoFit/>
          </a:bodyPr>
          <a:lstStyle/>
          <a:p>
            <a:r>
              <a:rPr lang="en-IN" sz="1333" dirty="0">
                <a:solidFill>
                  <a:schemeClr val="bg1"/>
                </a:solidFill>
              </a:rPr>
              <a:t>Deployment</a:t>
            </a:r>
          </a:p>
        </p:txBody>
      </p:sp>
      <p:sp>
        <p:nvSpPr>
          <p:cNvPr id="178" name="TextBox 177">
            <a:extLst>
              <a:ext uri="{FF2B5EF4-FFF2-40B4-BE49-F238E27FC236}">
                <a16:creationId xmlns:a16="http://schemas.microsoft.com/office/drawing/2014/main" id="{A5F00343-2CF9-694F-9EAD-47655753E5F5}"/>
              </a:ext>
            </a:extLst>
          </p:cNvPr>
          <p:cNvSpPr txBox="1"/>
          <p:nvPr/>
        </p:nvSpPr>
        <p:spPr>
          <a:xfrm>
            <a:off x="6112972" y="5978319"/>
            <a:ext cx="1741439" cy="323165"/>
          </a:xfrm>
          <a:prstGeom prst="rect">
            <a:avLst/>
          </a:prstGeom>
          <a:noFill/>
        </p:spPr>
        <p:txBody>
          <a:bodyPr wrap="none" rtlCol="0">
            <a:spAutoFit/>
          </a:bodyPr>
          <a:lstStyle/>
          <a:p>
            <a:r>
              <a:rPr lang="en-US" sz="1500" dirty="0"/>
              <a:t>Namespace: staging</a:t>
            </a:r>
          </a:p>
        </p:txBody>
      </p:sp>
      <p:sp>
        <p:nvSpPr>
          <p:cNvPr id="8" name="Rectangle 7">
            <a:extLst>
              <a:ext uri="{FF2B5EF4-FFF2-40B4-BE49-F238E27FC236}">
                <a16:creationId xmlns:a16="http://schemas.microsoft.com/office/drawing/2014/main" id="{F026ABE9-909E-824D-B466-8875BA801E11}"/>
              </a:ext>
            </a:extLst>
          </p:cNvPr>
          <p:cNvSpPr/>
          <p:nvPr/>
        </p:nvSpPr>
        <p:spPr>
          <a:xfrm>
            <a:off x="3186574" y="4535264"/>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17" name="Rectangle 216">
            <a:extLst>
              <a:ext uri="{FF2B5EF4-FFF2-40B4-BE49-F238E27FC236}">
                <a16:creationId xmlns:a16="http://schemas.microsoft.com/office/drawing/2014/main" id="{85058EB8-F800-E44A-8A7B-2BFF788B066E}"/>
              </a:ext>
            </a:extLst>
          </p:cNvPr>
          <p:cNvSpPr/>
          <p:nvPr/>
        </p:nvSpPr>
        <p:spPr>
          <a:xfrm>
            <a:off x="3257449" y="4644700"/>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18" name="Rectangle 217">
            <a:extLst>
              <a:ext uri="{FF2B5EF4-FFF2-40B4-BE49-F238E27FC236}">
                <a16:creationId xmlns:a16="http://schemas.microsoft.com/office/drawing/2014/main" id="{0D3F8E14-EDC9-D94A-8F0C-66458DA76AD8}"/>
              </a:ext>
            </a:extLst>
          </p:cNvPr>
          <p:cNvSpPr/>
          <p:nvPr/>
        </p:nvSpPr>
        <p:spPr>
          <a:xfrm>
            <a:off x="4262356" y="4637067"/>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19" name="Rectangle 218">
            <a:extLst>
              <a:ext uri="{FF2B5EF4-FFF2-40B4-BE49-F238E27FC236}">
                <a16:creationId xmlns:a16="http://schemas.microsoft.com/office/drawing/2014/main" id="{76027C92-A69A-7146-9BF2-C08DA0AA8879}"/>
              </a:ext>
            </a:extLst>
          </p:cNvPr>
          <p:cNvSpPr/>
          <p:nvPr/>
        </p:nvSpPr>
        <p:spPr>
          <a:xfrm>
            <a:off x="3253133" y="5191239"/>
            <a:ext cx="927029" cy="3933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Pods</a:t>
            </a:r>
          </a:p>
        </p:txBody>
      </p:sp>
      <p:sp>
        <p:nvSpPr>
          <p:cNvPr id="220" name="Rectangle 219">
            <a:extLst>
              <a:ext uri="{FF2B5EF4-FFF2-40B4-BE49-F238E27FC236}">
                <a16:creationId xmlns:a16="http://schemas.microsoft.com/office/drawing/2014/main" id="{5805C109-9892-9644-907E-FCEAE7EE36D9}"/>
              </a:ext>
            </a:extLst>
          </p:cNvPr>
          <p:cNvSpPr/>
          <p:nvPr/>
        </p:nvSpPr>
        <p:spPr>
          <a:xfrm>
            <a:off x="4258040" y="5183606"/>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Services</a:t>
            </a:r>
          </a:p>
        </p:txBody>
      </p:sp>
      <p:sp>
        <p:nvSpPr>
          <p:cNvPr id="221" name="TextBox 220">
            <a:extLst>
              <a:ext uri="{FF2B5EF4-FFF2-40B4-BE49-F238E27FC236}">
                <a16:creationId xmlns:a16="http://schemas.microsoft.com/office/drawing/2014/main" id="{74CA248B-BBCF-7643-B3A8-1D6497B9D590}"/>
              </a:ext>
            </a:extLst>
          </p:cNvPr>
          <p:cNvSpPr txBox="1"/>
          <p:nvPr/>
        </p:nvSpPr>
        <p:spPr>
          <a:xfrm>
            <a:off x="3579471" y="5596840"/>
            <a:ext cx="1291123" cy="297454"/>
          </a:xfrm>
          <a:prstGeom prst="rect">
            <a:avLst/>
          </a:prstGeom>
          <a:noFill/>
        </p:spPr>
        <p:txBody>
          <a:bodyPr wrap="none" rtlCol="0">
            <a:spAutoFit/>
          </a:bodyPr>
          <a:lstStyle/>
          <a:p>
            <a:r>
              <a:rPr lang="en-IN" sz="1333" dirty="0"/>
              <a:t>Resource Quota</a:t>
            </a:r>
          </a:p>
        </p:txBody>
      </p:sp>
      <p:sp>
        <p:nvSpPr>
          <p:cNvPr id="222" name="Rectangle 221">
            <a:extLst>
              <a:ext uri="{FF2B5EF4-FFF2-40B4-BE49-F238E27FC236}">
                <a16:creationId xmlns:a16="http://schemas.microsoft.com/office/drawing/2014/main" id="{B2094D2B-4A90-AB42-92B3-28A46CB8E85D}"/>
              </a:ext>
            </a:extLst>
          </p:cNvPr>
          <p:cNvSpPr/>
          <p:nvPr/>
        </p:nvSpPr>
        <p:spPr>
          <a:xfrm>
            <a:off x="352434" y="4535264"/>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3" name="Rectangle 222">
            <a:extLst>
              <a:ext uri="{FF2B5EF4-FFF2-40B4-BE49-F238E27FC236}">
                <a16:creationId xmlns:a16="http://schemas.microsoft.com/office/drawing/2014/main" id="{EC9681B3-A16F-794A-8C07-3FD7D4EC660B}"/>
              </a:ext>
            </a:extLst>
          </p:cNvPr>
          <p:cNvSpPr/>
          <p:nvPr/>
        </p:nvSpPr>
        <p:spPr>
          <a:xfrm>
            <a:off x="423308" y="4644700"/>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24" name="Rectangle 223">
            <a:extLst>
              <a:ext uri="{FF2B5EF4-FFF2-40B4-BE49-F238E27FC236}">
                <a16:creationId xmlns:a16="http://schemas.microsoft.com/office/drawing/2014/main" id="{9E72A4BA-69C0-EB44-A6F8-BFD40A781827}"/>
              </a:ext>
            </a:extLst>
          </p:cNvPr>
          <p:cNvSpPr/>
          <p:nvPr/>
        </p:nvSpPr>
        <p:spPr>
          <a:xfrm>
            <a:off x="1428215" y="4637067"/>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25" name="Rectangle 224">
            <a:extLst>
              <a:ext uri="{FF2B5EF4-FFF2-40B4-BE49-F238E27FC236}">
                <a16:creationId xmlns:a16="http://schemas.microsoft.com/office/drawing/2014/main" id="{152B168D-6E06-2440-B2A9-19060816552F}"/>
              </a:ext>
            </a:extLst>
          </p:cNvPr>
          <p:cNvSpPr/>
          <p:nvPr/>
        </p:nvSpPr>
        <p:spPr>
          <a:xfrm>
            <a:off x="418992" y="5191239"/>
            <a:ext cx="927029" cy="3933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Pods</a:t>
            </a:r>
          </a:p>
        </p:txBody>
      </p:sp>
      <p:sp>
        <p:nvSpPr>
          <p:cNvPr id="226" name="Rectangle 225">
            <a:extLst>
              <a:ext uri="{FF2B5EF4-FFF2-40B4-BE49-F238E27FC236}">
                <a16:creationId xmlns:a16="http://schemas.microsoft.com/office/drawing/2014/main" id="{C0178AF6-7E1F-1F41-9CC7-7B0AAE11FEA4}"/>
              </a:ext>
            </a:extLst>
          </p:cNvPr>
          <p:cNvSpPr/>
          <p:nvPr/>
        </p:nvSpPr>
        <p:spPr>
          <a:xfrm>
            <a:off x="1423899" y="5183606"/>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Services</a:t>
            </a:r>
          </a:p>
        </p:txBody>
      </p:sp>
      <p:sp>
        <p:nvSpPr>
          <p:cNvPr id="227" name="TextBox 226">
            <a:extLst>
              <a:ext uri="{FF2B5EF4-FFF2-40B4-BE49-F238E27FC236}">
                <a16:creationId xmlns:a16="http://schemas.microsoft.com/office/drawing/2014/main" id="{1582323C-0682-7D4C-907A-50F426906EC6}"/>
              </a:ext>
            </a:extLst>
          </p:cNvPr>
          <p:cNvSpPr txBox="1"/>
          <p:nvPr/>
        </p:nvSpPr>
        <p:spPr>
          <a:xfrm>
            <a:off x="745330" y="5596840"/>
            <a:ext cx="1291123" cy="297454"/>
          </a:xfrm>
          <a:prstGeom prst="rect">
            <a:avLst/>
          </a:prstGeom>
          <a:noFill/>
        </p:spPr>
        <p:txBody>
          <a:bodyPr wrap="none" rtlCol="0">
            <a:spAutoFit/>
          </a:bodyPr>
          <a:lstStyle/>
          <a:p>
            <a:r>
              <a:rPr lang="en-IN" sz="1333" dirty="0"/>
              <a:t>Resource Quota</a:t>
            </a:r>
          </a:p>
        </p:txBody>
      </p:sp>
      <p:sp>
        <p:nvSpPr>
          <p:cNvPr id="228" name="Rectangle 227">
            <a:extLst>
              <a:ext uri="{FF2B5EF4-FFF2-40B4-BE49-F238E27FC236}">
                <a16:creationId xmlns:a16="http://schemas.microsoft.com/office/drawing/2014/main" id="{11CA201F-2807-BA41-88B0-54E263FCAF53}"/>
              </a:ext>
            </a:extLst>
          </p:cNvPr>
          <p:cNvSpPr/>
          <p:nvPr/>
        </p:nvSpPr>
        <p:spPr>
          <a:xfrm>
            <a:off x="6007799" y="4560983"/>
            <a:ext cx="2080518" cy="132593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9" name="Rectangle 228">
            <a:extLst>
              <a:ext uri="{FF2B5EF4-FFF2-40B4-BE49-F238E27FC236}">
                <a16:creationId xmlns:a16="http://schemas.microsoft.com/office/drawing/2014/main" id="{994321FA-1E95-A94E-83FD-3D9AA6C36B96}"/>
              </a:ext>
            </a:extLst>
          </p:cNvPr>
          <p:cNvSpPr/>
          <p:nvPr/>
        </p:nvSpPr>
        <p:spPr>
          <a:xfrm>
            <a:off x="6078674" y="4670418"/>
            <a:ext cx="927029" cy="393334"/>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CPU</a:t>
            </a:r>
          </a:p>
        </p:txBody>
      </p:sp>
      <p:sp>
        <p:nvSpPr>
          <p:cNvPr id="230" name="Rectangle 229">
            <a:extLst>
              <a:ext uri="{FF2B5EF4-FFF2-40B4-BE49-F238E27FC236}">
                <a16:creationId xmlns:a16="http://schemas.microsoft.com/office/drawing/2014/main" id="{A02A9D67-A027-FD45-84BD-732A1D51D0A0}"/>
              </a:ext>
            </a:extLst>
          </p:cNvPr>
          <p:cNvSpPr/>
          <p:nvPr/>
        </p:nvSpPr>
        <p:spPr>
          <a:xfrm>
            <a:off x="7083581" y="4662786"/>
            <a:ext cx="927029" cy="39333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Memory</a:t>
            </a:r>
          </a:p>
        </p:txBody>
      </p:sp>
      <p:sp>
        <p:nvSpPr>
          <p:cNvPr id="231" name="Rectangle 230">
            <a:extLst>
              <a:ext uri="{FF2B5EF4-FFF2-40B4-BE49-F238E27FC236}">
                <a16:creationId xmlns:a16="http://schemas.microsoft.com/office/drawing/2014/main" id="{2EB9C5E9-577B-CF41-BCD8-247B20C87F4E}"/>
              </a:ext>
            </a:extLst>
          </p:cNvPr>
          <p:cNvSpPr/>
          <p:nvPr/>
        </p:nvSpPr>
        <p:spPr>
          <a:xfrm>
            <a:off x="6074358" y="5216957"/>
            <a:ext cx="927029" cy="393334"/>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Pods</a:t>
            </a:r>
          </a:p>
        </p:txBody>
      </p:sp>
      <p:sp>
        <p:nvSpPr>
          <p:cNvPr id="232" name="Rectangle 231">
            <a:extLst>
              <a:ext uri="{FF2B5EF4-FFF2-40B4-BE49-F238E27FC236}">
                <a16:creationId xmlns:a16="http://schemas.microsoft.com/office/drawing/2014/main" id="{2D3467CA-189E-7F42-969B-045B09E62474}"/>
              </a:ext>
            </a:extLst>
          </p:cNvPr>
          <p:cNvSpPr/>
          <p:nvPr/>
        </p:nvSpPr>
        <p:spPr>
          <a:xfrm>
            <a:off x="7079265" y="5209325"/>
            <a:ext cx="927029" cy="39333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Services</a:t>
            </a:r>
          </a:p>
        </p:txBody>
      </p:sp>
      <p:sp>
        <p:nvSpPr>
          <p:cNvPr id="233" name="TextBox 232">
            <a:extLst>
              <a:ext uri="{FF2B5EF4-FFF2-40B4-BE49-F238E27FC236}">
                <a16:creationId xmlns:a16="http://schemas.microsoft.com/office/drawing/2014/main" id="{952E8E34-F0E0-064F-B847-6BCFF59F0EDE}"/>
              </a:ext>
            </a:extLst>
          </p:cNvPr>
          <p:cNvSpPr txBox="1"/>
          <p:nvPr/>
        </p:nvSpPr>
        <p:spPr>
          <a:xfrm>
            <a:off x="6400696" y="5622559"/>
            <a:ext cx="1291123" cy="297454"/>
          </a:xfrm>
          <a:prstGeom prst="rect">
            <a:avLst/>
          </a:prstGeom>
          <a:noFill/>
        </p:spPr>
        <p:txBody>
          <a:bodyPr wrap="none" rtlCol="0">
            <a:spAutoFit/>
          </a:bodyPr>
          <a:lstStyle/>
          <a:p>
            <a:r>
              <a:rPr lang="en-IN" sz="1333" dirty="0"/>
              <a:t>Resource Quota</a:t>
            </a:r>
          </a:p>
        </p:txBody>
      </p:sp>
      <p:sp>
        <p:nvSpPr>
          <p:cNvPr id="10" name="TextBox 9">
            <a:extLst>
              <a:ext uri="{FF2B5EF4-FFF2-40B4-BE49-F238E27FC236}">
                <a16:creationId xmlns:a16="http://schemas.microsoft.com/office/drawing/2014/main" id="{D06DCC1D-5073-D744-856B-8D783B188242}"/>
              </a:ext>
            </a:extLst>
          </p:cNvPr>
          <p:cNvSpPr txBox="1"/>
          <p:nvPr/>
        </p:nvSpPr>
        <p:spPr>
          <a:xfrm>
            <a:off x="8870023" y="1217942"/>
            <a:ext cx="2205925" cy="323165"/>
          </a:xfrm>
          <a:prstGeom prst="rect">
            <a:avLst/>
          </a:prstGeom>
          <a:noFill/>
        </p:spPr>
        <p:txBody>
          <a:bodyPr wrap="none" rtlCol="0">
            <a:spAutoFit/>
          </a:bodyPr>
          <a:lstStyle/>
          <a:p>
            <a:r>
              <a:rPr lang="en-US" sz="1500" b="1" dirty="0"/>
              <a:t>Resource Quota Manifest</a:t>
            </a:r>
          </a:p>
        </p:txBody>
      </p:sp>
      <p:sp>
        <p:nvSpPr>
          <p:cNvPr id="240" name="Title 211">
            <a:extLst>
              <a:ext uri="{FF2B5EF4-FFF2-40B4-BE49-F238E27FC236}">
                <a16:creationId xmlns:a16="http://schemas.microsoft.com/office/drawing/2014/main" id="{57123F34-A715-F94F-A495-64B3DCCF3E66}"/>
              </a:ext>
            </a:extLst>
          </p:cNvPr>
          <p:cNvSpPr>
            <a:spLocks noGrp="1"/>
          </p:cNvSpPr>
          <p:nvPr>
            <p:ph type="title"/>
          </p:nvPr>
        </p:nvSpPr>
        <p:spPr>
          <a:xfrm>
            <a:off x="8618608" y="6089"/>
            <a:ext cx="3573393" cy="990709"/>
          </a:xfrm>
        </p:spPr>
        <p:txBody>
          <a:bodyPr>
            <a:normAutofit fontScale="90000"/>
          </a:bodyPr>
          <a:lstStyle/>
          <a:p>
            <a:r>
              <a:rPr lang="en-US" dirty="0"/>
              <a:t>Resource Quota</a:t>
            </a:r>
          </a:p>
        </p:txBody>
      </p:sp>
      <p:pic>
        <p:nvPicPr>
          <p:cNvPr id="3" name="Picture 2">
            <a:extLst>
              <a:ext uri="{FF2B5EF4-FFF2-40B4-BE49-F238E27FC236}">
                <a16:creationId xmlns:a16="http://schemas.microsoft.com/office/drawing/2014/main" id="{50CB9323-7EA7-0941-B336-8AD42CA66DCA}"/>
              </a:ext>
            </a:extLst>
          </p:cNvPr>
          <p:cNvPicPr>
            <a:picLocks noChangeAspect="1"/>
          </p:cNvPicPr>
          <p:nvPr/>
        </p:nvPicPr>
        <p:blipFill>
          <a:blip r:embed="rId2"/>
          <a:stretch>
            <a:fillRect/>
          </a:stretch>
        </p:blipFill>
        <p:spPr>
          <a:xfrm>
            <a:off x="8416855" y="1672063"/>
            <a:ext cx="3663204" cy="4530602"/>
          </a:xfrm>
          <a:prstGeom prst="rect">
            <a:avLst/>
          </a:prstGeom>
        </p:spPr>
      </p:pic>
    </p:spTree>
    <p:extLst>
      <p:ext uri="{BB962C8B-B14F-4D97-AF65-F5344CB8AC3E}">
        <p14:creationId xmlns:p14="http://schemas.microsoft.com/office/powerpoint/2010/main" val="956669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B2D9D22-1BDF-124E-982D-EAC1489DB6D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F29C28BE-990A-2E4F-B236-F3E63071912A}"/>
              </a:ext>
            </a:extLst>
          </p:cNvPr>
          <p:cNvSpPr>
            <a:spLocks noGrp="1"/>
          </p:cNvSpPr>
          <p:nvPr>
            <p:ph type="title"/>
          </p:nvPr>
        </p:nvSpPr>
        <p:spPr/>
        <p:txBody>
          <a:bodyPr/>
          <a:lstStyle/>
          <a:p>
            <a:r>
              <a:rPr lang="en-US" dirty="0"/>
              <a:t>Azure AKS Virtual Nodes</a:t>
            </a:r>
          </a:p>
        </p:txBody>
      </p:sp>
      <p:sp>
        <p:nvSpPr>
          <p:cNvPr id="5" name="Oval 4">
            <a:extLst>
              <a:ext uri="{FF2B5EF4-FFF2-40B4-BE49-F238E27FC236}">
                <a16:creationId xmlns:a16="http://schemas.microsoft.com/office/drawing/2014/main" id="{00AAF284-19FB-1842-AC1E-755371F9FF88}"/>
              </a:ext>
            </a:extLst>
          </p:cNvPr>
          <p:cNvSpPr/>
          <p:nvPr/>
        </p:nvSpPr>
        <p:spPr>
          <a:xfrm>
            <a:off x="50556" y="1697817"/>
            <a:ext cx="3505199" cy="34623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67" dirty="0"/>
              <a:t>Virtual Kubelet</a:t>
            </a:r>
          </a:p>
        </p:txBody>
      </p:sp>
      <p:sp>
        <p:nvSpPr>
          <p:cNvPr id="6" name="Oval 5">
            <a:extLst>
              <a:ext uri="{FF2B5EF4-FFF2-40B4-BE49-F238E27FC236}">
                <a16:creationId xmlns:a16="http://schemas.microsoft.com/office/drawing/2014/main" id="{477824ED-9B22-CA42-97D4-CE46DB6C4BEE}"/>
              </a:ext>
            </a:extLst>
          </p:cNvPr>
          <p:cNvSpPr/>
          <p:nvPr/>
        </p:nvSpPr>
        <p:spPr>
          <a:xfrm>
            <a:off x="4371938" y="1719589"/>
            <a:ext cx="3505199" cy="34623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67" dirty="0"/>
              <a:t>Azure Container Instances</a:t>
            </a:r>
          </a:p>
          <a:p>
            <a:pPr algn="ctr"/>
            <a:r>
              <a:rPr lang="en-US" sz="4167" dirty="0"/>
              <a:t>ACI</a:t>
            </a:r>
          </a:p>
        </p:txBody>
      </p:sp>
      <p:sp>
        <p:nvSpPr>
          <p:cNvPr id="8" name="Oval 7">
            <a:extLst>
              <a:ext uri="{FF2B5EF4-FFF2-40B4-BE49-F238E27FC236}">
                <a16:creationId xmlns:a16="http://schemas.microsoft.com/office/drawing/2014/main" id="{3B057F95-6781-994B-92B2-2F1A1A6782A5}"/>
              </a:ext>
            </a:extLst>
          </p:cNvPr>
          <p:cNvSpPr/>
          <p:nvPr/>
        </p:nvSpPr>
        <p:spPr>
          <a:xfrm>
            <a:off x="8613740" y="1697816"/>
            <a:ext cx="3505199" cy="346236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167" dirty="0"/>
              <a:t>Azure Virtual Nodes on</a:t>
            </a:r>
          </a:p>
          <a:p>
            <a:pPr algn="ctr"/>
            <a:r>
              <a:rPr lang="en-US" sz="4167" dirty="0"/>
              <a:t>AKS</a:t>
            </a:r>
          </a:p>
        </p:txBody>
      </p:sp>
      <p:sp>
        <p:nvSpPr>
          <p:cNvPr id="9" name="TextBox 8">
            <a:extLst>
              <a:ext uri="{FF2B5EF4-FFF2-40B4-BE49-F238E27FC236}">
                <a16:creationId xmlns:a16="http://schemas.microsoft.com/office/drawing/2014/main" id="{D6504074-2C77-6844-B42A-8DAC942E305B}"/>
              </a:ext>
            </a:extLst>
          </p:cNvPr>
          <p:cNvSpPr txBox="1"/>
          <p:nvPr/>
        </p:nvSpPr>
        <p:spPr>
          <a:xfrm>
            <a:off x="3711936" y="2877565"/>
            <a:ext cx="611065" cy="1118127"/>
          </a:xfrm>
          <a:prstGeom prst="rect">
            <a:avLst/>
          </a:prstGeom>
          <a:noFill/>
        </p:spPr>
        <p:txBody>
          <a:bodyPr wrap="none" rtlCol="0">
            <a:spAutoFit/>
          </a:bodyPr>
          <a:lstStyle/>
          <a:p>
            <a:r>
              <a:rPr lang="en-US" sz="6666" dirty="0"/>
              <a:t>+</a:t>
            </a:r>
          </a:p>
        </p:txBody>
      </p:sp>
      <p:sp>
        <p:nvSpPr>
          <p:cNvPr id="10" name="TextBox 9">
            <a:extLst>
              <a:ext uri="{FF2B5EF4-FFF2-40B4-BE49-F238E27FC236}">
                <a16:creationId xmlns:a16="http://schemas.microsoft.com/office/drawing/2014/main" id="{5EF56EE5-14AC-9648-AB78-3F27BC8950D0}"/>
              </a:ext>
            </a:extLst>
          </p:cNvPr>
          <p:cNvSpPr txBox="1"/>
          <p:nvPr/>
        </p:nvSpPr>
        <p:spPr>
          <a:xfrm>
            <a:off x="7968405" y="2877564"/>
            <a:ext cx="611065" cy="1118127"/>
          </a:xfrm>
          <a:prstGeom prst="rect">
            <a:avLst/>
          </a:prstGeom>
          <a:noFill/>
        </p:spPr>
        <p:txBody>
          <a:bodyPr wrap="none" rtlCol="0">
            <a:spAutoFit/>
          </a:bodyPr>
          <a:lstStyle/>
          <a:p>
            <a:r>
              <a:rPr lang="en-US" sz="6666" dirty="0"/>
              <a:t>=</a:t>
            </a:r>
          </a:p>
        </p:txBody>
      </p:sp>
    </p:spTree>
    <p:extLst>
      <p:ext uri="{BB962C8B-B14F-4D97-AF65-F5344CB8AC3E}">
        <p14:creationId xmlns:p14="http://schemas.microsoft.com/office/powerpoint/2010/main" val="2139872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2617398" y="-124814"/>
            <a:ext cx="6487543" cy="990709"/>
          </a:xfrm>
        </p:spPr>
        <p:txBody>
          <a:bodyPr>
            <a:normAutofit/>
          </a:bodyPr>
          <a:lstStyle/>
          <a:p>
            <a:r>
              <a:rPr lang="en-US" sz="4000" dirty="0"/>
              <a:t>Azure AKS - </a:t>
            </a:r>
            <a:r>
              <a:rPr lang="en-US" sz="4000" dirty="0">
                <a:solidFill>
                  <a:srgbClr val="00B050"/>
                </a:solidFill>
              </a:rPr>
              <a:t>Virtual Nodes</a:t>
            </a:r>
          </a:p>
        </p:txBody>
      </p:sp>
      <p:sp>
        <p:nvSpPr>
          <p:cNvPr id="5" name="Rectangle 4">
            <a:extLst>
              <a:ext uri="{FF2B5EF4-FFF2-40B4-BE49-F238E27FC236}">
                <a16:creationId xmlns:a16="http://schemas.microsoft.com/office/drawing/2014/main" id="{173392CA-3801-1A40-A789-F01C82EDE2ED}"/>
              </a:ext>
            </a:extLst>
          </p:cNvPr>
          <p:cNvSpPr/>
          <p:nvPr/>
        </p:nvSpPr>
        <p:spPr>
          <a:xfrm>
            <a:off x="406978" y="707572"/>
            <a:ext cx="11499272" cy="5519445"/>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453682" y="723211"/>
            <a:ext cx="1518243"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874569" y="1082283"/>
            <a:ext cx="10737272" cy="494365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137" y="1103893"/>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1463934" y="1149866"/>
            <a:ext cx="1561838" cy="323165"/>
          </a:xfrm>
          <a:prstGeom prst="rect">
            <a:avLst/>
          </a:prstGeom>
          <a:noFill/>
        </p:spPr>
        <p:txBody>
          <a:bodyPr wrap="none" rtlCol="0">
            <a:spAutoFit/>
          </a:bodyPr>
          <a:lstStyle/>
          <a:p>
            <a:r>
              <a:rPr lang="en-US" sz="1500" dirty="0"/>
              <a:t>Azure AKS Cluster</a:t>
            </a:r>
          </a:p>
        </p:txBody>
      </p:sp>
      <p:sp>
        <p:nvSpPr>
          <p:cNvPr id="16" name="Rectangle 15">
            <a:extLst>
              <a:ext uri="{FF2B5EF4-FFF2-40B4-BE49-F238E27FC236}">
                <a16:creationId xmlns:a16="http://schemas.microsoft.com/office/drawing/2014/main" id="{181FFEF3-9B8C-D14A-A426-89FCE4EE780B}"/>
              </a:ext>
            </a:extLst>
          </p:cNvPr>
          <p:cNvSpPr/>
          <p:nvPr/>
        </p:nvSpPr>
        <p:spPr>
          <a:xfrm>
            <a:off x="1787362" y="2741927"/>
            <a:ext cx="2953678" cy="21598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8" name="TextBox 77">
            <a:extLst>
              <a:ext uri="{FF2B5EF4-FFF2-40B4-BE49-F238E27FC236}">
                <a16:creationId xmlns:a16="http://schemas.microsoft.com/office/drawing/2014/main" id="{E5F14F46-C34B-F349-B40A-BF84FF7278C2}"/>
              </a:ext>
            </a:extLst>
          </p:cNvPr>
          <p:cNvSpPr txBox="1"/>
          <p:nvPr/>
        </p:nvSpPr>
        <p:spPr>
          <a:xfrm>
            <a:off x="2743379" y="4556381"/>
            <a:ext cx="991938" cy="323165"/>
          </a:xfrm>
          <a:prstGeom prst="rect">
            <a:avLst/>
          </a:prstGeom>
          <a:noFill/>
        </p:spPr>
        <p:txBody>
          <a:bodyPr wrap="none" rtlCol="0">
            <a:spAutoFit/>
          </a:bodyPr>
          <a:lstStyle/>
          <a:p>
            <a:r>
              <a:rPr lang="en-US" sz="1500" dirty="0"/>
              <a:t>Node Pool</a:t>
            </a:r>
          </a:p>
        </p:txBody>
      </p:sp>
      <p:pic>
        <p:nvPicPr>
          <p:cNvPr id="43" name="Graphic 42">
            <a:extLst>
              <a:ext uri="{FF2B5EF4-FFF2-40B4-BE49-F238E27FC236}">
                <a16:creationId xmlns:a16="http://schemas.microsoft.com/office/drawing/2014/main" id="{79789F8F-274B-B546-8308-9B8BE58E5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262" y="1094146"/>
            <a:ext cx="841027" cy="841027"/>
          </a:xfrm>
          <a:prstGeom prst="rect">
            <a:avLst/>
          </a:prstGeom>
        </p:spPr>
      </p:pic>
      <p:sp>
        <p:nvSpPr>
          <p:cNvPr id="44" name="TextBox 43">
            <a:extLst>
              <a:ext uri="{FF2B5EF4-FFF2-40B4-BE49-F238E27FC236}">
                <a16:creationId xmlns:a16="http://schemas.microsoft.com/office/drawing/2014/main" id="{CB609973-4BF3-E440-9EAE-6A09E4540590}"/>
              </a:ext>
            </a:extLst>
          </p:cNvPr>
          <p:cNvSpPr txBox="1"/>
          <p:nvPr/>
        </p:nvSpPr>
        <p:spPr>
          <a:xfrm>
            <a:off x="6885281" y="1366750"/>
            <a:ext cx="1237775" cy="553998"/>
          </a:xfrm>
          <a:prstGeom prst="rect">
            <a:avLst/>
          </a:prstGeom>
          <a:noFill/>
        </p:spPr>
        <p:txBody>
          <a:bodyPr wrap="none" rtlCol="0">
            <a:spAutoFit/>
          </a:bodyPr>
          <a:lstStyle/>
          <a:p>
            <a:r>
              <a:rPr lang="en-US" sz="1500" dirty="0"/>
              <a:t>AKS Cluster </a:t>
            </a:r>
          </a:p>
          <a:p>
            <a:r>
              <a:rPr lang="en-US" sz="1500" dirty="0"/>
              <a:t>Control Plane</a:t>
            </a:r>
          </a:p>
        </p:txBody>
      </p:sp>
      <p:pic>
        <p:nvPicPr>
          <p:cNvPr id="49" name="Google Shape;681;p35">
            <a:extLst>
              <a:ext uri="{FF2B5EF4-FFF2-40B4-BE49-F238E27FC236}">
                <a16:creationId xmlns:a16="http://schemas.microsoft.com/office/drawing/2014/main" id="{2F91D515-05FE-3C43-ADFD-F73F5BC633B3}"/>
              </a:ext>
            </a:extLst>
          </p:cNvPr>
          <p:cNvPicPr preferRelativeResize="0"/>
          <p:nvPr/>
        </p:nvPicPr>
        <p:blipFill>
          <a:blip r:embed="rId4">
            <a:alphaModFix/>
          </a:blip>
          <a:stretch>
            <a:fillRect/>
          </a:stretch>
        </p:blipFill>
        <p:spPr>
          <a:xfrm>
            <a:off x="1971925" y="2805584"/>
            <a:ext cx="796800" cy="796800"/>
          </a:xfrm>
          <a:prstGeom prst="rect">
            <a:avLst/>
          </a:prstGeom>
          <a:noFill/>
          <a:ln>
            <a:noFill/>
          </a:ln>
        </p:spPr>
      </p:pic>
      <p:pic>
        <p:nvPicPr>
          <p:cNvPr id="50" name="Google Shape;681;p35">
            <a:extLst>
              <a:ext uri="{FF2B5EF4-FFF2-40B4-BE49-F238E27FC236}">
                <a16:creationId xmlns:a16="http://schemas.microsoft.com/office/drawing/2014/main" id="{47F94697-7326-8648-9E44-1C0B46CFC317}"/>
              </a:ext>
            </a:extLst>
          </p:cNvPr>
          <p:cNvPicPr preferRelativeResize="0"/>
          <p:nvPr/>
        </p:nvPicPr>
        <p:blipFill>
          <a:blip r:embed="rId4">
            <a:alphaModFix/>
          </a:blip>
          <a:stretch>
            <a:fillRect/>
          </a:stretch>
        </p:blipFill>
        <p:spPr>
          <a:xfrm>
            <a:off x="1971925" y="3718657"/>
            <a:ext cx="796800" cy="796800"/>
          </a:xfrm>
          <a:prstGeom prst="rect">
            <a:avLst/>
          </a:prstGeom>
          <a:noFill/>
          <a:ln>
            <a:noFill/>
          </a:ln>
        </p:spPr>
      </p:pic>
      <p:pic>
        <p:nvPicPr>
          <p:cNvPr id="51" name="Google Shape;681;p35">
            <a:extLst>
              <a:ext uri="{FF2B5EF4-FFF2-40B4-BE49-F238E27FC236}">
                <a16:creationId xmlns:a16="http://schemas.microsoft.com/office/drawing/2014/main" id="{6AD4A3FB-A14A-1B4F-A275-8A8CE9F81E10}"/>
              </a:ext>
            </a:extLst>
          </p:cNvPr>
          <p:cNvPicPr preferRelativeResize="0"/>
          <p:nvPr/>
        </p:nvPicPr>
        <p:blipFill>
          <a:blip r:embed="rId4">
            <a:alphaModFix/>
          </a:blip>
          <a:stretch>
            <a:fillRect/>
          </a:stretch>
        </p:blipFill>
        <p:spPr>
          <a:xfrm>
            <a:off x="2917662" y="2775777"/>
            <a:ext cx="796800" cy="796800"/>
          </a:xfrm>
          <a:prstGeom prst="rect">
            <a:avLst/>
          </a:prstGeom>
          <a:noFill/>
          <a:ln>
            <a:noFill/>
          </a:ln>
        </p:spPr>
      </p:pic>
      <p:sp>
        <p:nvSpPr>
          <p:cNvPr id="52" name="Rectangle 51">
            <a:extLst>
              <a:ext uri="{FF2B5EF4-FFF2-40B4-BE49-F238E27FC236}">
                <a16:creationId xmlns:a16="http://schemas.microsoft.com/office/drawing/2014/main" id="{008E9E0D-00C3-2D43-9C9B-1461111B2EC4}"/>
              </a:ext>
            </a:extLst>
          </p:cNvPr>
          <p:cNvSpPr/>
          <p:nvPr/>
        </p:nvSpPr>
        <p:spPr>
          <a:xfrm>
            <a:off x="7753049" y="2764071"/>
            <a:ext cx="2953678" cy="21598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3" name="TextBox 52">
            <a:extLst>
              <a:ext uri="{FF2B5EF4-FFF2-40B4-BE49-F238E27FC236}">
                <a16:creationId xmlns:a16="http://schemas.microsoft.com/office/drawing/2014/main" id="{427CEA9A-7C69-934C-A1EC-6E3C97FC1094}"/>
              </a:ext>
            </a:extLst>
          </p:cNvPr>
          <p:cNvSpPr txBox="1"/>
          <p:nvPr/>
        </p:nvSpPr>
        <p:spPr>
          <a:xfrm>
            <a:off x="8658364" y="4571091"/>
            <a:ext cx="1247457" cy="323165"/>
          </a:xfrm>
          <a:prstGeom prst="rect">
            <a:avLst/>
          </a:prstGeom>
          <a:noFill/>
        </p:spPr>
        <p:txBody>
          <a:bodyPr wrap="none" rtlCol="0">
            <a:spAutoFit/>
          </a:bodyPr>
          <a:lstStyle/>
          <a:p>
            <a:r>
              <a:rPr lang="en-US" sz="1500" dirty="0"/>
              <a:t>Virtual Nodes</a:t>
            </a:r>
          </a:p>
        </p:txBody>
      </p:sp>
      <p:sp>
        <p:nvSpPr>
          <p:cNvPr id="3" name="Rectangle 2">
            <a:extLst>
              <a:ext uri="{FF2B5EF4-FFF2-40B4-BE49-F238E27FC236}">
                <a16:creationId xmlns:a16="http://schemas.microsoft.com/office/drawing/2014/main" id="{D5BB0DA6-1B2A-2C49-82B5-CD1470D7F424}"/>
              </a:ext>
            </a:extLst>
          </p:cNvPr>
          <p:cNvSpPr/>
          <p:nvPr/>
        </p:nvSpPr>
        <p:spPr>
          <a:xfrm>
            <a:off x="7628462" y="2638262"/>
            <a:ext cx="3271744" cy="2729301"/>
          </a:xfrm>
          <a:prstGeom prst="rect">
            <a:avLst/>
          </a:prstGeom>
          <a:noFill/>
          <a:ln w="508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4" name="TextBox 53">
            <a:extLst>
              <a:ext uri="{FF2B5EF4-FFF2-40B4-BE49-F238E27FC236}">
                <a16:creationId xmlns:a16="http://schemas.microsoft.com/office/drawing/2014/main" id="{10851197-1151-D040-A7D3-41C5E1300009}"/>
              </a:ext>
            </a:extLst>
          </p:cNvPr>
          <p:cNvSpPr txBox="1"/>
          <p:nvPr/>
        </p:nvSpPr>
        <p:spPr>
          <a:xfrm>
            <a:off x="7813021" y="4979040"/>
            <a:ext cx="2543453" cy="323165"/>
          </a:xfrm>
          <a:prstGeom prst="rect">
            <a:avLst/>
          </a:prstGeom>
          <a:noFill/>
        </p:spPr>
        <p:txBody>
          <a:bodyPr wrap="none" rtlCol="0">
            <a:spAutoFit/>
          </a:bodyPr>
          <a:lstStyle/>
          <a:p>
            <a:r>
              <a:rPr lang="en-US" sz="1500" dirty="0"/>
              <a:t>Azure Container Instance - ACI</a:t>
            </a:r>
          </a:p>
        </p:txBody>
      </p:sp>
      <p:pic>
        <p:nvPicPr>
          <p:cNvPr id="56" name="Google Shape;637;p35">
            <a:extLst>
              <a:ext uri="{FF2B5EF4-FFF2-40B4-BE49-F238E27FC236}">
                <a16:creationId xmlns:a16="http://schemas.microsoft.com/office/drawing/2014/main" id="{159AE06F-38A6-BE41-BE43-00604F083518}"/>
              </a:ext>
            </a:extLst>
          </p:cNvPr>
          <p:cNvPicPr preferRelativeResize="0"/>
          <p:nvPr/>
        </p:nvPicPr>
        <p:blipFill>
          <a:blip r:embed="rId5">
            <a:alphaModFix/>
          </a:blip>
          <a:stretch>
            <a:fillRect/>
          </a:stretch>
        </p:blipFill>
        <p:spPr>
          <a:xfrm>
            <a:off x="7824152" y="2827729"/>
            <a:ext cx="799738" cy="799733"/>
          </a:xfrm>
          <a:prstGeom prst="rect">
            <a:avLst/>
          </a:prstGeom>
          <a:noFill/>
          <a:ln>
            <a:noFill/>
          </a:ln>
        </p:spPr>
      </p:pic>
      <p:pic>
        <p:nvPicPr>
          <p:cNvPr id="58" name="Google Shape;637;p35">
            <a:extLst>
              <a:ext uri="{FF2B5EF4-FFF2-40B4-BE49-F238E27FC236}">
                <a16:creationId xmlns:a16="http://schemas.microsoft.com/office/drawing/2014/main" id="{226E9CB0-4B26-9046-97FF-977ED1E33C4D}"/>
              </a:ext>
            </a:extLst>
          </p:cNvPr>
          <p:cNvPicPr preferRelativeResize="0"/>
          <p:nvPr/>
        </p:nvPicPr>
        <p:blipFill>
          <a:blip r:embed="rId5">
            <a:alphaModFix/>
          </a:blip>
          <a:stretch>
            <a:fillRect/>
          </a:stretch>
        </p:blipFill>
        <p:spPr>
          <a:xfrm>
            <a:off x="7858626" y="3746920"/>
            <a:ext cx="799738" cy="799733"/>
          </a:xfrm>
          <a:prstGeom prst="rect">
            <a:avLst/>
          </a:prstGeom>
          <a:noFill/>
          <a:ln>
            <a:noFill/>
          </a:ln>
        </p:spPr>
      </p:pic>
      <p:pic>
        <p:nvPicPr>
          <p:cNvPr id="60" name="Google Shape;637;p35">
            <a:extLst>
              <a:ext uri="{FF2B5EF4-FFF2-40B4-BE49-F238E27FC236}">
                <a16:creationId xmlns:a16="http://schemas.microsoft.com/office/drawing/2014/main" id="{E9FF7979-2800-5140-9213-9D99B3E40E18}"/>
              </a:ext>
            </a:extLst>
          </p:cNvPr>
          <p:cNvPicPr preferRelativeResize="0"/>
          <p:nvPr/>
        </p:nvPicPr>
        <p:blipFill>
          <a:blip r:embed="rId5">
            <a:alphaModFix/>
          </a:blip>
          <a:stretch>
            <a:fillRect/>
          </a:stretch>
        </p:blipFill>
        <p:spPr>
          <a:xfrm>
            <a:off x="8767401" y="2809907"/>
            <a:ext cx="799738" cy="799733"/>
          </a:xfrm>
          <a:prstGeom prst="rect">
            <a:avLst/>
          </a:prstGeom>
          <a:noFill/>
          <a:ln>
            <a:noFill/>
          </a:ln>
        </p:spPr>
      </p:pic>
      <p:pic>
        <p:nvPicPr>
          <p:cNvPr id="61" name="Google Shape;637;p35">
            <a:extLst>
              <a:ext uri="{FF2B5EF4-FFF2-40B4-BE49-F238E27FC236}">
                <a16:creationId xmlns:a16="http://schemas.microsoft.com/office/drawing/2014/main" id="{919665A7-6441-CD4A-AFA8-2C93825000B1}"/>
              </a:ext>
            </a:extLst>
          </p:cNvPr>
          <p:cNvPicPr preferRelativeResize="0"/>
          <p:nvPr/>
        </p:nvPicPr>
        <p:blipFill>
          <a:blip r:embed="rId5">
            <a:alphaModFix/>
          </a:blip>
          <a:stretch>
            <a:fillRect/>
          </a:stretch>
        </p:blipFill>
        <p:spPr>
          <a:xfrm>
            <a:off x="8792371" y="3731335"/>
            <a:ext cx="799738" cy="799733"/>
          </a:xfrm>
          <a:prstGeom prst="rect">
            <a:avLst/>
          </a:prstGeom>
          <a:noFill/>
          <a:ln>
            <a:noFill/>
          </a:ln>
        </p:spPr>
      </p:pic>
      <p:pic>
        <p:nvPicPr>
          <p:cNvPr id="62" name="Google Shape;637;p35">
            <a:extLst>
              <a:ext uri="{FF2B5EF4-FFF2-40B4-BE49-F238E27FC236}">
                <a16:creationId xmlns:a16="http://schemas.microsoft.com/office/drawing/2014/main" id="{CFFA7392-55A0-BD4C-8513-D13DBFB3DE19}"/>
              </a:ext>
            </a:extLst>
          </p:cNvPr>
          <p:cNvPicPr preferRelativeResize="0"/>
          <p:nvPr/>
        </p:nvPicPr>
        <p:blipFill>
          <a:blip r:embed="rId5">
            <a:alphaModFix/>
          </a:blip>
          <a:stretch>
            <a:fillRect/>
          </a:stretch>
        </p:blipFill>
        <p:spPr>
          <a:xfrm>
            <a:off x="9749546" y="2824795"/>
            <a:ext cx="799738" cy="799733"/>
          </a:xfrm>
          <a:prstGeom prst="rect">
            <a:avLst/>
          </a:prstGeom>
          <a:noFill/>
          <a:ln>
            <a:noFill/>
          </a:ln>
        </p:spPr>
      </p:pic>
      <p:pic>
        <p:nvPicPr>
          <p:cNvPr id="64" name="Google Shape;637;p35">
            <a:extLst>
              <a:ext uri="{FF2B5EF4-FFF2-40B4-BE49-F238E27FC236}">
                <a16:creationId xmlns:a16="http://schemas.microsoft.com/office/drawing/2014/main" id="{FF2C439F-5DB2-324C-8D10-AF674984398B}"/>
              </a:ext>
            </a:extLst>
          </p:cNvPr>
          <p:cNvPicPr preferRelativeResize="0"/>
          <p:nvPr/>
        </p:nvPicPr>
        <p:blipFill>
          <a:blip r:embed="rId5">
            <a:alphaModFix/>
          </a:blip>
          <a:stretch>
            <a:fillRect/>
          </a:stretch>
        </p:blipFill>
        <p:spPr>
          <a:xfrm>
            <a:off x="9780190" y="3694727"/>
            <a:ext cx="799738" cy="799733"/>
          </a:xfrm>
          <a:prstGeom prst="rect">
            <a:avLst/>
          </a:prstGeom>
          <a:noFill/>
          <a:ln>
            <a:noFill/>
          </a:ln>
        </p:spPr>
      </p:pic>
      <p:pic>
        <p:nvPicPr>
          <p:cNvPr id="65" name="Google Shape;681;p35">
            <a:extLst>
              <a:ext uri="{FF2B5EF4-FFF2-40B4-BE49-F238E27FC236}">
                <a16:creationId xmlns:a16="http://schemas.microsoft.com/office/drawing/2014/main" id="{EEFA4426-10C7-894E-8214-7C3A5EBFE273}"/>
              </a:ext>
            </a:extLst>
          </p:cNvPr>
          <p:cNvPicPr preferRelativeResize="0"/>
          <p:nvPr/>
        </p:nvPicPr>
        <p:blipFill>
          <a:blip r:embed="rId4">
            <a:alphaModFix/>
          </a:blip>
          <a:stretch>
            <a:fillRect/>
          </a:stretch>
        </p:blipFill>
        <p:spPr>
          <a:xfrm>
            <a:off x="2865801" y="3693824"/>
            <a:ext cx="796800" cy="796800"/>
          </a:xfrm>
          <a:prstGeom prst="rect">
            <a:avLst/>
          </a:prstGeom>
          <a:noFill/>
          <a:ln>
            <a:noFill/>
          </a:ln>
        </p:spPr>
      </p:pic>
      <p:pic>
        <p:nvPicPr>
          <p:cNvPr id="66" name="Google Shape;681;p35">
            <a:extLst>
              <a:ext uri="{FF2B5EF4-FFF2-40B4-BE49-F238E27FC236}">
                <a16:creationId xmlns:a16="http://schemas.microsoft.com/office/drawing/2014/main" id="{DB478CC9-ACDF-7944-BC22-0D3A90D9B129}"/>
              </a:ext>
            </a:extLst>
          </p:cNvPr>
          <p:cNvPicPr preferRelativeResize="0"/>
          <p:nvPr/>
        </p:nvPicPr>
        <p:blipFill>
          <a:blip r:embed="rId4">
            <a:alphaModFix/>
          </a:blip>
          <a:stretch>
            <a:fillRect/>
          </a:stretch>
        </p:blipFill>
        <p:spPr>
          <a:xfrm>
            <a:off x="3836479" y="2775777"/>
            <a:ext cx="796800" cy="796800"/>
          </a:xfrm>
          <a:prstGeom prst="rect">
            <a:avLst/>
          </a:prstGeom>
          <a:noFill/>
          <a:ln>
            <a:noFill/>
          </a:ln>
        </p:spPr>
      </p:pic>
      <p:pic>
        <p:nvPicPr>
          <p:cNvPr id="70" name="Google Shape;681;p35">
            <a:extLst>
              <a:ext uri="{FF2B5EF4-FFF2-40B4-BE49-F238E27FC236}">
                <a16:creationId xmlns:a16="http://schemas.microsoft.com/office/drawing/2014/main" id="{697EE296-ED2A-D046-95E4-53F31769BDE9}"/>
              </a:ext>
            </a:extLst>
          </p:cNvPr>
          <p:cNvPicPr preferRelativeResize="0"/>
          <p:nvPr/>
        </p:nvPicPr>
        <p:blipFill>
          <a:blip r:embed="rId4">
            <a:alphaModFix/>
          </a:blip>
          <a:stretch>
            <a:fillRect/>
          </a:stretch>
        </p:blipFill>
        <p:spPr>
          <a:xfrm>
            <a:off x="3805783" y="3693824"/>
            <a:ext cx="796800" cy="796800"/>
          </a:xfrm>
          <a:prstGeom prst="rect">
            <a:avLst/>
          </a:prstGeom>
          <a:noFill/>
          <a:ln>
            <a:noFill/>
          </a:ln>
        </p:spPr>
      </p:pic>
      <p:pic>
        <p:nvPicPr>
          <p:cNvPr id="71" name="Graphic 70">
            <a:extLst>
              <a:ext uri="{FF2B5EF4-FFF2-40B4-BE49-F238E27FC236}">
                <a16:creationId xmlns:a16="http://schemas.microsoft.com/office/drawing/2014/main" id="{ABBE6D07-E4AE-2642-B42C-7336EC357D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02220" y="689476"/>
            <a:ext cx="785614" cy="785614"/>
          </a:xfrm>
          <a:prstGeom prst="rect">
            <a:avLst/>
          </a:prstGeom>
        </p:spPr>
      </p:pic>
      <p:sp>
        <p:nvSpPr>
          <p:cNvPr id="73" name="TextBox 72">
            <a:extLst>
              <a:ext uri="{FF2B5EF4-FFF2-40B4-BE49-F238E27FC236}">
                <a16:creationId xmlns:a16="http://schemas.microsoft.com/office/drawing/2014/main" id="{F52E7E98-C9D3-584C-9BCA-65D9C06E3F56}"/>
              </a:ext>
            </a:extLst>
          </p:cNvPr>
          <p:cNvSpPr txBox="1"/>
          <p:nvPr/>
        </p:nvSpPr>
        <p:spPr>
          <a:xfrm>
            <a:off x="10606893" y="1261674"/>
            <a:ext cx="702436" cy="323165"/>
          </a:xfrm>
          <a:prstGeom prst="rect">
            <a:avLst/>
          </a:prstGeom>
          <a:noFill/>
        </p:spPr>
        <p:txBody>
          <a:bodyPr wrap="none" rtlCol="0">
            <a:spAutoFit/>
          </a:bodyPr>
          <a:lstStyle/>
          <a:p>
            <a:r>
              <a:rPr lang="en-US" sz="1500" dirty="0"/>
              <a:t>VNET1</a:t>
            </a:r>
          </a:p>
        </p:txBody>
      </p:sp>
      <p:cxnSp>
        <p:nvCxnSpPr>
          <p:cNvPr id="28" name="Straight Arrow Connector 27">
            <a:extLst>
              <a:ext uri="{FF2B5EF4-FFF2-40B4-BE49-F238E27FC236}">
                <a16:creationId xmlns:a16="http://schemas.microsoft.com/office/drawing/2014/main" id="{5079E559-F120-9442-AAA4-FA019F03EFFA}"/>
              </a:ext>
            </a:extLst>
          </p:cNvPr>
          <p:cNvCxnSpPr>
            <a:cxnSpLocks/>
            <a:stCxn id="43" idx="2"/>
          </p:cNvCxnSpPr>
          <p:nvPr/>
        </p:nvCxnSpPr>
        <p:spPr>
          <a:xfrm flipH="1">
            <a:off x="3407229" y="1935173"/>
            <a:ext cx="2896548" cy="527909"/>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521F4E-87BC-2442-B2B7-E56B563FBFCC}"/>
              </a:ext>
            </a:extLst>
          </p:cNvPr>
          <p:cNvCxnSpPr>
            <a:cxnSpLocks/>
            <a:stCxn id="43" idx="2"/>
          </p:cNvCxnSpPr>
          <p:nvPr/>
        </p:nvCxnSpPr>
        <p:spPr>
          <a:xfrm>
            <a:off x="6303776" y="1935173"/>
            <a:ext cx="3079710" cy="546006"/>
          </a:xfrm>
          <a:prstGeom prst="straightConnector1">
            <a:avLst/>
          </a:prstGeom>
          <a:ln w="254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F65113-2DE6-F54D-A928-BFDAAD5CD027}"/>
              </a:ext>
            </a:extLst>
          </p:cNvPr>
          <p:cNvSpPr/>
          <p:nvPr/>
        </p:nvSpPr>
        <p:spPr>
          <a:xfrm>
            <a:off x="7373685" y="2474803"/>
            <a:ext cx="3801307" cy="33292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2" name="TextBox 41">
            <a:extLst>
              <a:ext uri="{FF2B5EF4-FFF2-40B4-BE49-F238E27FC236}">
                <a16:creationId xmlns:a16="http://schemas.microsoft.com/office/drawing/2014/main" id="{E418143D-FB7D-C541-8708-A318BC465AB2}"/>
              </a:ext>
            </a:extLst>
          </p:cNvPr>
          <p:cNvSpPr txBox="1"/>
          <p:nvPr/>
        </p:nvSpPr>
        <p:spPr>
          <a:xfrm>
            <a:off x="8243944" y="5463714"/>
            <a:ext cx="2065565" cy="323165"/>
          </a:xfrm>
          <a:prstGeom prst="rect">
            <a:avLst/>
          </a:prstGeom>
          <a:noFill/>
        </p:spPr>
        <p:txBody>
          <a:bodyPr wrap="none" rtlCol="0">
            <a:spAutoFit/>
          </a:bodyPr>
          <a:lstStyle/>
          <a:p>
            <a:r>
              <a:rPr lang="en-US" sz="1500" dirty="0"/>
              <a:t>Subnet: virtual-node-</a:t>
            </a:r>
            <a:r>
              <a:rPr lang="en-US" sz="1500" dirty="0" err="1"/>
              <a:t>aci</a:t>
            </a:r>
            <a:endParaRPr lang="en-US" sz="1500" dirty="0"/>
          </a:p>
        </p:txBody>
      </p:sp>
      <p:sp>
        <p:nvSpPr>
          <p:cNvPr id="45" name="Rectangle 44">
            <a:extLst>
              <a:ext uri="{FF2B5EF4-FFF2-40B4-BE49-F238E27FC236}">
                <a16:creationId xmlns:a16="http://schemas.microsoft.com/office/drawing/2014/main" id="{2ADF0481-1FB7-0D4E-BB10-999625074148}"/>
              </a:ext>
            </a:extLst>
          </p:cNvPr>
          <p:cNvSpPr/>
          <p:nvPr/>
        </p:nvSpPr>
        <p:spPr>
          <a:xfrm>
            <a:off x="1391942" y="2442717"/>
            <a:ext cx="3801307" cy="3329266"/>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6" name="TextBox 45">
            <a:extLst>
              <a:ext uri="{FF2B5EF4-FFF2-40B4-BE49-F238E27FC236}">
                <a16:creationId xmlns:a16="http://schemas.microsoft.com/office/drawing/2014/main" id="{C47B89AC-4B98-794A-A3AD-A3961B647CE7}"/>
              </a:ext>
            </a:extLst>
          </p:cNvPr>
          <p:cNvSpPr txBox="1"/>
          <p:nvPr/>
        </p:nvSpPr>
        <p:spPr>
          <a:xfrm>
            <a:off x="2456528" y="5118201"/>
            <a:ext cx="1382045" cy="323165"/>
          </a:xfrm>
          <a:prstGeom prst="rect">
            <a:avLst/>
          </a:prstGeom>
          <a:noFill/>
        </p:spPr>
        <p:txBody>
          <a:bodyPr wrap="none" rtlCol="0">
            <a:spAutoFit/>
          </a:bodyPr>
          <a:lstStyle/>
          <a:p>
            <a:r>
              <a:rPr lang="en-US" sz="1500" dirty="0"/>
              <a:t>Subnet: default</a:t>
            </a:r>
          </a:p>
        </p:txBody>
      </p:sp>
    </p:spTree>
    <p:extLst>
      <p:ext uri="{BB962C8B-B14F-4D97-AF65-F5344CB8AC3E}">
        <p14:creationId xmlns:p14="http://schemas.microsoft.com/office/powerpoint/2010/main" val="9710172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5060" y="-52935"/>
            <a:ext cx="9289240" cy="990709"/>
          </a:xfrm>
        </p:spPr>
        <p:txBody>
          <a:bodyPr>
            <a:noAutofit/>
          </a:bodyPr>
          <a:lstStyle/>
          <a:p>
            <a:r>
              <a:rPr lang="en-US" sz="3333" dirty="0"/>
              <a:t>Azure AKS - </a:t>
            </a:r>
            <a:r>
              <a:rPr lang="en-US" sz="3333" dirty="0">
                <a:solidFill>
                  <a:srgbClr val="00B050"/>
                </a:solidFill>
              </a:rPr>
              <a:t>Virtual Nodes Mixed Mode Deployments</a:t>
            </a:r>
          </a:p>
        </p:txBody>
      </p:sp>
      <p:sp>
        <p:nvSpPr>
          <p:cNvPr id="5" name="Rectangle 4">
            <a:extLst>
              <a:ext uri="{FF2B5EF4-FFF2-40B4-BE49-F238E27FC236}">
                <a16:creationId xmlns:a16="http://schemas.microsoft.com/office/drawing/2014/main" id="{173392CA-3801-1A40-A789-F01C82EDE2ED}"/>
              </a:ext>
            </a:extLst>
          </p:cNvPr>
          <p:cNvSpPr/>
          <p:nvPr/>
        </p:nvSpPr>
        <p:spPr>
          <a:xfrm>
            <a:off x="122490" y="815888"/>
            <a:ext cx="11830463" cy="546010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34462" y="795293"/>
            <a:ext cx="1518243"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339811" y="1149865"/>
            <a:ext cx="11272030" cy="4876068"/>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377" y="1175975"/>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918174" y="1221948"/>
            <a:ext cx="1561838" cy="323165"/>
          </a:xfrm>
          <a:prstGeom prst="rect">
            <a:avLst/>
          </a:prstGeom>
          <a:noFill/>
        </p:spPr>
        <p:txBody>
          <a:bodyPr wrap="none" rtlCol="0">
            <a:spAutoFit/>
          </a:bodyPr>
          <a:lstStyle/>
          <a:p>
            <a:r>
              <a:rPr lang="en-US" sz="1500" dirty="0"/>
              <a:t>Azure AKS Cluster</a:t>
            </a:r>
          </a:p>
        </p:txBody>
      </p:sp>
      <p:sp>
        <p:nvSpPr>
          <p:cNvPr id="16" name="Rectangle 15">
            <a:extLst>
              <a:ext uri="{FF2B5EF4-FFF2-40B4-BE49-F238E27FC236}">
                <a16:creationId xmlns:a16="http://schemas.microsoft.com/office/drawing/2014/main" id="{181FFEF3-9B8C-D14A-A426-89FCE4EE780B}"/>
              </a:ext>
            </a:extLst>
          </p:cNvPr>
          <p:cNvSpPr/>
          <p:nvPr/>
        </p:nvSpPr>
        <p:spPr>
          <a:xfrm>
            <a:off x="2440934" y="2638262"/>
            <a:ext cx="3498273" cy="2774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8" name="TextBox 77">
            <a:extLst>
              <a:ext uri="{FF2B5EF4-FFF2-40B4-BE49-F238E27FC236}">
                <a16:creationId xmlns:a16="http://schemas.microsoft.com/office/drawing/2014/main" id="{E5F14F46-C34B-F349-B40A-BF84FF7278C2}"/>
              </a:ext>
            </a:extLst>
          </p:cNvPr>
          <p:cNvSpPr txBox="1"/>
          <p:nvPr/>
        </p:nvSpPr>
        <p:spPr>
          <a:xfrm>
            <a:off x="3596355" y="5071935"/>
            <a:ext cx="991938" cy="323165"/>
          </a:xfrm>
          <a:prstGeom prst="rect">
            <a:avLst/>
          </a:prstGeom>
          <a:noFill/>
        </p:spPr>
        <p:txBody>
          <a:bodyPr wrap="none" rtlCol="0">
            <a:spAutoFit/>
          </a:bodyPr>
          <a:lstStyle/>
          <a:p>
            <a:r>
              <a:rPr lang="en-US" sz="1500" dirty="0"/>
              <a:t>Node Pool</a:t>
            </a:r>
          </a:p>
        </p:txBody>
      </p:sp>
      <p:pic>
        <p:nvPicPr>
          <p:cNvPr id="43" name="Graphic 42">
            <a:extLst>
              <a:ext uri="{FF2B5EF4-FFF2-40B4-BE49-F238E27FC236}">
                <a16:creationId xmlns:a16="http://schemas.microsoft.com/office/drawing/2014/main" id="{79789F8F-274B-B546-8308-9B8BE58E5A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8364" y="4608100"/>
            <a:ext cx="841027" cy="927668"/>
          </a:xfrm>
          <a:prstGeom prst="rect">
            <a:avLst/>
          </a:prstGeom>
        </p:spPr>
      </p:pic>
      <p:sp>
        <p:nvSpPr>
          <p:cNvPr id="44" name="TextBox 43">
            <a:extLst>
              <a:ext uri="{FF2B5EF4-FFF2-40B4-BE49-F238E27FC236}">
                <a16:creationId xmlns:a16="http://schemas.microsoft.com/office/drawing/2014/main" id="{CB609973-4BF3-E440-9EAE-6A09E4540590}"/>
              </a:ext>
            </a:extLst>
          </p:cNvPr>
          <p:cNvSpPr txBox="1"/>
          <p:nvPr/>
        </p:nvSpPr>
        <p:spPr>
          <a:xfrm>
            <a:off x="6022458" y="5487324"/>
            <a:ext cx="1347666" cy="553998"/>
          </a:xfrm>
          <a:prstGeom prst="rect">
            <a:avLst/>
          </a:prstGeom>
          <a:noFill/>
        </p:spPr>
        <p:txBody>
          <a:bodyPr wrap="square" rtlCol="0">
            <a:spAutoFit/>
          </a:bodyPr>
          <a:lstStyle/>
          <a:p>
            <a:pPr algn="ctr"/>
            <a:r>
              <a:rPr lang="en-US" sz="1500" dirty="0"/>
              <a:t>AKS Cluster </a:t>
            </a:r>
          </a:p>
          <a:p>
            <a:pPr algn="ctr"/>
            <a:r>
              <a:rPr lang="en-US" sz="1500" dirty="0"/>
              <a:t>Control Plane</a:t>
            </a:r>
          </a:p>
        </p:txBody>
      </p:sp>
      <p:sp>
        <p:nvSpPr>
          <p:cNvPr id="52" name="Rectangle 51">
            <a:extLst>
              <a:ext uri="{FF2B5EF4-FFF2-40B4-BE49-F238E27FC236}">
                <a16:creationId xmlns:a16="http://schemas.microsoft.com/office/drawing/2014/main" id="{008E9E0D-00C3-2D43-9C9B-1461111B2EC4}"/>
              </a:ext>
            </a:extLst>
          </p:cNvPr>
          <p:cNvSpPr/>
          <p:nvPr/>
        </p:nvSpPr>
        <p:spPr>
          <a:xfrm>
            <a:off x="7753049" y="2764071"/>
            <a:ext cx="2953678" cy="21598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3" name="TextBox 52">
            <a:extLst>
              <a:ext uri="{FF2B5EF4-FFF2-40B4-BE49-F238E27FC236}">
                <a16:creationId xmlns:a16="http://schemas.microsoft.com/office/drawing/2014/main" id="{427CEA9A-7C69-934C-A1EC-6E3C97FC1094}"/>
              </a:ext>
            </a:extLst>
          </p:cNvPr>
          <p:cNvSpPr txBox="1"/>
          <p:nvPr/>
        </p:nvSpPr>
        <p:spPr>
          <a:xfrm>
            <a:off x="8658364" y="4571091"/>
            <a:ext cx="1172116" cy="323165"/>
          </a:xfrm>
          <a:prstGeom prst="rect">
            <a:avLst/>
          </a:prstGeom>
          <a:noFill/>
        </p:spPr>
        <p:txBody>
          <a:bodyPr wrap="none" rtlCol="0">
            <a:spAutoFit/>
          </a:bodyPr>
          <a:lstStyle/>
          <a:p>
            <a:r>
              <a:rPr lang="en-US" sz="1500" dirty="0"/>
              <a:t>Virtual Node</a:t>
            </a:r>
          </a:p>
        </p:txBody>
      </p:sp>
      <p:sp>
        <p:nvSpPr>
          <p:cNvPr id="3" name="Rectangle 2">
            <a:extLst>
              <a:ext uri="{FF2B5EF4-FFF2-40B4-BE49-F238E27FC236}">
                <a16:creationId xmlns:a16="http://schemas.microsoft.com/office/drawing/2014/main" id="{D5BB0DA6-1B2A-2C49-82B5-CD1470D7F424}"/>
              </a:ext>
            </a:extLst>
          </p:cNvPr>
          <p:cNvSpPr/>
          <p:nvPr/>
        </p:nvSpPr>
        <p:spPr>
          <a:xfrm>
            <a:off x="7628462" y="2638262"/>
            <a:ext cx="3271744" cy="2729301"/>
          </a:xfrm>
          <a:prstGeom prst="rect">
            <a:avLst/>
          </a:prstGeom>
          <a:noFill/>
          <a:ln w="508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4" name="TextBox 53">
            <a:extLst>
              <a:ext uri="{FF2B5EF4-FFF2-40B4-BE49-F238E27FC236}">
                <a16:creationId xmlns:a16="http://schemas.microsoft.com/office/drawing/2014/main" id="{10851197-1151-D040-A7D3-41C5E1300009}"/>
              </a:ext>
            </a:extLst>
          </p:cNvPr>
          <p:cNvSpPr txBox="1"/>
          <p:nvPr/>
        </p:nvSpPr>
        <p:spPr>
          <a:xfrm>
            <a:off x="7813021" y="4979040"/>
            <a:ext cx="2543453" cy="323165"/>
          </a:xfrm>
          <a:prstGeom prst="rect">
            <a:avLst/>
          </a:prstGeom>
          <a:noFill/>
        </p:spPr>
        <p:txBody>
          <a:bodyPr wrap="none" rtlCol="0">
            <a:spAutoFit/>
          </a:bodyPr>
          <a:lstStyle/>
          <a:p>
            <a:r>
              <a:rPr lang="en-US" sz="1500" dirty="0"/>
              <a:t>Azure Container Instance - ACI</a:t>
            </a:r>
          </a:p>
        </p:txBody>
      </p:sp>
      <p:pic>
        <p:nvPicPr>
          <p:cNvPr id="71" name="Graphic 70">
            <a:extLst>
              <a:ext uri="{FF2B5EF4-FFF2-40B4-BE49-F238E27FC236}">
                <a16:creationId xmlns:a16="http://schemas.microsoft.com/office/drawing/2014/main" id="{ABBE6D07-E4AE-2642-B42C-7336EC357D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02220" y="761558"/>
            <a:ext cx="785614" cy="785614"/>
          </a:xfrm>
          <a:prstGeom prst="rect">
            <a:avLst/>
          </a:prstGeom>
        </p:spPr>
      </p:pic>
      <p:sp>
        <p:nvSpPr>
          <p:cNvPr id="73" name="TextBox 72">
            <a:extLst>
              <a:ext uri="{FF2B5EF4-FFF2-40B4-BE49-F238E27FC236}">
                <a16:creationId xmlns:a16="http://schemas.microsoft.com/office/drawing/2014/main" id="{F52E7E98-C9D3-584C-9BCA-65D9C06E3F56}"/>
              </a:ext>
            </a:extLst>
          </p:cNvPr>
          <p:cNvSpPr txBox="1"/>
          <p:nvPr/>
        </p:nvSpPr>
        <p:spPr>
          <a:xfrm>
            <a:off x="10606893" y="1333756"/>
            <a:ext cx="702436" cy="323165"/>
          </a:xfrm>
          <a:prstGeom prst="rect">
            <a:avLst/>
          </a:prstGeom>
          <a:noFill/>
        </p:spPr>
        <p:txBody>
          <a:bodyPr wrap="none" rtlCol="0">
            <a:spAutoFit/>
          </a:bodyPr>
          <a:lstStyle/>
          <a:p>
            <a:r>
              <a:rPr lang="en-US" sz="1500" dirty="0"/>
              <a:t>VNET1</a:t>
            </a:r>
          </a:p>
        </p:txBody>
      </p:sp>
      <p:sp>
        <p:nvSpPr>
          <p:cNvPr id="39" name="Rectangle 38">
            <a:extLst>
              <a:ext uri="{FF2B5EF4-FFF2-40B4-BE49-F238E27FC236}">
                <a16:creationId xmlns:a16="http://schemas.microsoft.com/office/drawing/2014/main" id="{7EF65113-2DE6-F54D-A928-BFDAAD5CD027}"/>
              </a:ext>
            </a:extLst>
          </p:cNvPr>
          <p:cNvSpPr/>
          <p:nvPr/>
        </p:nvSpPr>
        <p:spPr>
          <a:xfrm>
            <a:off x="7373685" y="2466161"/>
            <a:ext cx="3801307" cy="3337908"/>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2" name="TextBox 41">
            <a:extLst>
              <a:ext uri="{FF2B5EF4-FFF2-40B4-BE49-F238E27FC236}">
                <a16:creationId xmlns:a16="http://schemas.microsoft.com/office/drawing/2014/main" id="{E418143D-FB7D-C541-8708-A318BC465AB2}"/>
              </a:ext>
            </a:extLst>
          </p:cNvPr>
          <p:cNvSpPr txBox="1"/>
          <p:nvPr/>
        </p:nvSpPr>
        <p:spPr>
          <a:xfrm>
            <a:off x="8243944" y="5463714"/>
            <a:ext cx="2065565" cy="323165"/>
          </a:xfrm>
          <a:prstGeom prst="rect">
            <a:avLst/>
          </a:prstGeom>
          <a:noFill/>
        </p:spPr>
        <p:txBody>
          <a:bodyPr wrap="none" rtlCol="0">
            <a:spAutoFit/>
          </a:bodyPr>
          <a:lstStyle/>
          <a:p>
            <a:r>
              <a:rPr lang="en-US" sz="1500" dirty="0"/>
              <a:t>Subnet: virtual-node-</a:t>
            </a:r>
            <a:r>
              <a:rPr lang="en-US" sz="1500" dirty="0" err="1"/>
              <a:t>aci</a:t>
            </a:r>
            <a:endParaRPr lang="en-US" sz="1500" dirty="0"/>
          </a:p>
        </p:txBody>
      </p:sp>
      <p:sp>
        <p:nvSpPr>
          <p:cNvPr id="45" name="Rectangle 44">
            <a:extLst>
              <a:ext uri="{FF2B5EF4-FFF2-40B4-BE49-F238E27FC236}">
                <a16:creationId xmlns:a16="http://schemas.microsoft.com/office/drawing/2014/main" id="{2ADF0481-1FB7-0D4E-BB10-999625074148}"/>
              </a:ext>
            </a:extLst>
          </p:cNvPr>
          <p:cNvSpPr/>
          <p:nvPr/>
        </p:nvSpPr>
        <p:spPr>
          <a:xfrm>
            <a:off x="2256922" y="2434075"/>
            <a:ext cx="3801307" cy="3337908"/>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6" name="TextBox 45">
            <a:extLst>
              <a:ext uri="{FF2B5EF4-FFF2-40B4-BE49-F238E27FC236}">
                <a16:creationId xmlns:a16="http://schemas.microsoft.com/office/drawing/2014/main" id="{C47B89AC-4B98-794A-A3AD-A3961B647CE7}"/>
              </a:ext>
            </a:extLst>
          </p:cNvPr>
          <p:cNvSpPr txBox="1"/>
          <p:nvPr/>
        </p:nvSpPr>
        <p:spPr>
          <a:xfrm>
            <a:off x="3248397" y="5419731"/>
            <a:ext cx="1382045" cy="323165"/>
          </a:xfrm>
          <a:prstGeom prst="rect">
            <a:avLst/>
          </a:prstGeom>
          <a:noFill/>
        </p:spPr>
        <p:txBody>
          <a:bodyPr wrap="none" rtlCol="0">
            <a:spAutoFit/>
          </a:bodyPr>
          <a:lstStyle/>
          <a:p>
            <a:r>
              <a:rPr lang="en-US" sz="1500" dirty="0"/>
              <a:t>Subnet: default</a:t>
            </a:r>
          </a:p>
        </p:txBody>
      </p:sp>
      <p:sp>
        <p:nvSpPr>
          <p:cNvPr id="10" name="Rectangle 9">
            <a:extLst>
              <a:ext uri="{FF2B5EF4-FFF2-40B4-BE49-F238E27FC236}">
                <a16:creationId xmlns:a16="http://schemas.microsoft.com/office/drawing/2014/main" id="{C3C8C3A4-4DDB-344C-9DAC-6E0EAC83020F}"/>
              </a:ext>
            </a:extLst>
          </p:cNvPr>
          <p:cNvSpPr/>
          <p:nvPr/>
        </p:nvSpPr>
        <p:spPr>
          <a:xfrm>
            <a:off x="2648753" y="2869371"/>
            <a:ext cx="3071729" cy="21957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8" name="TextBox 47">
            <a:extLst>
              <a:ext uri="{FF2B5EF4-FFF2-40B4-BE49-F238E27FC236}">
                <a16:creationId xmlns:a16="http://schemas.microsoft.com/office/drawing/2014/main" id="{520CC054-6C94-B749-A629-3A389896008C}"/>
              </a:ext>
            </a:extLst>
          </p:cNvPr>
          <p:cNvSpPr txBox="1"/>
          <p:nvPr/>
        </p:nvSpPr>
        <p:spPr>
          <a:xfrm>
            <a:off x="3308294" y="4748944"/>
            <a:ext cx="1566519" cy="323165"/>
          </a:xfrm>
          <a:prstGeom prst="rect">
            <a:avLst/>
          </a:prstGeom>
          <a:noFill/>
        </p:spPr>
        <p:txBody>
          <a:bodyPr wrap="none" rtlCol="0">
            <a:spAutoFit/>
          </a:bodyPr>
          <a:lstStyle/>
          <a:p>
            <a:r>
              <a:rPr lang="en-US" sz="1500" dirty="0"/>
              <a:t>AKS Worker Node</a:t>
            </a:r>
          </a:p>
        </p:txBody>
      </p:sp>
      <p:pic>
        <p:nvPicPr>
          <p:cNvPr id="67" name="Google Shape;637;p35">
            <a:extLst>
              <a:ext uri="{FF2B5EF4-FFF2-40B4-BE49-F238E27FC236}">
                <a16:creationId xmlns:a16="http://schemas.microsoft.com/office/drawing/2014/main" id="{BB040DF6-2823-D043-BCE3-AB84E14062A1}"/>
              </a:ext>
            </a:extLst>
          </p:cNvPr>
          <p:cNvPicPr preferRelativeResize="0"/>
          <p:nvPr/>
        </p:nvPicPr>
        <p:blipFill>
          <a:blip r:embed="rId6">
            <a:alphaModFix/>
          </a:blip>
          <a:stretch>
            <a:fillRect/>
          </a:stretch>
        </p:blipFill>
        <p:spPr>
          <a:xfrm>
            <a:off x="3751049" y="3082359"/>
            <a:ext cx="799738" cy="799733"/>
          </a:xfrm>
          <a:prstGeom prst="rect">
            <a:avLst/>
          </a:prstGeom>
          <a:noFill/>
          <a:ln>
            <a:noFill/>
          </a:ln>
        </p:spPr>
      </p:pic>
      <p:sp>
        <p:nvSpPr>
          <p:cNvPr id="68" name="Rectangle 67">
            <a:extLst>
              <a:ext uri="{FF2B5EF4-FFF2-40B4-BE49-F238E27FC236}">
                <a16:creationId xmlns:a16="http://schemas.microsoft.com/office/drawing/2014/main" id="{B1730EA0-0C86-8846-8098-C98F4A3CFE73}"/>
              </a:ext>
            </a:extLst>
          </p:cNvPr>
          <p:cNvSpPr/>
          <p:nvPr/>
        </p:nvSpPr>
        <p:spPr>
          <a:xfrm>
            <a:off x="3532307" y="3039326"/>
            <a:ext cx="1271144" cy="1142091"/>
          </a:xfrm>
          <a:prstGeom prst="rect">
            <a:avLst/>
          </a:prstGeom>
          <a:noFill/>
          <a:ln w="412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9" name="TextBox 68">
            <a:extLst>
              <a:ext uri="{FF2B5EF4-FFF2-40B4-BE49-F238E27FC236}">
                <a16:creationId xmlns:a16="http://schemas.microsoft.com/office/drawing/2014/main" id="{CAA4B7B4-4069-9C41-98C2-5FF1D5F60F1B}"/>
              </a:ext>
            </a:extLst>
          </p:cNvPr>
          <p:cNvSpPr txBox="1"/>
          <p:nvPr/>
        </p:nvSpPr>
        <p:spPr>
          <a:xfrm>
            <a:off x="3658134" y="3900189"/>
            <a:ext cx="1075294" cy="323165"/>
          </a:xfrm>
          <a:prstGeom prst="rect">
            <a:avLst/>
          </a:prstGeom>
          <a:noFill/>
        </p:spPr>
        <p:txBody>
          <a:bodyPr wrap="none" rtlCol="0">
            <a:spAutoFit/>
          </a:bodyPr>
          <a:lstStyle/>
          <a:p>
            <a:r>
              <a:rPr lang="en-US" sz="1500" dirty="0"/>
              <a:t>MySQL Pod</a:t>
            </a:r>
          </a:p>
        </p:txBody>
      </p:sp>
      <p:pic>
        <p:nvPicPr>
          <p:cNvPr id="72" name="Google Shape;637;p35">
            <a:extLst>
              <a:ext uri="{FF2B5EF4-FFF2-40B4-BE49-F238E27FC236}">
                <a16:creationId xmlns:a16="http://schemas.microsoft.com/office/drawing/2014/main" id="{36EB15A9-0CCA-1047-BF93-D1F82067AFD0}"/>
              </a:ext>
            </a:extLst>
          </p:cNvPr>
          <p:cNvPicPr preferRelativeResize="0"/>
          <p:nvPr/>
        </p:nvPicPr>
        <p:blipFill>
          <a:blip r:embed="rId6">
            <a:alphaModFix/>
          </a:blip>
          <a:stretch>
            <a:fillRect/>
          </a:stretch>
        </p:blipFill>
        <p:spPr>
          <a:xfrm>
            <a:off x="8825619" y="3135942"/>
            <a:ext cx="799738" cy="799733"/>
          </a:xfrm>
          <a:prstGeom prst="rect">
            <a:avLst/>
          </a:prstGeom>
          <a:noFill/>
          <a:ln>
            <a:noFill/>
          </a:ln>
        </p:spPr>
      </p:pic>
      <p:sp>
        <p:nvSpPr>
          <p:cNvPr id="74" name="Rectangle 73">
            <a:extLst>
              <a:ext uri="{FF2B5EF4-FFF2-40B4-BE49-F238E27FC236}">
                <a16:creationId xmlns:a16="http://schemas.microsoft.com/office/drawing/2014/main" id="{EC18ADF2-BC65-AF4E-8B8A-9FC179020837}"/>
              </a:ext>
            </a:extLst>
          </p:cNvPr>
          <p:cNvSpPr/>
          <p:nvPr/>
        </p:nvSpPr>
        <p:spPr>
          <a:xfrm>
            <a:off x="8606876" y="3092910"/>
            <a:ext cx="1271144" cy="1142091"/>
          </a:xfrm>
          <a:prstGeom prst="rect">
            <a:avLst/>
          </a:prstGeom>
          <a:noFill/>
          <a:ln w="412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5" name="TextBox 74">
            <a:extLst>
              <a:ext uri="{FF2B5EF4-FFF2-40B4-BE49-F238E27FC236}">
                <a16:creationId xmlns:a16="http://schemas.microsoft.com/office/drawing/2014/main" id="{68016352-CFB9-874D-AEF2-CBE35857DE23}"/>
              </a:ext>
            </a:extLst>
          </p:cNvPr>
          <p:cNvSpPr txBox="1"/>
          <p:nvPr/>
        </p:nvSpPr>
        <p:spPr>
          <a:xfrm>
            <a:off x="8561839" y="3943196"/>
            <a:ext cx="1390894" cy="323165"/>
          </a:xfrm>
          <a:prstGeom prst="rect">
            <a:avLst/>
          </a:prstGeom>
          <a:noFill/>
        </p:spPr>
        <p:txBody>
          <a:bodyPr wrap="none" rtlCol="0">
            <a:spAutoFit/>
          </a:bodyPr>
          <a:lstStyle/>
          <a:p>
            <a:r>
              <a:rPr lang="en-US" sz="1500" dirty="0" err="1"/>
              <a:t>Usermgmt</a:t>
            </a:r>
            <a:r>
              <a:rPr lang="en-US" sz="1500" dirty="0"/>
              <a:t>  Pod</a:t>
            </a:r>
          </a:p>
        </p:txBody>
      </p:sp>
      <p:sp>
        <p:nvSpPr>
          <p:cNvPr id="12" name="Rounded Rectangle 11">
            <a:extLst>
              <a:ext uri="{FF2B5EF4-FFF2-40B4-BE49-F238E27FC236}">
                <a16:creationId xmlns:a16="http://schemas.microsoft.com/office/drawing/2014/main" id="{70348FAC-DF35-B94E-BF4C-9235517B739F}"/>
              </a:ext>
            </a:extLst>
          </p:cNvPr>
          <p:cNvSpPr/>
          <p:nvPr/>
        </p:nvSpPr>
        <p:spPr>
          <a:xfrm>
            <a:off x="2294693" y="1672817"/>
            <a:ext cx="3801307" cy="5850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MySQL  Cluster IP Service</a:t>
            </a:r>
          </a:p>
        </p:txBody>
      </p:sp>
      <p:sp>
        <p:nvSpPr>
          <p:cNvPr id="76" name="Rounded Rectangle 75">
            <a:extLst>
              <a:ext uri="{FF2B5EF4-FFF2-40B4-BE49-F238E27FC236}">
                <a16:creationId xmlns:a16="http://schemas.microsoft.com/office/drawing/2014/main" id="{9C756A74-19A7-C042-BC36-003BF6CA3EF8}"/>
              </a:ext>
            </a:extLst>
          </p:cNvPr>
          <p:cNvSpPr/>
          <p:nvPr/>
        </p:nvSpPr>
        <p:spPr>
          <a:xfrm>
            <a:off x="7329234" y="1664742"/>
            <a:ext cx="3801307" cy="5850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dirty="0" err="1"/>
              <a:t>UserMgmt</a:t>
            </a:r>
            <a:r>
              <a:rPr lang="en-US" sz="1500" dirty="0"/>
              <a:t> </a:t>
            </a:r>
            <a:r>
              <a:rPr lang="en-US" sz="1500" dirty="0" err="1"/>
              <a:t>LoadBalancer</a:t>
            </a:r>
            <a:r>
              <a:rPr lang="en-US" sz="1500" dirty="0"/>
              <a:t> Service</a:t>
            </a:r>
          </a:p>
        </p:txBody>
      </p:sp>
      <p:cxnSp>
        <p:nvCxnSpPr>
          <p:cNvPr id="14" name="Straight Arrow Connector 13">
            <a:extLst>
              <a:ext uri="{FF2B5EF4-FFF2-40B4-BE49-F238E27FC236}">
                <a16:creationId xmlns:a16="http://schemas.microsoft.com/office/drawing/2014/main" id="{F6F56F78-F6D9-3B46-9EB1-6363E9936309}"/>
              </a:ext>
            </a:extLst>
          </p:cNvPr>
          <p:cNvCxnSpPr>
            <a:cxnSpLocks/>
            <a:stCxn id="76" idx="2"/>
            <a:endCxn id="72" idx="0"/>
          </p:cNvCxnSpPr>
          <p:nvPr/>
        </p:nvCxnSpPr>
        <p:spPr>
          <a:xfrm flipH="1">
            <a:off x="9225488" y="2249774"/>
            <a:ext cx="4400" cy="88616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958D2F15-B303-AA46-9934-0BFD0060DB23}"/>
              </a:ext>
            </a:extLst>
          </p:cNvPr>
          <p:cNvCxnSpPr>
            <a:cxnSpLocks/>
            <a:stCxn id="72" idx="1"/>
            <a:endCxn id="12" idx="3"/>
          </p:cNvCxnSpPr>
          <p:nvPr/>
        </p:nvCxnSpPr>
        <p:spPr>
          <a:xfrm rot="10800000">
            <a:off x="6096000" y="1965333"/>
            <a:ext cx="2729618" cy="1570475"/>
          </a:xfrm>
          <a:prstGeom prst="bentConnector3">
            <a:avLst>
              <a:gd name="adj1" fmla="val 60940"/>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033B025-E1A9-8D4D-9C3E-38077224D363}"/>
              </a:ext>
            </a:extLst>
          </p:cNvPr>
          <p:cNvCxnSpPr>
            <a:cxnSpLocks/>
            <a:stCxn id="12" idx="2"/>
            <a:endCxn id="67" idx="0"/>
          </p:cNvCxnSpPr>
          <p:nvPr/>
        </p:nvCxnSpPr>
        <p:spPr>
          <a:xfrm flipH="1">
            <a:off x="4150919" y="2257850"/>
            <a:ext cx="44428" cy="8245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9DB8E73-9FEF-D54C-9155-4A8B8FC9CFCE}"/>
              </a:ext>
            </a:extLst>
          </p:cNvPr>
          <p:cNvCxnSpPr>
            <a:cxnSpLocks/>
          </p:cNvCxnSpPr>
          <p:nvPr/>
        </p:nvCxnSpPr>
        <p:spPr>
          <a:xfrm rot="10800000">
            <a:off x="6058229" y="4133922"/>
            <a:ext cx="630945" cy="546262"/>
          </a:xfrm>
          <a:prstGeom prst="bentConnector3">
            <a:avLst>
              <a:gd name="adj1" fmla="val 267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65BC299-E49F-0143-A517-160816CC3BD6}"/>
              </a:ext>
            </a:extLst>
          </p:cNvPr>
          <p:cNvCxnSpPr>
            <a:stCxn id="43" idx="0"/>
            <a:endCxn id="39" idx="1"/>
          </p:cNvCxnSpPr>
          <p:nvPr/>
        </p:nvCxnSpPr>
        <p:spPr>
          <a:xfrm rot="5400000" flipH="1" flipV="1">
            <a:off x="6789788" y="4024204"/>
            <a:ext cx="472985" cy="69480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User">
            <a:extLst>
              <a:ext uri="{FF2B5EF4-FFF2-40B4-BE49-F238E27FC236}">
                <a16:creationId xmlns:a16="http://schemas.microsoft.com/office/drawing/2014/main" id="{393093C4-8F86-8246-B0D9-5949CD0D34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3148" y="-30974"/>
            <a:ext cx="762000" cy="762000"/>
          </a:xfrm>
          <a:prstGeom prst="rect">
            <a:avLst/>
          </a:prstGeom>
        </p:spPr>
      </p:pic>
      <p:pic>
        <p:nvPicPr>
          <p:cNvPr id="79" name="Graphic 78" descr="User">
            <a:extLst>
              <a:ext uri="{FF2B5EF4-FFF2-40B4-BE49-F238E27FC236}">
                <a16:creationId xmlns:a16="http://schemas.microsoft.com/office/drawing/2014/main" id="{05A48BDF-13E3-254A-BC6D-0FE5281CCD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45278" y="-16248"/>
            <a:ext cx="762000" cy="762000"/>
          </a:xfrm>
          <a:prstGeom prst="rect">
            <a:avLst/>
          </a:prstGeom>
        </p:spPr>
      </p:pic>
      <p:pic>
        <p:nvPicPr>
          <p:cNvPr id="80" name="Graphic 79" descr="User">
            <a:extLst>
              <a:ext uri="{FF2B5EF4-FFF2-40B4-BE49-F238E27FC236}">
                <a16:creationId xmlns:a16="http://schemas.microsoft.com/office/drawing/2014/main" id="{21706E0C-36DF-CD4C-8B70-A6B2F5FD0E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85019" y="-13144"/>
            <a:ext cx="762000" cy="762000"/>
          </a:xfrm>
          <a:prstGeom prst="rect">
            <a:avLst/>
          </a:prstGeom>
        </p:spPr>
      </p:pic>
      <p:sp>
        <p:nvSpPr>
          <p:cNvPr id="81" name="TextBox 80">
            <a:extLst>
              <a:ext uri="{FF2B5EF4-FFF2-40B4-BE49-F238E27FC236}">
                <a16:creationId xmlns:a16="http://schemas.microsoft.com/office/drawing/2014/main" id="{69A512A6-CB48-914E-8EDF-90F339108933}"/>
              </a:ext>
            </a:extLst>
          </p:cNvPr>
          <p:cNvSpPr txBox="1"/>
          <p:nvPr/>
        </p:nvSpPr>
        <p:spPr>
          <a:xfrm>
            <a:off x="480284" y="5630425"/>
            <a:ext cx="1373453" cy="400110"/>
          </a:xfrm>
          <a:prstGeom prst="rect">
            <a:avLst/>
          </a:prstGeom>
          <a:noFill/>
        </p:spPr>
        <p:txBody>
          <a:bodyPr wrap="none" rtlCol="0">
            <a:spAutoFit/>
          </a:bodyPr>
          <a:lstStyle/>
          <a:p>
            <a:r>
              <a:rPr lang="en-US" sz="2000" dirty="0"/>
              <a:t>Azure Disks</a:t>
            </a:r>
          </a:p>
        </p:txBody>
      </p:sp>
      <p:pic>
        <p:nvPicPr>
          <p:cNvPr id="82" name="Graphic 81">
            <a:extLst>
              <a:ext uri="{FF2B5EF4-FFF2-40B4-BE49-F238E27FC236}">
                <a16:creationId xmlns:a16="http://schemas.microsoft.com/office/drawing/2014/main" id="{C278244F-25CF-DC4A-9EAB-FD72C8C3ED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659" y="4635493"/>
            <a:ext cx="1168576" cy="1168576"/>
          </a:xfrm>
          <a:prstGeom prst="rect">
            <a:avLst/>
          </a:prstGeom>
        </p:spPr>
      </p:pic>
      <p:cxnSp>
        <p:nvCxnSpPr>
          <p:cNvPr id="37" name="Elbow Connector 36">
            <a:extLst>
              <a:ext uri="{FF2B5EF4-FFF2-40B4-BE49-F238E27FC236}">
                <a16:creationId xmlns:a16="http://schemas.microsoft.com/office/drawing/2014/main" id="{15A403E0-1915-3F4D-8C40-0D57ACB4802F}"/>
              </a:ext>
            </a:extLst>
          </p:cNvPr>
          <p:cNvCxnSpPr>
            <a:endCxn id="82" idx="0"/>
          </p:cNvCxnSpPr>
          <p:nvPr/>
        </p:nvCxnSpPr>
        <p:spPr>
          <a:xfrm rot="10800000" flipV="1">
            <a:off x="1065948" y="3628268"/>
            <a:ext cx="2622721" cy="1007225"/>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CD18AC7C-6394-314F-835A-5A1582983158}"/>
              </a:ext>
            </a:extLst>
          </p:cNvPr>
          <p:cNvCxnSpPr>
            <a:cxnSpLocks/>
            <a:stCxn id="31" idx="1"/>
            <a:endCxn id="76" idx="0"/>
          </p:cNvCxnSpPr>
          <p:nvPr/>
        </p:nvCxnSpPr>
        <p:spPr>
          <a:xfrm rot="10800000" flipV="1">
            <a:off x="9229889" y="350025"/>
            <a:ext cx="573261" cy="131471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91" name="Google Shape;107;p16">
            <a:extLst>
              <a:ext uri="{FF2B5EF4-FFF2-40B4-BE49-F238E27FC236}">
                <a16:creationId xmlns:a16="http://schemas.microsoft.com/office/drawing/2014/main" id="{1846BEA2-575D-4B4C-ABD4-E14869A75382}"/>
              </a:ext>
            </a:extLst>
          </p:cNvPr>
          <p:cNvPicPr preferRelativeResize="0"/>
          <p:nvPr/>
        </p:nvPicPr>
        <p:blipFill>
          <a:blip r:embed="rId11">
            <a:alphaModFix/>
          </a:blip>
          <a:stretch>
            <a:fillRect/>
          </a:stretch>
        </p:blipFill>
        <p:spPr>
          <a:xfrm>
            <a:off x="3949675" y="4251896"/>
            <a:ext cx="499836" cy="499833"/>
          </a:xfrm>
          <a:prstGeom prst="rect">
            <a:avLst/>
          </a:prstGeom>
          <a:noFill/>
          <a:ln>
            <a:noFill/>
          </a:ln>
        </p:spPr>
      </p:pic>
      <p:pic>
        <p:nvPicPr>
          <p:cNvPr id="92" name="Google Shape;108;p16">
            <a:extLst>
              <a:ext uri="{FF2B5EF4-FFF2-40B4-BE49-F238E27FC236}">
                <a16:creationId xmlns:a16="http://schemas.microsoft.com/office/drawing/2014/main" id="{77F2EA11-0BD4-9B49-8DEE-5F532FCD28AC}"/>
              </a:ext>
            </a:extLst>
          </p:cNvPr>
          <p:cNvPicPr preferRelativeResize="0"/>
          <p:nvPr/>
        </p:nvPicPr>
        <p:blipFill>
          <a:blip r:embed="rId12">
            <a:alphaModFix/>
          </a:blip>
          <a:stretch>
            <a:fillRect/>
          </a:stretch>
        </p:blipFill>
        <p:spPr>
          <a:xfrm>
            <a:off x="3341934" y="4270668"/>
            <a:ext cx="499833" cy="499833"/>
          </a:xfrm>
          <a:prstGeom prst="rect">
            <a:avLst/>
          </a:prstGeom>
          <a:noFill/>
          <a:ln>
            <a:noFill/>
          </a:ln>
        </p:spPr>
      </p:pic>
      <p:pic>
        <p:nvPicPr>
          <p:cNvPr id="93" name="Google Shape;109;p16">
            <a:extLst>
              <a:ext uri="{FF2B5EF4-FFF2-40B4-BE49-F238E27FC236}">
                <a16:creationId xmlns:a16="http://schemas.microsoft.com/office/drawing/2014/main" id="{E97A3F31-FC70-6D43-858B-A72CB264271F}"/>
              </a:ext>
            </a:extLst>
          </p:cNvPr>
          <p:cNvPicPr preferRelativeResize="0"/>
          <p:nvPr/>
        </p:nvPicPr>
        <p:blipFill>
          <a:blip r:embed="rId13">
            <a:alphaModFix/>
          </a:blip>
          <a:stretch>
            <a:fillRect/>
          </a:stretch>
        </p:blipFill>
        <p:spPr>
          <a:xfrm>
            <a:off x="2755034" y="4274452"/>
            <a:ext cx="499833" cy="499833"/>
          </a:xfrm>
          <a:prstGeom prst="rect">
            <a:avLst/>
          </a:prstGeom>
          <a:noFill/>
          <a:ln>
            <a:noFill/>
          </a:ln>
        </p:spPr>
      </p:pic>
      <p:pic>
        <p:nvPicPr>
          <p:cNvPr id="94" name="Google Shape;89;p15">
            <a:extLst>
              <a:ext uri="{FF2B5EF4-FFF2-40B4-BE49-F238E27FC236}">
                <a16:creationId xmlns:a16="http://schemas.microsoft.com/office/drawing/2014/main" id="{1FE4C00D-5406-884D-ADA9-523EDCD95F4A}"/>
              </a:ext>
            </a:extLst>
          </p:cNvPr>
          <p:cNvPicPr preferRelativeResize="0"/>
          <p:nvPr/>
        </p:nvPicPr>
        <p:blipFill>
          <a:blip r:embed="rId14">
            <a:alphaModFix/>
          </a:blip>
          <a:stretch>
            <a:fillRect/>
          </a:stretch>
        </p:blipFill>
        <p:spPr>
          <a:xfrm>
            <a:off x="5092180" y="2944640"/>
            <a:ext cx="499836" cy="499833"/>
          </a:xfrm>
          <a:prstGeom prst="rect">
            <a:avLst/>
          </a:prstGeom>
          <a:noFill/>
          <a:ln>
            <a:noFill/>
          </a:ln>
        </p:spPr>
      </p:pic>
      <p:pic>
        <p:nvPicPr>
          <p:cNvPr id="95" name="Google Shape;89;p15">
            <a:extLst>
              <a:ext uri="{FF2B5EF4-FFF2-40B4-BE49-F238E27FC236}">
                <a16:creationId xmlns:a16="http://schemas.microsoft.com/office/drawing/2014/main" id="{AC4FD452-92A0-4041-A3D7-FD336C5E0FA4}"/>
              </a:ext>
            </a:extLst>
          </p:cNvPr>
          <p:cNvPicPr preferRelativeResize="0"/>
          <p:nvPr/>
        </p:nvPicPr>
        <p:blipFill>
          <a:blip r:embed="rId14">
            <a:alphaModFix/>
          </a:blip>
          <a:stretch>
            <a:fillRect/>
          </a:stretch>
        </p:blipFill>
        <p:spPr>
          <a:xfrm>
            <a:off x="10111115" y="2821887"/>
            <a:ext cx="499836" cy="499833"/>
          </a:xfrm>
          <a:prstGeom prst="rect">
            <a:avLst/>
          </a:prstGeom>
          <a:noFill/>
          <a:ln>
            <a:noFill/>
          </a:ln>
        </p:spPr>
      </p:pic>
      <p:pic>
        <p:nvPicPr>
          <p:cNvPr id="96" name="Google Shape;126;p17">
            <a:extLst>
              <a:ext uri="{FF2B5EF4-FFF2-40B4-BE49-F238E27FC236}">
                <a16:creationId xmlns:a16="http://schemas.microsoft.com/office/drawing/2014/main" id="{BF90ECE7-6958-7942-A956-7F2013D1C1F5}"/>
              </a:ext>
            </a:extLst>
          </p:cNvPr>
          <p:cNvPicPr preferRelativeResize="0"/>
          <p:nvPr/>
        </p:nvPicPr>
        <p:blipFill>
          <a:blip r:embed="rId15">
            <a:alphaModFix/>
          </a:blip>
          <a:stretch>
            <a:fillRect/>
          </a:stretch>
        </p:blipFill>
        <p:spPr>
          <a:xfrm>
            <a:off x="2399656" y="1702956"/>
            <a:ext cx="498193" cy="498188"/>
          </a:xfrm>
          <a:prstGeom prst="rect">
            <a:avLst/>
          </a:prstGeom>
          <a:noFill/>
          <a:ln>
            <a:noFill/>
          </a:ln>
        </p:spPr>
      </p:pic>
      <p:pic>
        <p:nvPicPr>
          <p:cNvPr id="97" name="Google Shape;126;p17">
            <a:extLst>
              <a:ext uri="{FF2B5EF4-FFF2-40B4-BE49-F238E27FC236}">
                <a16:creationId xmlns:a16="http://schemas.microsoft.com/office/drawing/2014/main" id="{AA2D1983-5440-C34F-9B6C-0BE59BB58CE6}"/>
              </a:ext>
            </a:extLst>
          </p:cNvPr>
          <p:cNvPicPr preferRelativeResize="0"/>
          <p:nvPr/>
        </p:nvPicPr>
        <p:blipFill>
          <a:blip r:embed="rId15">
            <a:alphaModFix/>
          </a:blip>
          <a:stretch>
            <a:fillRect/>
          </a:stretch>
        </p:blipFill>
        <p:spPr>
          <a:xfrm>
            <a:off x="7385124" y="1708305"/>
            <a:ext cx="498193" cy="498188"/>
          </a:xfrm>
          <a:prstGeom prst="rect">
            <a:avLst/>
          </a:prstGeom>
          <a:noFill/>
          <a:ln>
            <a:noFill/>
          </a:ln>
        </p:spPr>
      </p:pic>
      <p:pic>
        <p:nvPicPr>
          <p:cNvPr id="103" name="Google Shape;170;p19">
            <a:extLst>
              <a:ext uri="{FF2B5EF4-FFF2-40B4-BE49-F238E27FC236}">
                <a16:creationId xmlns:a16="http://schemas.microsoft.com/office/drawing/2014/main" id="{2FE33462-7F7C-A144-9D8C-C1C5918D6C33}"/>
              </a:ext>
            </a:extLst>
          </p:cNvPr>
          <p:cNvPicPr preferRelativeResize="0"/>
          <p:nvPr/>
        </p:nvPicPr>
        <p:blipFill>
          <a:blip r:embed="rId16">
            <a:alphaModFix/>
          </a:blip>
          <a:stretch>
            <a:fillRect/>
          </a:stretch>
        </p:blipFill>
        <p:spPr>
          <a:xfrm>
            <a:off x="4542198" y="4245993"/>
            <a:ext cx="498000" cy="498000"/>
          </a:xfrm>
          <a:prstGeom prst="rect">
            <a:avLst/>
          </a:prstGeom>
          <a:noFill/>
          <a:ln>
            <a:noFill/>
          </a:ln>
        </p:spPr>
      </p:pic>
      <p:pic>
        <p:nvPicPr>
          <p:cNvPr id="104" name="Google Shape;171;p19">
            <a:extLst>
              <a:ext uri="{FF2B5EF4-FFF2-40B4-BE49-F238E27FC236}">
                <a16:creationId xmlns:a16="http://schemas.microsoft.com/office/drawing/2014/main" id="{E41B7024-8DED-FA42-848D-E322CB4DFDDB}"/>
              </a:ext>
            </a:extLst>
          </p:cNvPr>
          <p:cNvPicPr preferRelativeResize="0"/>
          <p:nvPr/>
        </p:nvPicPr>
        <p:blipFill>
          <a:blip r:embed="rId17">
            <a:alphaModFix/>
          </a:blip>
          <a:stretch>
            <a:fillRect/>
          </a:stretch>
        </p:blipFill>
        <p:spPr>
          <a:xfrm>
            <a:off x="5127670" y="4260806"/>
            <a:ext cx="498000" cy="498000"/>
          </a:xfrm>
          <a:prstGeom prst="rect">
            <a:avLst/>
          </a:prstGeom>
          <a:noFill/>
          <a:ln>
            <a:noFill/>
          </a:ln>
        </p:spPr>
      </p:pic>
    </p:spTree>
    <p:extLst>
      <p:ext uri="{BB962C8B-B14F-4D97-AF65-F5344CB8AC3E}">
        <p14:creationId xmlns:p14="http://schemas.microsoft.com/office/powerpoint/2010/main" val="2113992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1809750" y="1305013"/>
            <a:ext cx="9559423" cy="471179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09750" y="1296499"/>
            <a:ext cx="1403587"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1670479"/>
            <a:ext cx="6691222" cy="414524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9562" y="1704998"/>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07359" y="1750971"/>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493097"/>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491612"/>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9" y="5305692"/>
            <a:ext cx="848309" cy="553998"/>
          </a:xfrm>
          <a:prstGeom prst="rect">
            <a:avLst/>
          </a:prstGeom>
          <a:noFill/>
        </p:spPr>
        <p:txBody>
          <a:bodyPr wrap="none" rtlCol="0">
            <a:spAutoFit/>
          </a:bodyPr>
          <a:lstStyle/>
          <a:p>
            <a:r>
              <a:rPr lang="en-US" sz="1500" dirty="0"/>
              <a:t>Public IP</a:t>
            </a:r>
          </a:p>
          <a:p>
            <a:r>
              <a:rPr lang="en-US" sz="15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422621"/>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 y="4491612"/>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822828" y="4923283"/>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208279"/>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4923283"/>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4221980" y="4894268"/>
            <a:ext cx="2778221" cy="305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7000201" y="4190629"/>
            <a:ext cx="2856748" cy="143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7000201" y="4495718"/>
            <a:ext cx="797108" cy="79710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8033934" y="4485870"/>
            <a:ext cx="799738" cy="799733"/>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9057212" y="4454067"/>
            <a:ext cx="799738" cy="799733"/>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7779422" y="5015368"/>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8787673" y="5015368"/>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7839290" y="5308679"/>
            <a:ext cx="1078950" cy="323165"/>
          </a:xfrm>
          <a:prstGeom prst="rect">
            <a:avLst/>
          </a:prstGeom>
          <a:noFill/>
        </p:spPr>
        <p:txBody>
          <a:bodyPr wrap="none" rtlCol="0">
            <a:spAutoFit/>
          </a:bodyPr>
          <a:lstStyle/>
          <a:p>
            <a:r>
              <a:rPr lang="en-US" sz="1500"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286102" y="4277996"/>
            <a:ext cx="1422954" cy="297454"/>
          </a:xfrm>
          <a:prstGeom prst="rect">
            <a:avLst/>
          </a:prstGeom>
          <a:noFill/>
        </p:spPr>
        <p:txBody>
          <a:bodyPr wrap="none" rtlCol="0">
            <a:spAutoFit/>
          </a:bodyPr>
          <a:lstStyle/>
          <a:p>
            <a:r>
              <a:rPr lang="en-US" sz="1333" dirty="0"/>
              <a:t>http://&lt;public-</a:t>
            </a:r>
            <a:r>
              <a:rPr lang="en-US" sz="1333" dirty="0" err="1"/>
              <a:t>ip</a:t>
            </a:r>
            <a:r>
              <a:rPr lang="en-US" sz="1333"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9094" y="2018853"/>
            <a:ext cx="936614" cy="936614"/>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9090254" y="2106827"/>
            <a:ext cx="1561839" cy="553998"/>
          </a:xfrm>
          <a:prstGeom prst="rect">
            <a:avLst/>
          </a:prstGeom>
          <a:noFill/>
        </p:spPr>
        <p:txBody>
          <a:bodyPr wrap="none" rtlCol="0">
            <a:spAutoFit/>
          </a:bodyPr>
          <a:lstStyle/>
          <a:p>
            <a:pPr algn="ctr"/>
            <a:r>
              <a:rPr lang="en-US" sz="1500" dirty="0"/>
              <a:t>Azure AKS Cluster</a:t>
            </a:r>
          </a:p>
          <a:p>
            <a:pPr algn="ctr"/>
            <a:r>
              <a:rPr lang="en-US" sz="1500"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80697" y="2053750"/>
            <a:ext cx="886009" cy="886009"/>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177699" y="1658183"/>
            <a:ext cx="1440138" cy="553998"/>
          </a:xfrm>
          <a:prstGeom prst="rect">
            <a:avLst/>
          </a:prstGeom>
          <a:noFill/>
        </p:spPr>
        <p:txBody>
          <a:bodyPr wrap="none" rtlCol="0">
            <a:spAutoFit/>
          </a:bodyPr>
          <a:lstStyle/>
          <a:p>
            <a:pPr algn="ctr"/>
            <a:r>
              <a:rPr lang="en-US" sz="1500" dirty="0"/>
              <a:t>Azure Container</a:t>
            </a:r>
          </a:p>
          <a:p>
            <a:pPr algn="ctr"/>
            <a:r>
              <a:rPr lang="en-US" sz="1500" dirty="0"/>
              <a:t>Registry</a:t>
            </a:r>
          </a:p>
        </p:txBody>
      </p:sp>
      <p:cxnSp>
        <p:nvCxnSpPr>
          <p:cNvPr id="27" name="Straight Arrow Connector 26">
            <a:extLst>
              <a:ext uri="{FF2B5EF4-FFF2-40B4-BE49-F238E27FC236}">
                <a16:creationId xmlns:a16="http://schemas.microsoft.com/office/drawing/2014/main" id="{9AB7CEA1-6C38-E94E-B453-E5329DB7FF98}"/>
              </a:ext>
            </a:extLst>
          </p:cNvPr>
          <p:cNvCxnSpPr>
            <a:stCxn id="21" idx="3"/>
            <a:endCxn id="86" idx="1"/>
          </p:cNvCxnSpPr>
          <p:nvPr/>
        </p:nvCxnSpPr>
        <p:spPr>
          <a:xfrm flipV="1">
            <a:off x="3366706" y="2487161"/>
            <a:ext cx="4512388" cy="9594"/>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F611D4D-C3E5-F648-9222-11521C5A709B}"/>
              </a:ext>
            </a:extLst>
          </p:cNvPr>
          <p:cNvSpPr txBox="1"/>
          <p:nvPr/>
        </p:nvSpPr>
        <p:spPr>
          <a:xfrm>
            <a:off x="4769539" y="3387159"/>
            <a:ext cx="2366866" cy="323165"/>
          </a:xfrm>
          <a:prstGeom prst="rect">
            <a:avLst/>
          </a:prstGeom>
          <a:noFill/>
        </p:spPr>
        <p:txBody>
          <a:bodyPr wrap="none" rtlCol="0">
            <a:spAutoFit/>
          </a:bodyPr>
          <a:lstStyle/>
          <a:p>
            <a:r>
              <a:rPr lang="en-US" sz="1500" dirty="0">
                <a:solidFill>
                  <a:srgbClr val="0070C0"/>
                </a:solidFill>
              </a:rPr>
              <a:t>Pull Docker Image from ACR</a:t>
            </a:r>
          </a:p>
        </p:txBody>
      </p:sp>
      <p:sp>
        <p:nvSpPr>
          <p:cNvPr id="94" name="TextBox 93">
            <a:extLst>
              <a:ext uri="{FF2B5EF4-FFF2-40B4-BE49-F238E27FC236}">
                <a16:creationId xmlns:a16="http://schemas.microsoft.com/office/drawing/2014/main" id="{7CAC3C30-DB2F-4946-BB4F-A37DF6FE9A5B}"/>
              </a:ext>
            </a:extLst>
          </p:cNvPr>
          <p:cNvSpPr txBox="1"/>
          <p:nvPr/>
        </p:nvSpPr>
        <p:spPr>
          <a:xfrm>
            <a:off x="4961394" y="2187691"/>
            <a:ext cx="1926810" cy="323165"/>
          </a:xfrm>
          <a:prstGeom prst="rect">
            <a:avLst/>
          </a:prstGeom>
          <a:noFill/>
        </p:spPr>
        <p:txBody>
          <a:bodyPr wrap="none" rtlCol="0">
            <a:spAutoFit/>
          </a:bodyPr>
          <a:lstStyle/>
          <a:p>
            <a:r>
              <a:rPr lang="en-US" sz="1500" dirty="0">
                <a:solidFill>
                  <a:srgbClr val="0070C0"/>
                </a:solidFill>
              </a:rPr>
              <a:t>Integrate ACR and AKS</a:t>
            </a:r>
          </a:p>
        </p:txBody>
      </p:sp>
      <p:cxnSp>
        <p:nvCxnSpPr>
          <p:cNvPr id="35" name="Elbow Connector 34">
            <a:extLst>
              <a:ext uri="{FF2B5EF4-FFF2-40B4-BE49-F238E27FC236}">
                <a16:creationId xmlns:a16="http://schemas.microsoft.com/office/drawing/2014/main" id="{D89F1BDB-7544-FC4E-B08A-0802528DED0D}"/>
              </a:ext>
            </a:extLst>
          </p:cNvPr>
          <p:cNvCxnSpPr>
            <a:stCxn id="21" idx="2"/>
            <a:endCxn id="61" idx="0"/>
          </p:cNvCxnSpPr>
          <p:nvPr/>
        </p:nvCxnSpPr>
        <p:spPr>
          <a:xfrm rot="16200000" flipH="1">
            <a:off x="4905697" y="957763"/>
            <a:ext cx="1546112" cy="5510102"/>
          </a:xfrm>
          <a:prstGeom prst="bentConnector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7" name="Title 3">
            <a:extLst>
              <a:ext uri="{FF2B5EF4-FFF2-40B4-BE49-F238E27FC236}">
                <a16:creationId xmlns:a16="http://schemas.microsoft.com/office/drawing/2014/main" id="{376213D1-E3B2-0246-B45F-0991D269CD9C}"/>
              </a:ext>
            </a:extLst>
          </p:cNvPr>
          <p:cNvSpPr txBox="1">
            <a:spLocks/>
          </p:cNvSpPr>
          <p:nvPr/>
        </p:nvSpPr>
        <p:spPr>
          <a:xfrm>
            <a:off x="989264" y="-96457"/>
            <a:ext cx="10515600" cy="990709"/>
          </a:xfrm>
          <a:prstGeom prst="rect">
            <a:avLst/>
          </a:prstGeom>
        </p:spPr>
        <p:txBody>
          <a:bodyPr vert="horz" lIns="91440" tIns="45720" rIns="91440" bIns="45720"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t>Azure ACR and AKS - </a:t>
            </a:r>
            <a:r>
              <a:rPr lang="en-US" sz="4416" dirty="0">
                <a:solidFill>
                  <a:srgbClr val="00B050"/>
                </a:solidFill>
              </a:rPr>
              <a:t>Integration</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7331" y="771194"/>
            <a:ext cx="762000" cy="7620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30894" y="547075"/>
            <a:ext cx="1579856" cy="323165"/>
          </a:xfrm>
          <a:prstGeom prst="rect">
            <a:avLst/>
          </a:prstGeom>
          <a:noFill/>
        </p:spPr>
        <p:txBody>
          <a:bodyPr wrap="none" rtlCol="0">
            <a:spAutoFit/>
          </a:bodyPr>
          <a:lstStyle/>
          <a:p>
            <a:r>
              <a:rPr lang="en-US" sz="15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097733" y="1113791"/>
            <a:ext cx="963560" cy="180236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757061" y="2182049"/>
            <a:ext cx="1337226" cy="553998"/>
          </a:xfrm>
          <a:prstGeom prst="rect">
            <a:avLst/>
          </a:prstGeom>
          <a:noFill/>
        </p:spPr>
        <p:txBody>
          <a:bodyPr wrap="none" rtlCol="0">
            <a:spAutoFit/>
          </a:bodyPr>
          <a:lstStyle/>
          <a:p>
            <a:r>
              <a:rPr lang="en-US" sz="1500" dirty="0">
                <a:solidFill>
                  <a:srgbClr val="0070C0"/>
                </a:solidFill>
              </a:rPr>
              <a:t>Build and Push</a:t>
            </a:r>
          </a:p>
          <a:p>
            <a:r>
              <a:rPr lang="en-US" sz="1500" dirty="0">
                <a:solidFill>
                  <a:srgbClr val="0070C0"/>
                </a:solidFill>
              </a:rPr>
              <a:t>Docker Image</a:t>
            </a:r>
          </a:p>
        </p:txBody>
      </p:sp>
    </p:spTree>
    <p:extLst>
      <p:ext uri="{BB962C8B-B14F-4D97-AF65-F5344CB8AC3E}">
        <p14:creationId xmlns:p14="http://schemas.microsoft.com/office/powerpoint/2010/main" val="540267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1809750" y="1305013"/>
            <a:ext cx="9559423" cy="471179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09750" y="1296499"/>
            <a:ext cx="1403587"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1670479"/>
            <a:ext cx="6691222" cy="414524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9562" y="1704998"/>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07359" y="1750971"/>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493097"/>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491612"/>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9" y="5305692"/>
            <a:ext cx="848309" cy="553998"/>
          </a:xfrm>
          <a:prstGeom prst="rect">
            <a:avLst/>
          </a:prstGeom>
          <a:noFill/>
        </p:spPr>
        <p:txBody>
          <a:bodyPr wrap="none" rtlCol="0">
            <a:spAutoFit/>
          </a:bodyPr>
          <a:lstStyle/>
          <a:p>
            <a:r>
              <a:rPr lang="en-US" sz="1500" dirty="0"/>
              <a:t>Public IP</a:t>
            </a:r>
          </a:p>
          <a:p>
            <a:r>
              <a:rPr lang="en-US" sz="15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422621"/>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 y="4491612"/>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822828" y="4923283"/>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208279"/>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4923283"/>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4221980" y="4894268"/>
            <a:ext cx="1017375" cy="3050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5239355" y="3429000"/>
            <a:ext cx="2856748" cy="21935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5239355" y="4495718"/>
            <a:ext cx="797108" cy="79710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6273089" y="4485870"/>
            <a:ext cx="799738" cy="799733"/>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7296366" y="4454067"/>
            <a:ext cx="799738" cy="799733"/>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6018576" y="5015368"/>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7026827" y="5015368"/>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6078444" y="5308679"/>
            <a:ext cx="1078950" cy="323165"/>
          </a:xfrm>
          <a:prstGeom prst="rect">
            <a:avLst/>
          </a:prstGeom>
          <a:noFill/>
        </p:spPr>
        <p:txBody>
          <a:bodyPr wrap="none" rtlCol="0">
            <a:spAutoFit/>
          </a:bodyPr>
          <a:lstStyle/>
          <a:p>
            <a:r>
              <a:rPr lang="en-US" sz="1500"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286102" y="4277996"/>
            <a:ext cx="1422954" cy="297454"/>
          </a:xfrm>
          <a:prstGeom prst="rect">
            <a:avLst/>
          </a:prstGeom>
          <a:noFill/>
        </p:spPr>
        <p:txBody>
          <a:bodyPr wrap="none" rtlCol="0">
            <a:spAutoFit/>
          </a:bodyPr>
          <a:lstStyle/>
          <a:p>
            <a:r>
              <a:rPr lang="en-US" sz="1333" dirty="0"/>
              <a:t>http://&lt;public-</a:t>
            </a:r>
            <a:r>
              <a:rPr lang="en-US" sz="1333" dirty="0" err="1"/>
              <a:t>ip</a:t>
            </a:r>
            <a:r>
              <a:rPr lang="en-US" sz="1333"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9094" y="2018853"/>
            <a:ext cx="936614" cy="936614"/>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9090254" y="2106827"/>
            <a:ext cx="1561839" cy="553998"/>
          </a:xfrm>
          <a:prstGeom prst="rect">
            <a:avLst/>
          </a:prstGeom>
          <a:noFill/>
        </p:spPr>
        <p:txBody>
          <a:bodyPr wrap="none" rtlCol="0">
            <a:spAutoFit/>
          </a:bodyPr>
          <a:lstStyle/>
          <a:p>
            <a:pPr algn="ctr"/>
            <a:r>
              <a:rPr lang="en-US" sz="1500" dirty="0"/>
              <a:t>Azure AKS Cluster</a:t>
            </a:r>
          </a:p>
          <a:p>
            <a:pPr algn="ctr"/>
            <a:r>
              <a:rPr lang="en-US" sz="1500"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80697" y="2053750"/>
            <a:ext cx="886009" cy="886009"/>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177699" y="1658183"/>
            <a:ext cx="1440138" cy="553998"/>
          </a:xfrm>
          <a:prstGeom prst="rect">
            <a:avLst/>
          </a:prstGeom>
          <a:noFill/>
        </p:spPr>
        <p:txBody>
          <a:bodyPr wrap="none" rtlCol="0">
            <a:spAutoFit/>
          </a:bodyPr>
          <a:lstStyle/>
          <a:p>
            <a:pPr algn="ctr"/>
            <a:r>
              <a:rPr lang="en-US" sz="1500" dirty="0"/>
              <a:t>Azure Container</a:t>
            </a:r>
          </a:p>
          <a:p>
            <a:pPr algn="ctr"/>
            <a:r>
              <a:rPr lang="en-US" sz="15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3744276" y="2472796"/>
            <a:ext cx="2366866" cy="323165"/>
          </a:xfrm>
          <a:prstGeom prst="rect">
            <a:avLst/>
          </a:prstGeom>
          <a:noFill/>
        </p:spPr>
        <p:txBody>
          <a:bodyPr wrap="none" rtlCol="0">
            <a:spAutoFit/>
          </a:bodyPr>
          <a:lstStyle/>
          <a:p>
            <a:r>
              <a:rPr lang="en-US" sz="1500"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482040" y="-199132"/>
            <a:ext cx="11326303" cy="990709"/>
          </a:xfrm>
          <a:prstGeom prst="rect">
            <a:avLst/>
          </a:prstGeom>
        </p:spPr>
        <p:txBody>
          <a:bodyPr vert="horz" lIns="91440" tIns="45720" rIns="91440" bIns="45720"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t>Pull Docker Images from ACR using </a:t>
            </a:r>
            <a:r>
              <a:rPr lang="en-US" sz="4416" dirty="0">
                <a:solidFill>
                  <a:srgbClr val="00B050"/>
                </a:solidFill>
              </a:rPr>
              <a:t>Service Principal </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7331" y="771194"/>
            <a:ext cx="762000" cy="7620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30894" y="547075"/>
            <a:ext cx="1579856" cy="323165"/>
          </a:xfrm>
          <a:prstGeom prst="rect">
            <a:avLst/>
          </a:prstGeom>
          <a:noFill/>
        </p:spPr>
        <p:txBody>
          <a:bodyPr wrap="none" rtlCol="0">
            <a:spAutoFit/>
          </a:bodyPr>
          <a:lstStyle/>
          <a:p>
            <a:r>
              <a:rPr lang="en-US" sz="15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097733" y="1113791"/>
            <a:ext cx="963560" cy="180236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757061" y="2182049"/>
            <a:ext cx="1337226" cy="553998"/>
          </a:xfrm>
          <a:prstGeom prst="rect">
            <a:avLst/>
          </a:prstGeom>
          <a:noFill/>
        </p:spPr>
        <p:txBody>
          <a:bodyPr wrap="none" rtlCol="0">
            <a:spAutoFit/>
          </a:bodyPr>
          <a:lstStyle/>
          <a:p>
            <a:r>
              <a:rPr lang="en-US" sz="1500" dirty="0">
                <a:solidFill>
                  <a:srgbClr val="0070C0"/>
                </a:solidFill>
              </a:rPr>
              <a:t>Build and Push</a:t>
            </a:r>
          </a:p>
          <a:p>
            <a:r>
              <a:rPr lang="en-US" sz="1500"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7198037" y="3516768"/>
            <a:ext cx="843261" cy="817923"/>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8454952" y="3516768"/>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docker-server</a:t>
            </a:r>
          </a:p>
        </p:txBody>
      </p:sp>
      <p:sp>
        <p:nvSpPr>
          <p:cNvPr id="43" name="Rectangle 42">
            <a:extLst>
              <a:ext uri="{FF2B5EF4-FFF2-40B4-BE49-F238E27FC236}">
                <a16:creationId xmlns:a16="http://schemas.microsoft.com/office/drawing/2014/main" id="{B819D037-3BCF-1D49-9C16-693B379BD2AB}"/>
              </a:ext>
            </a:extLst>
          </p:cNvPr>
          <p:cNvSpPr/>
          <p:nvPr/>
        </p:nvSpPr>
        <p:spPr>
          <a:xfrm>
            <a:off x="8458650" y="3911890"/>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8464702" y="4335538"/>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8041298" y="3655311"/>
            <a:ext cx="413654" cy="27041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8041298" y="3925729"/>
            <a:ext cx="417353" cy="12470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8041298" y="3925729"/>
            <a:ext cx="423404" cy="54835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7072826" y="4334691"/>
            <a:ext cx="546842" cy="55104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3366706" y="2496755"/>
            <a:ext cx="3301023" cy="1957313"/>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5" name="Title 3">
            <a:extLst>
              <a:ext uri="{FF2B5EF4-FFF2-40B4-BE49-F238E27FC236}">
                <a16:creationId xmlns:a16="http://schemas.microsoft.com/office/drawing/2014/main" id="{6D690F4B-9D8F-3141-AE53-28785930D488}"/>
              </a:ext>
            </a:extLst>
          </p:cNvPr>
          <p:cNvSpPr txBox="1">
            <a:spLocks/>
          </p:cNvSpPr>
          <p:nvPr/>
        </p:nvSpPr>
        <p:spPr>
          <a:xfrm>
            <a:off x="166237" y="369821"/>
            <a:ext cx="11554022" cy="990709"/>
          </a:xfrm>
          <a:prstGeom prst="rect">
            <a:avLst/>
          </a:prstGeom>
        </p:spPr>
        <p:txBody>
          <a:bodyPr vert="horz" lIns="91440" tIns="45720" rIns="91440" bIns="45720"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solidFill>
                  <a:srgbClr val="00B050"/>
                </a:solidFill>
              </a:rPr>
              <a:t>Run on Azure AKS Nodepools</a:t>
            </a:r>
          </a:p>
        </p:txBody>
      </p:sp>
    </p:spTree>
    <p:extLst>
      <p:ext uri="{BB962C8B-B14F-4D97-AF65-F5344CB8AC3E}">
        <p14:creationId xmlns:p14="http://schemas.microsoft.com/office/powerpoint/2010/main" val="2899700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173392CA-3801-1A40-A789-F01C82EDE2ED}"/>
              </a:ext>
            </a:extLst>
          </p:cNvPr>
          <p:cNvSpPr/>
          <p:nvPr/>
        </p:nvSpPr>
        <p:spPr>
          <a:xfrm>
            <a:off x="1809750" y="1305013"/>
            <a:ext cx="9559423" cy="471179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09750" y="1296499"/>
            <a:ext cx="1403587"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1670479"/>
            <a:ext cx="6691222" cy="4145249"/>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9562" y="1704998"/>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4907359" y="1750971"/>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4493097"/>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4491612"/>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9" y="5305692"/>
            <a:ext cx="848309" cy="553998"/>
          </a:xfrm>
          <a:prstGeom prst="rect">
            <a:avLst/>
          </a:prstGeom>
          <a:noFill/>
        </p:spPr>
        <p:txBody>
          <a:bodyPr wrap="none" rtlCol="0">
            <a:spAutoFit/>
          </a:bodyPr>
          <a:lstStyle/>
          <a:p>
            <a:r>
              <a:rPr lang="en-US" sz="1500" dirty="0"/>
              <a:t>Public IP</a:t>
            </a:r>
          </a:p>
          <a:p>
            <a:r>
              <a:rPr lang="en-US" sz="1500" dirty="0"/>
              <a:t>App1 LB</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5422621"/>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 y="4491612"/>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cxnSpLocks/>
            <a:endCxn id="13" idx="1"/>
          </p:cNvCxnSpPr>
          <p:nvPr/>
        </p:nvCxnSpPr>
        <p:spPr>
          <a:xfrm flipV="1">
            <a:off x="822828" y="4923283"/>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5208279"/>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4923283"/>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60" idx="1"/>
          </p:cNvCxnSpPr>
          <p:nvPr/>
        </p:nvCxnSpPr>
        <p:spPr>
          <a:xfrm flipV="1">
            <a:off x="4221980" y="4554457"/>
            <a:ext cx="1017375" cy="37031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527E643-B12E-2040-A5FB-9EF6DADB0393}"/>
              </a:ext>
            </a:extLst>
          </p:cNvPr>
          <p:cNvSpPr/>
          <p:nvPr/>
        </p:nvSpPr>
        <p:spPr>
          <a:xfrm>
            <a:off x="5239355" y="3089189"/>
            <a:ext cx="2856748" cy="21935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0" name="Google Shape;660;p35">
            <a:extLst>
              <a:ext uri="{FF2B5EF4-FFF2-40B4-BE49-F238E27FC236}">
                <a16:creationId xmlns:a16="http://schemas.microsoft.com/office/drawing/2014/main" id="{D66C3FA6-C9EA-E64D-83D2-975F3204B846}"/>
              </a:ext>
            </a:extLst>
          </p:cNvPr>
          <p:cNvPicPr preferRelativeResize="0"/>
          <p:nvPr/>
        </p:nvPicPr>
        <p:blipFill>
          <a:blip r:embed="rId10">
            <a:alphaModFix/>
          </a:blip>
          <a:stretch>
            <a:fillRect/>
          </a:stretch>
        </p:blipFill>
        <p:spPr>
          <a:xfrm>
            <a:off x="5239355" y="4155907"/>
            <a:ext cx="797108" cy="797100"/>
          </a:xfrm>
          <a:prstGeom prst="rect">
            <a:avLst/>
          </a:prstGeom>
          <a:noFill/>
          <a:ln>
            <a:noFill/>
          </a:ln>
        </p:spPr>
      </p:pic>
      <p:pic>
        <p:nvPicPr>
          <p:cNvPr id="61" name="Google Shape;637;p35">
            <a:extLst>
              <a:ext uri="{FF2B5EF4-FFF2-40B4-BE49-F238E27FC236}">
                <a16:creationId xmlns:a16="http://schemas.microsoft.com/office/drawing/2014/main" id="{845DE65D-3C81-944A-B815-81493A6BD492}"/>
              </a:ext>
            </a:extLst>
          </p:cNvPr>
          <p:cNvPicPr preferRelativeResize="0"/>
          <p:nvPr/>
        </p:nvPicPr>
        <p:blipFill>
          <a:blip r:embed="rId11">
            <a:alphaModFix/>
          </a:blip>
          <a:stretch>
            <a:fillRect/>
          </a:stretch>
        </p:blipFill>
        <p:spPr>
          <a:xfrm>
            <a:off x="6273089" y="4146059"/>
            <a:ext cx="799738" cy="799733"/>
          </a:xfrm>
          <a:prstGeom prst="rect">
            <a:avLst/>
          </a:prstGeom>
          <a:noFill/>
          <a:ln>
            <a:noFill/>
          </a:ln>
        </p:spPr>
      </p:pic>
      <p:pic>
        <p:nvPicPr>
          <p:cNvPr id="62" name="Google Shape;638;p35">
            <a:extLst>
              <a:ext uri="{FF2B5EF4-FFF2-40B4-BE49-F238E27FC236}">
                <a16:creationId xmlns:a16="http://schemas.microsoft.com/office/drawing/2014/main" id="{A75D0226-CC3E-3447-B97F-8E054A542305}"/>
              </a:ext>
            </a:extLst>
          </p:cNvPr>
          <p:cNvPicPr preferRelativeResize="0"/>
          <p:nvPr/>
        </p:nvPicPr>
        <p:blipFill>
          <a:blip r:embed="rId12">
            <a:alphaModFix/>
          </a:blip>
          <a:stretch>
            <a:fillRect/>
          </a:stretch>
        </p:blipFill>
        <p:spPr>
          <a:xfrm>
            <a:off x="7296366" y="4114256"/>
            <a:ext cx="799738" cy="799733"/>
          </a:xfrm>
          <a:prstGeom prst="rect">
            <a:avLst/>
          </a:prstGeom>
          <a:noFill/>
          <a:ln>
            <a:noFill/>
          </a:ln>
        </p:spPr>
      </p:pic>
      <p:cxnSp>
        <p:nvCxnSpPr>
          <p:cNvPr id="65" name="Straight Arrow Connector 64">
            <a:extLst>
              <a:ext uri="{FF2B5EF4-FFF2-40B4-BE49-F238E27FC236}">
                <a16:creationId xmlns:a16="http://schemas.microsoft.com/office/drawing/2014/main" id="{4E523F13-3925-EB48-BFCB-4B38FF34D0E6}"/>
              </a:ext>
            </a:extLst>
          </p:cNvPr>
          <p:cNvCxnSpPr>
            <a:cxnSpLocks/>
          </p:cNvCxnSpPr>
          <p:nvPr/>
        </p:nvCxnSpPr>
        <p:spPr>
          <a:xfrm>
            <a:off x="6018576" y="4675557"/>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653B46-CFBC-734A-8C23-8D2CBB9A056F}"/>
              </a:ext>
            </a:extLst>
          </p:cNvPr>
          <p:cNvCxnSpPr>
            <a:cxnSpLocks/>
          </p:cNvCxnSpPr>
          <p:nvPr/>
        </p:nvCxnSpPr>
        <p:spPr>
          <a:xfrm flipH="1">
            <a:off x="7026827" y="4675557"/>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F1EF0B3C-CE79-284C-B07B-D49E535F5B4C}"/>
              </a:ext>
            </a:extLst>
          </p:cNvPr>
          <p:cNvSpPr txBox="1"/>
          <p:nvPr/>
        </p:nvSpPr>
        <p:spPr>
          <a:xfrm>
            <a:off x="6078444" y="4968868"/>
            <a:ext cx="1078950" cy="323165"/>
          </a:xfrm>
          <a:prstGeom prst="rect">
            <a:avLst/>
          </a:prstGeom>
          <a:noFill/>
        </p:spPr>
        <p:txBody>
          <a:bodyPr wrap="none" rtlCol="0">
            <a:spAutoFit/>
          </a:bodyPr>
          <a:lstStyle/>
          <a:p>
            <a:r>
              <a:rPr lang="en-US" sz="1500" dirty="0"/>
              <a:t>Nginx App1</a:t>
            </a:r>
          </a:p>
        </p:txBody>
      </p:sp>
      <p:sp>
        <p:nvSpPr>
          <p:cNvPr id="148" name="TextBox 147">
            <a:extLst>
              <a:ext uri="{FF2B5EF4-FFF2-40B4-BE49-F238E27FC236}">
                <a16:creationId xmlns:a16="http://schemas.microsoft.com/office/drawing/2014/main" id="{4DB36D9C-7373-F247-A1AC-A3FEB1CA7448}"/>
              </a:ext>
            </a:extLst>
          </p:cNvPr>
          <p:cNvSpPr txBox="1"/>
          <p:nvPr/>
        </p:nvSpPr>
        <p:spPr>
          <a:xfrm>
            <a:off x="286102" y="4277996"/>
            <a:ext cx="1422954" cy="297454"/>
          </a:xfrm>
          <a:prstGeom prst="rect">
            <a:avLst/>
          </a:prstGeom>
          <a:noFill/>
        </p:spPr>
        <p:txBody>
          <a:bodyPr wrap="none" rtlCol="0">
            <a:spAutoFit/>
          </a:bodyPr>
          <a:lstStyle/>
          <a:p>
            <a:r>
              <a:rPr lang="en-US" sz="1333" dirty="0"/>
              <a:t>http://&lt;public-</a:t>
            </a:r>
            <a:r>
              <a:rPr lang="en-US" sz="1333" dirty="0" err="1"/>
              <a:t>ip</a:t>
            </a:r>
            <a:r>
              <a:rPr lang="en-US" sz="1333" dirty="0"/>
              <a:t>&gt;</a:t>
            </a:r>
          </a:p>
        </p:txBody>
      </p:sp>
      <p:pic>
        <p:nvPicPr>
          <p:cNvPr id="86" name="Graphic 85">
            <a:extLst>
              <a:ext uri="{FF2B5EF4-FFF2-40B4-BE49-F238E27FC236}">
                <a16:creationId xmlns:a16="http://schemas.microsoft.com/office/drawing/2014/main" id="{93D2E742-8790-694F-822B-4349D8DC66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602" y="1704998"/>
            <a:ext cx="936614" cy="936614"/>
          </a:xfrm>
          <a:prstGeom prst="rect">
            <a:avLst/>
          </a:prstGeom>
        </p:spPr>
      </p:pic>
      <p:sp>
        <p:nvSpPr>
          <p:cNvPr id="88" name="TextBox 87">
            <a:extLst>
              <a:ext uri="{FF2B5EF4-FFF2-40B4-BE49-F238E27FC236}">
                <a16:creationId xmlns:a16="http://schemas.microsoft.com/office/drawing/2014/main" id="{16DA3280-5534-3C44-B7EA-04C42B735F93}"/>
              </a:ext>
            </a:extLst>
          </p:cNvPr>
          <p:cNvSpPr txBox="1"/>
          <p:nvPr/>
        </p:nvSpPr>
        <p:spPr>
          <a:xfrm>
            <a:off x="9336763" y="1792972"/>
            <a:ext cx="1561839" cy="553998"/>
          </a:xfrm>
          <a:prstGeom prst="rect">
            <a:avLst/>
          </a:prstGeom>
          <a:noFill/>
        </p:spPr>
        <p:txBody>
          <a:bodyPr wrap="none" rtlCol="0">
            <a:spAutoFit/>
          </a:bodyPr>
          <a:lstStyle/>
          <a:p>
            <a:pPr algn="ctr"/>
            <a:r>
              <a:rPr lang="en-US" sz="1500" dirty="0"/>
              <a:t>Azure AKS Cluster</a:t>
            </a:r>
          </a:p>
          <a:p>
            <a:pPr algn="ctr"/>
            <a:r>
              <a:rPr lang="en-US" sz="1500" dirty="0"/>
              <a:t>Control Plane</a:t>
            </a:r>
          </a:p>
        </p:txBody>
      </p:sp>
      <p:pic>
        <p:nvPicPr>
          <p:cNvPr id="21" name="Graphic 20">
            <a:extLst>
              <a:ext uri="{FF2B5EF4-FFF2-40B4-BE49-F238E27FC236}">
                <a16:creationId xmlns:a16="http://schemas.microsoft.com/office/drawing/2014/main" id="{3939580E-1453-5946-9651-8A3427C5A7B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80697" y="2053750"/>
            <a:ext cx="886009" cy="886009"/>
          </a:xfrm>
          <a:prstGeom prst="rect">
            <a:avLst/>
          </a:prstGeom>
        </p:spPr>
      </p:pic>
      <p:sp>
        <p:nvSpPr>
          <p:cNvPr id="90" name="TextBox 89">
            <a:extLst>
              <a:ext uri="{FF2B5EF4-FFF2-40B4-BE49-F238E27FC236}">
                <a16:creationId xmlns:a16="http://schemas.microsoft.com/office/drawing/2014/main" id="{6CCE0DE9-EF16-0E47-A811-6CAE95BCA73B}"/>
              </a:ext>
            </a:extLst>
          </p:cNvPr>
          <p:cNvSpPr txBox="1"/>
          <p:nvPr/>
        </p:nvSpPr>
        <p:spPr>
          <a:xfrm>
            <a:off x="2177699" y="1658183"/>
            <a:ext cx="1440138" cy="553998"/>
          </a:xfrm>
          <a:prstGeom prst="rect">
            <a:avLst/>
          </a:prstGeom>
          <a:noFill/>
        </p:spPr>
        <p:txBody>
          <a:bodyPr wrap="none" rtlCol="0">
            <a:spAutoFit/>
          </a:bodyPr>
          <a:lstStyle/>
          <a:p>
            <a:pPr algn="ctr"/>
            <a:r>
              <a:rPr lang="en-US" sz="1500" dirty="0"/>
              <a:t>Azure Container</a:t>
            </a:r>
          </a:p>
          <a:p>
            <a:pPr algn="ctr"/>
            <a:r>
              <a:rPr lang="en-US" sz="1500" dirty="0"/>
              <a:t>Registry</a:t>
            </a:r>
          </a:p>
        </p:txBody>
      </p:sp>
      <p:sp>
        <p:nvSpPr>
          <p:cNvPr id="32" name="TextBox 31">
            <a:extLst>
              <a:ext uri="{FF2B5EF4-FFF2-40B4-BE49-F238E27FC236}">
                <a16:creationId xmlns:a16="http://schemas.microsoft.com/office/drawing/2014/main" id="{FF611D4D-C3E5-F648-9222-11521C5A709B}"/>
              </a:ext>
            </a:extLst>
          </p:cNvPr>
          <p:cNvSpPr txBox="1"/>
          <p:nvPr/>
        </p:nvSpPr>
        <p:spPr>
          <a:xfrm>
            <a:off x="3744276" y="2472796"/>
            <a:ext cx="2366866" cy="323165"/>
          </a:xfrm>
          <a:prstGeom prst="rect">
            <a:avLst/>
          </a:prstGeom>
          <a:noFill/>
        </p:spPr>
        <p:txBody>
          <a:bodyPr wrap="none" rtlCol="0">
            <a:spAutoFit/>
          </a:bodyPr>
          <a:lstStyle/>
          <a:p>
            <a:r>
              <a:rPr lang="en-US" sz="1500" dirty="0">
                <a:solidFill>
                  <a:srgbClr val="0070C0"/>
                </a:solidFill>
              </a:rPr>
              <a:t>Pull Docker Image from ACR</a:t>
            </a:r>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492338" y="-199132"/>
            <a:ext cx="11326303" cy="990709"/>
          </a:xfrm>
          <a:prstGeom prst="rect">
            <a:avLst/>
          </a:prstGeom>
        </p:spPr>
        <p:txBody>
          <a:bodyPr vert="horz" lIns="91440" tIns="45720" rIns="91440" bIns="45720"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t>Pull Docker Images from ACR using </a:t>
            </a:r>
            <a:r>
              <a:rPr lang="en-US" sz="4416" dirty="0">
                <a:solidFill>
                  <a:srgbClr val="00B050"/>
                </a:solidFill>
              </a:rPr>
              <a:t>Service Principal</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7331" y="771194"/>
            <a:ext cx="762000" cy="762000"/>
          </a:xfrm>
          <a:prstGeom prst="rect">
            <a:avLst/>
          </a:prstGeom>
        </p:spPr>
      </p:pic>
      <p:sp>
        <p:nvSpPr>
          <p:cNvPr id="102" name="TextBox 101">
            <a:extLst>
              <a:ext uri="{FF2B5EF4-FFF2-40B4-BE49-F238E27FC236}">
                <a16:creationId xmlns:a16="http://schemas.microsoft.com/office/drawing/2014/main" id="{7E5A4F66-E03A-8A4A-8089-1D1AC47B72EF}"/>
              </a:ext>
            </a:extLst>
          </p:cNvPr>
          <p:cNvSpPr txBox="1"/>
          <p:nvPr/>
        </p:nvSpPr>
        <p:spPr>
          <a:xfrm>
            <a:off x="130894" y="547075"/>
            <a:ext cx="1579856" cy="323165"/>
          </a:xfrm>
          <a:prstGeom prst="rect">
            <a:avLst/>
          </a:prstGeom>
          <a:noFill/>
        </p:spPr>
        <p:txBody>
          <a:bodyPr wrap="none" rtlCol="0">
            <a:spAutoFit/>
          </a:bodyPr>
          <a:lstStyle/>
          <a:p>
            <a:r>
              <a:rPr lang="en-US" sz="1500" dirty="0"/>
              <a:t>Docker Developer</a:t>
            </a:r>
          </a:p>
        </p:txBody>
      </p:sp>
      <p:cxnSp>
        <p:nvCxnSpPr>
          <p:cNvPr id="48" name="Elbow Connector 47">
            <a:extLst>
              <a:ext uri="{FF2B5EF4-FFF2-40B4-BE49-F238E27FC236}">
                <a16:creationId xmlns:a16="http://schemas.microsoft.com/office/drawing/2014/main" id="{505D661A-E57B-F34C-BAD9-2724F0A8AE83}"/>
              </a:ext>
            </a:extLst>
          </p:cNvPr>
          <p:cNvCxnSpPr>
            <a:stCxn id="45" idx="2"/>
            <a:endCxn id="21" idx="1"/>
          </p:cNvCxnSpPr>
          <p:nvPr/>
        </p:nvCxnSpPr>
        <p:spPr>
          <a:xfrm rot="16200000" flipH="1">
            <a:off x="1097733" y="1113791"/>
            <a:ext cx="963560" cy="1802366"/>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18A4EF2-86D8-9C4F-9C44-EF44596370FC}"/>
              </a:ext>
            </a:extLst>
          </p:cNvPr>
          <p:cNvSpPr txBox="1"/>
          <p:nvPr/>
        </p:nvSpPr>
        <p:spPr>
          <a:xfrm>
            <a:off x="757061" y="2182049"/>
            <a:ext cx="1337226" cy="553998"/>
          </a:xfrm>
          <a:prstGeom prst="rect">
            <a:avLst/>
          </a:prstGeom>
          <a:noFill/>
        </p:spPr>
        <p:txBody>
          <a:bodyPr wrap="none" rtlCol="0">
            <a:spAutoFit/>
          </a:bodyPr>
          <a:lstStyle/>
          <a:p>
            <a:r>
              <a:rPr lang="en-US" sz="1500" dirty="0">
                <a:solidFill>
                  <a:srgbClr val="0070C0"/>
                </a:solidFill>
              </a:rPr>
              <a:t>Build and Push</a:t>
            </a:r>
          </a:p>
          <a:p>
            <a:r>
              <a:rPr lang="en-US" sz="1500" dirty="0">
                <a:solidFill>
                  <a:srgbClr val="0070C0"/>
                </a:solidFill>
              </a:rPr>
              <a:t>Docker Image</a:t>
            </a:r>
          </a:p>
        </p:txBody>
      </p:sp>
      <p:pic>
        <p:nvPicPr>
          <p:cNvPr id="39" name="Google Shape;171;p19">
            <a:extLst>
              <a:ext uri="{FF2B5EF4-FFF2-40B4-BE49-F238E27FC236}">
                <a16:creationId xmlns:a16="http://schemas.microsoft.com/office/drawing/2014/main" id="{7A8AD394-DFA4-B548-8551-24127EA3237D}"/>
              </a:ext>
            </a:extLst>
          </p:cNvPr>
          <p:cNvPicPr preferRelativeResize="0"/>
          <p:nvPr/>
        </p:nvPicPr>
        <p:blipFill>
          <a:blip r:embed="rId17">
            <a:alphaModFix/>
          </a:blip>
          <a:stretch>
            <a:fillRect/>
          </a:stretch>
        </p:blipFill>
        <p:spPr>
          <a:xfrm>
            <a:off x="7198037" y="3176957"/>
            <a:ext cx="843261" cy="817923"/>
          </a:xfrm>
          <a:prstGeom prst="rect">
            <a:avLst/>
          </a:prstGeom>
          <a:noFill/>
          <a:ln>
            <a:noFill/>
          </a:ln>
        </p:spPr>
      </p:pic>
      <p:sp>
        <p:nvSpPr>
          <p:cNvPr id="4" name="Rectangle 3">
            <a:extLst>
              <a:ext uri="{FF2B5EF4-FFF2-40B4-BE49-F238E27FC236}">
                <a16:creationId xmlns:a16="http://schemas.microsoft.com/office/drawing/2014/main" id="{138D47A2-3E10-7B4D-ADA2-9AEFF726A905}"/>
              </a:ext>
            </a:extLst>
          </p:cNvPr>
          <p:cNvSpPr/>
          <p:nvPr/>
        </p:nvSpPr>
        <p:spPr>
          <a:xfrm>
            <a:off x="8454952" y="3176957"/>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docker-server</a:t>
            </a:r>
          </a:p>
        </p:txBody>
      </p:sp>
      <p:sp>
        <p:nvSpPr>
          <p:cNvPr id="43" name="Rectangle 42">
            <a:extLst>
              <a:ext uri="{FF2B5EF4-FFF2-40B4-BE49-F238E27FC236}">
                <a16:creationId xmlns:a16="http://schemas.microsoft.com/office/drawing/2014/main" id="{B819D037-3BCF-1D49-9C16-693B379BD2AB}"/>
              </a:ext>
            </a:extLst>
          </p:cNvPr>
          <p:cNvSpPr/>
          <p:nvPr/>
        </p:nvSpPr>
        <p:spPr>
          <a:xfrm>
            <a:off x="8458650" y="3572079"/>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docker-username</a:t>
            </a:r>
          </a:p>
        </p:txBody>
      </p:sp>
      <p:sp>
        <p:nvSpPr>
          <p:cNvPr id="44" name="Rectangle 43">
            <a:extLst>
              <a:ext uri="{FF2B5EF4-FFF2-40B4-BE49-F238E27FC236}">
                <a16:creationId xmlns:a16="http://schemas.microsoft.com/office/drawing/2014/main" id="{BA1491B2-478D-8C4C-B8FF-C4A070CB68E0}"/>
              </a:ext>
            </a:extLst>
          </p:cNvPr>
          <p:cNvSpPr/>
          <p:nvPr/>
        </p:nvSpPr>
        <p:spPr>
          <a:xfrm>
            <a:off x="8464702" y="3995727"/>
            <a:ext cx="2358081" cy="2770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docker-password</a:t>
            </a:r>
          </a:p>
        </p:txBody>
      </p:sp>
      <p:cxnSp>
        <p:nvCxnSpPr>
          <p:cNvPr id="12" name="Straight Arrow Connector 11">
            <a:extLst>
              <a:ext uri="{FF2B5EF4-FFF2-40B4-BE49-F238E27FC236}">
                <a16:creationId xmlns:a16="http://schemas.microsoft.com/office/drawing/2014/main" id="{ED5F4EB0-40C9-0A42-91DF-38FC6A553DE8}"/>
              </a:ext>
            </a:extLst>
          </p:cNvPr>
          <p:cNvCxnSpPr>
            <a:stCxn id="39" idx="3"/>
            <a:endCxn id="4" idx="1"/>
          </p:cNvCxnSpPr>
          <p:nvPr/>
        </p:nvCxnSpPr>
        <p:spPr>
          <a:xfrm flipV="1">
            <a:off x="8041298" y="3315500"/>
            <a:ext cx="413654" cy="27041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E4C0CB-C7C2-AD46-B056-40D0491B156C}"/>
              </a:ext>
            </a:extLst>
          </p:cNvPr>
          <p:cNvCxnSpPr>
            <a:stCxn id="39" idx="3"/>
            <a:endCxn id="43" idx="1"/>
          </p:cNvCxnSpPr>
          <p:nvPr/>
        </p:nvCxnSpPr>
        <p:spPr>
          <a:xfrm>
            <a:off x="8041298" y="3585919"/>
            <a:ext cx="417353" cy="124703"/>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49AA05-9FE3-1F41-8FEB-59ADDB6EF17D}"/>
              </a:ext>
            </a:extLst>
          </p:cNvPr>
          <p:cNvCxnSpPr>
            <a:stCxn id="39" idx="3"/>
            <a:endCxn id="44" idx="1"/>
          </p:cNvCxnSpPr>
          <p:nvPr/>
        </p:nvCxnSpPr>
        <p:spPr>
          <a:xfrm>
            <a:off x="8041298" y="3585918"/>
            <a:ext cx="423404" cy="54835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DD88AA-C567-5F44-9D74-AAECBB2E5446}"/>
              </a:ext>
            </a:extLst>
          </p:cNvPr>
          <p:cNvCxnSpPr>
            <a:stCxn id="61" idx="3"/>
            <a:endCxn id="39" idx="2"/>
          </p:cNvCxnSpPr>
          <p:nvPr/>
        </p:nvCxnSpPr>
        <p:spPr>
          <a:xfrm flipV="1">
            <a:off x="7072826" y="3994880"/>
            <a:ext cx="546842" cy="551046"/>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3C958D6F-959A-D847-83FD-9F347461DAC9}"/>
              </a:ext>
            </a:extLst>
          </p:cNvPr>
          <p:cNvCxnSpPr>
            <a:cxnSpLocks/>
            <a:endCxn id="21" idx="3"/>
          </p:cNvCxnSpPr>
          <p:nvPr/>
        </p:nvCxnSpPr>
        <p:spPr>
          <a:xfrm rot="10800000">
            <a:off x="3366706" y="2496755"/>
            <a:ext cx="3301023" cy="1957313"/>
          </a:xfrm>
          <a:prstGeom prst="bentConnector3">
            <a:avLst>
              <a:gd name="adj1" fmla="val -535"/>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C53C6AF-D7D5-D345-A539-2E9385D54C6C}"/>
              </a:ext>
            </a:extLst>
          </p:cNvPr>
          <p:cNvSpPr/>
          <p:nvPr/>
        </p:nvSpPr>
        <p:spPr>
          <a:xfrm>
            <a:off x="5107459" y="2939759"/>
            <a:ext cx="3150973" cy="2692863"/>
          </a:xfrm>
          <a:prstGeom prst="rect">
            <a:avLst/>
          </a:prstGeom>
          <a:no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6" name="TextBox 15">
            <a:extLst>
              <a:ext uri="{FF2B5EF4-FFF2-40B4-BE49-F238E27FC236}">
                <a16:creationId xmlns:a16="http://schemas.microsoft.com/office/drawing/2014/main" id="{BB687F69-0C65-C749-B564-61536D37FC47}"/>
              </a:ext>
            </a:extLst>
          </p:cNvPr>
          <p:cNvSpPr txBox="1"/>
          <p:nvPr/>
        </p:nvSpPr>
        <p:spPr>
          <a:xfrm>
            <a:off x="5815059" y="5287299"/>
            <a:ext cx="1577868" cy="323165"/>
          </a:xfrm>
          <a:prstGeom prst="rect">
            <a:avLst/>
          </a:prstGeom>
          <a:noFill/>
        </p:spPr>
        <p:txBody>
          <a:bodyPr wrap="none" rtlCol="0">
            <a:spAutoFit/>
          </a:bodyPr>
          <a:lstStyle/>
          <a:p>
            <a:r>
              <a:rPr lang="en-US" sz="1500" dirty="0"/>
              <a:t>Virtual Node - ACI</a:t>
            </a:r>
          </a:p>
        </p:txBody>
      </p:sp>
      <p:sp>
        <p:nvSpPr>
          <p:cNvPr id="47" name="Title 3">
            <a:extLst>
              <a:ext uri="{FF2B5EF4-FFF2-40B4-BE49-F238E27FC236}">
                <a16:creationId xmlns:a16="http://schemas.microsoft.com/office/drawing/2014/main" id="{F696BA9E-D8AA-8647-9501-BE5C7D516904}"/>
              </a:ext>
            </a:extLst>
          </p:cNvPr>
          <p:cNvSpPr txBox="1">
            <a:spLocks/>
          </p:cNvSpPr>
          <p:nvPr/>
        </p:nvSpPr>
        <p:spPr>
          <a:xfrm>
            <a:off x="166237" y="369821"/>
            <a:ext cx="11554022" cy="990709"/>
          </a:xfrm>
          <a:prstGeom prst="rect">
            <a:avLst/>
          </a:prstGeom>
        </p:spPr>
        <p:txBody>
          <a:bodyPr vert="horz" lIns="91440" tIns="45720" rIns="91440" bIns="45720"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solidFill>
                  <a:srgbClr val="00B050"/>
                </a:solidFill>
              </a:rPr>
              <a:t>Run on Azure Virtual Nodes</a:t>
            </a:r>
          </a:p>
        </p:txBody>
      </p:sp>
    </p:spTree>
    <p:extLst>
      <p:ext uri="{BB962C8B-B14F-4D97-AF65-F5344CB8AC3E}">
        <p14:creationId xmlns:p14="http://schemas.microsoft.com/office/powerpoint/2010/main" val="1707269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932431" y="-6515"/>
            <a:ext cx="10515600"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333" dirty="0"/>
              <a:t>Azure DevOps Pipelines – </a:t>
            </a:r>
            <a:r>
              <a:rPr lang="en-US" sz="3333" dirty="0">
                <a:solidFill>
                  <a:srgbClr val="00B050"/>
                </a:solidFill>
              </a:rPr>
              <a:t>Build &amp; Push Docker Image to ACR</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574" y="4667206"/>
            <a:ext cx="814281" cy="814281"/>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122229" y="2508739"/>
            <a:ext cx="906723" cy="906723"/>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stCxn id="45" idx="0"/>
            <a:endCxn id="4" idx="2"/>
          </p:cNvCxnSpPr>
          <p:nvPr/>
        </p:nvCxnSpPr>
        <p:spPr>
          <a:xfrm flipH="1" flipV="1">
            <a:off x="575591" y="3415463"/>
            <a:ext cx="16124" cy="125174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03879" y="1859567"/>
            <a:ext cx="638868" cy="638868"/>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753660" y="2551414"/>
            <a:ext cx="821376" cy="821376"/>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1525572" y="1247365"/>
            <a:ext cx="4809895" cy="3333779"/>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TextBox 48">
            <a:extLst>
              <a:ext uri="{FF2B5EF4-FFF2-40B4-BE49-F238E27FC236}">
                <a16:creationId xmlns:a16="http://schemas.microsoft.com/office/drawing/2014/main" id="{3F47A8D4-785B-B54C-91F0-C77561B5F75C}"/>
              </a:ext>
            </a:extLst>
          </p:cNvPr>
          <p:cNvSpPr txBox="1"/>
          <p:nvPr/>
        </p:nvSpPr>
        <p:spPr>
          <a:xfrm>
            <a:off x="1615727" y="1275163"/>
            <a:ext cx="1403587" cy="323165"/>
          </a:xfrm>
          <a:prstGeom prst="rect">
            <a:avLst/>
          </a:prstGeom>
          <a:noFill/>
        </p:spPr>
        <p:txBody>
          <a:bodyPr wrap="square" rtlCol="0">
            <a:spAutoFit/>
          </a:bodyPr>
          <a:lstStyle/>
          <a:p>
            <a:r>
              <a:rPr lang="en-US" sz="1500"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725970" y="1819929"/>
            <a:ext cx="2762490" cy="2350608"/>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1" name="TextBox 50">
            <a:extLst>
              <a:ext uri="{FF2B5EF4-FFF2-40B4-BE49-F238E27FC236}">
                <a16:creationId xmlns:a16="http://schemas.microsoft.com/office/drawing/2014/main" id="{7C3B094D-A3FA-9F4D-8F26-F4D23DBAC7A3}"/>
              </a:ext>
            </a:extLst>
          </p:cNvPr>
          <p:cNvSpPr txBox="1"/>
          <p:nvPr/>
        </p:nvSpPr>
        <p:spPr>
          <a:xfrm>
            <a:off x="2470718" y="1940770"/>
            <a:ext cx="1705856" cy="323165"/>
          </a:xfrm>
          <a:prstGeom prst="rect">
            <a:avLst/>
          </a:prstGeom>
          <a:noFill/>
        </p:spPr>
        <p:txBody>
          <a:bodyPr wrap="square" rtlCol="0">
            <a:spAutoFit/>
          </a:bodyPr>
          <a:lstStyle/>
          <a:p>
            <a:r>
              <a:rPr lang="en-US" sz="1500"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361978" y="3461703"/>
            <a:ext cx="1705856" cy="784830"/>
          </a:xfrm>
          <a:prstGeom prst="rect">
            <a:avLst/>
          </a:prstGeom>
          <a:noFill/>
        </p:spPr>
        <p:txBody>
          <a:bodyPr wrap="square" rtlCol="0">
            <a:spAutoFit/>
          </a:bodyPr>
          <a:lstStyle/>
          <a:p>
            <a:r>
              <a:rPr lang="en-US" sz="1500" dirty="0"/>
              <a:t>Azure Pipelines</a:t>
            </a:r>
          </a:p>
          <a:p>
            <a:r>
              <a:rPr lang="en-US" sz="1500" dirty="0"/>
              <a:t>(Build &amp; Push)	</a:t>
            </a:r>
          </a:p>
        </p:txBody>
      </p:sp>
      <p:sp>
        <p:nvSpPr>
          <p:cNvPr id="53" name="TextBox 52">
            <a:extLst>
              <a:ext uri="{FF2B5EF4-FFF2-40B4-BE49-F238E27FC236}">
                <a16:creationId xmlns:a16="http://schemas.microsoft.com/office/drawing/2014/main" id="{9B85D1E5-AB5D-204A-A2F7-A5D2D201F588}"/>
              </a:ext>
            </a:extLst>
          </p:cNvPr>
          <p:cNvSpPr txBox="1"/>
          <p:nvPr/>
        </p:nvSpPr>
        <p:spPr>
          <a:xfrm>
            <a:off x="147624" y="2299842"/>
            <a:ext cx="959238" cy="323165"/>
          </a:xfrm>
          <a:prstGeom prst="rect">
            <a:avLst/>
          </a:prstGeom>
          <a:noFill/>
        </p:spPr>
        <p:txBody>
          <a:bodyPr wrap="square" rtlCol="0">
            <a:spAutoFit/>
          </a:bodyPr>
          <a:lstStyle/>
          <a:p>
            <a:r>
              <a:rPr lang="en-US" sz="1500" dirty="0" err="1"/>
              <a:t>Github</a:t>
            </a:r>
            <a:endParaRPr lang="en-US" sz="1500"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6380" y="5519190"/>
            <a:ext cx="1207616" cy="323165"/>
          </a:xfrm>
          <a:prstGeom prst="rect">
            <a:avLst/>
          </a:prstGeom>
          <a:noFill/>
        </p:spPr>
        <p:txBody>
          <a:bodyPr wrap="square" rtlCol="0">
            <a:spAutoFit/>
          </a:bodyPr>
          <a:lstStyle/>
          <a:p>
            <a:r>
              <a:rPr lang="en-US" sz="1500" dirty="0"/>
              <a:t>Developer</a:t>
            </a:r>
          </a:p>
        </p:txBody>
      </p:sp>
      <p:cxnSp>
        <p:nvCxnSpPr>
          <p:cNvPr id="22" name="Straight Arrow Connector 21">
            <a:extLst>
              <a:ext uri="{FF2B5EF4-FFF2-40B4-BE49-F238E27FC236}">
                <a16:creationId xmlns:a16="http://schemas.microsoft.com/office/drawing/2014/main" id="{B30CCB5C-1CBD-004A-B178-595A41F8CC34}"/>
              </a:ext>
            </a:extLst>
          </p:cNvPr>
          <p:cNvCxnSpPr>
            <a:cxnSpLocks/>
            <a:stCxn id="4" idx="3"/>
            <a:endCxn id="18" idx="1"/>
          </p:cNvCxnSpPr>
          <p:nvPr/>
        </p:nvCxnSpPr>
        <p:spPr>
          <a:xfrm>
            <a:off x="1028952" y="2962101"/>
            <a:ext cx="1724708"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906474" y="2520709"/>
            <a:ext cx="886009" cy="886009"/>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4542601" y="3406718"/>
            <a:ext cx="1705855" cy="553998"/>
          </a:xfrm>
          <a:prstGeom prst="rect">
            <a:avLst/>
          </a:prstGeom>
          <a:noFill/>
        </p:spPr>
        <p:txBody>
          <a:bodyPr wrap="square" rtlCol="0">
            <a:spAutoFit/>
          </a:bodyPr>
          <a:lstStyle/>
          <a:p>
            <a:pPr algn="ctr"/>
            <a:r>
              <a:rPr lang="en-US" sz="1500" dirty="0"/>
              <a:t>Azure Container Registry</a:t>
            </a:r>
          </a:p>
        </p:txBody>
      </p:sp>
      <p:cxnSp>
        <p:nvCxnSpPr>
          <p:cNvPr id="25" name="Straight Arrow Connector 24">
            <a:extLst>
              <a:ext uri="{FF2B5EF4-FFF2-40B4-BE49-F238E27FC236}">
                <a16:creationId xmlns:a16="http://schemas.microsoft.com/office/drawing/2014/main" id="{AA302AAA-89EF-5641-9EFD-24A1A0199BF7}"/>
              </a:ext>
            </a:extLst>
          </p:cNvPr>
          <p:cNvCxnSpPr>
            <a:cxnSpLocks/>
            <a:stCxn id="18" idx="3"/>
            <a:endCxn id="56" idx="1"/>
          </p:cNvCxnSpPr>
          <p:nvPr/>
        </p:nvCxnSpPr>
        <p:spPr>
          <a:xfrm>
            <a:off x="3575036" y="2962102"/>
            <a:ext cx="1331438" cy="161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B774A19-E7B6-7142-8918-B97D95AEAFC2}"/>
              </a:ext>
            </a:extLst>
          </p:cNvPr>
          <p:cNvPicPr>
            <a:picLocks noChangeAspect="1"/>
          </p:cNvPicPr>
          <p:nvPr/>
        </p:nvPicPr>
        <p:blipFill>
          <a:blip r:embed="rId10"/>
          <a:stretch>
            <a:fillRect/>
          </a:stretch>
        </p:blipFill>
        <p:spPr>
          <a:xfrm>
            <a:off x="7269324" y="1118539"/>
            <a:ext cx="4463357" cy="4977461"/>
          </a:xfrm>
          <a:prstGeom prst="rect">
            <a:avLst/>
          </a:prstGeom>
        </p:spPr>
      </p:pic>
    </p:spTree>
    <p:extLst>
      <p:ext uri="{BB962C8B-B14F-4D97-AF65-F5344CB8AC3E}">
        <p14:creationId xmlns:p14="http://schemas.microsoft.com/office/powerpoint/2010/main" val="2414823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A diagram of a service&#10;&#10;Description automatically generated">
            <a:extLst>
              <a:ext uri="{FF2B5EF4-FFF2-40B4-BE49-F238E27FC236}">
                <a16:creationId xmlns:a16="http://schemas.microsoft.com/office/drawing/2014/main" id="{0393A2F6-1164-6045-2122-C31C6B5F93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9011" y="307036"/>
            <a:ext cx="11490385" cy="637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560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866170" y="-204577"/>
            <a:ext cx="10515600"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2917" dirty="0"/>
              <a:t>Azure DevOps – </a:t>
            </a:r>
            <a:r>
              <a:rPr lang="en-US" sz="2917" dirty="0">
                <a:solidFill>
                  <a:srgbClr val="00B050"/>
                </a:solidFill>
              </a:rPr>
              <a:t>Build &amp; Push Docker Image to ACR &amp; Deploy to AKS </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0590" y="322710"/>
            <a:ext cx="814281" cy="814281"/>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79772" y="1876842"/>
            <a:ext cx="906723" cy="906723"/>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stCxn id="45" idx="2"/>
            <a:endCxn id="4" idx="0"/>
          </p:cNvCxnSpPr>
          <p:nvPr/>
        </p:nvCxnSpPr>
        <p:spPr>
          <a:xfrm flipH="1">
            <a:off x="533134" y="1136990"/>
            <a:ext cx="4598" cy="73985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65343" y="679016"/>
            <a:ext cx="569204" cy="569204"/>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1640013" y="1340428"/>
            <a:ext cx="450364" cy="450364"/>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1317344" y="618435"/>
            <a:ext cx="10735308" cy="56786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TextBox 48">
            <a:extLst>
              <a:ext uri="{FF2B5EF4-FFF2-40B4-BE49-F238E27FC236}">
                <a16:creationId xmlns:a16="http://schemas.microsoft.com/office/drawing/2014/main" id="{3F47A8D4-785B-B54C-91F0-C77561B5F75C}"/>
              </a:ext>
            </a:extLst>
          </p:cNvPr>
          <p:cNvSpPr txBox="1"/>
          <p:nvPr/>
        </p:nvSpPr>
        <p:spPr>
          <a:xfrm>
            <a:off x="10649065" y="606596"/>
            <a:ext cx="1403587" cy="323165"/>
          </a:xfrm>
          <a:prstGeom prst="rect">
            <a:avLst/>
          </a:prstGeom>
          <a:noFill/>
        </p:spPr>
        <p:txBody>
          <a:bodyPr wrap="square" rtlCol="0">
            <a:spAutoFit/>
          </a:bodyPr>
          <a:lstStyle/>
          <a:p>
            <a:r>
              <a:rPr lang="en-US" sz="1500"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456434" y="744317"/>
            <a:ext cx="6846739" cy="2151758"/>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1" name="TextBox 50">
            <a:extLst>
              <a:ext uri="{FF2B5EF4-FFF2-40B4-BE49-F238E27FC236}">
                <a16:creationId xmlns:a16="http://schemas.microsoft.com/office/drawing/2014/main" id="{7C3B094D-A3FA-9F4D-8F26-F4D23DBAC7A3}"/>
              </a:ext>
            </a:extLst>
          </p:cNvPr>
          <p:cNvSpPr txBox="1"/>
          <p:nvPr/>
        </p:nvSpPr>
        <p:spPr>
          <a:xfrm>
            <a:off x="2113120" y="733992"/>
            <a:ext cx="1705856" cy="323165"/>
          </a:xfrm>
          <a:prstGeom prst="rect">
            <a:avLst/>
          </a:prstGeom>
          <a:noFill/>
        </p:spPr>
        <p:txBody>
          <a:bodyPr wrap="square" rtlCol="0">
            <a:spAutoFit/>
          </a:bodyPr>
          <a:lstStyle/>
          <a:p>
            <a:r>
              <a:rPr lang="en-US" sz="1500"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153280" y="1286889"/>
            <a:ext cx="1705856" cy="323165"/>
          </a:xfrm>
          <a:prstGeom prst="rect">
            <a:avLst/>
          </a:prstGeom>
          <a:noFill/>
        </p:spPr>
        <p:txBody>
          <a:bodyPr wrap="square" rtlCol="0">
            <a:spAutoFit/>
          </a:bodyPr>
          <a:lstStyle/>
          <a:p>
            <a:r>
              <a:rPr lang="en-US" sz="1500"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145801" y="2719297"/>
            <a:ext cx="959238" cy="323165"/>
          </a:xfrm>
          <a:prstGeom prst="rect">
            <a:avLst/>
          </a:prstGeom>
          <a:noFill/>
        </p:spPr>
        <p:txBody>
          <a:bodyPr wrap="square" rtlCol="0">
            <a:spAutoFit/>
          </a:bodyPr>
          <a:lstStyle/>
          <a:p>
            <a:r>
              <a:rPr lang="en-US" sz="1500" dirty="0" err="1"/>
              <a:t>Github</a:t>
            </a:r>
            <a:endParaRPr lang="en-US" sz="1500"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22396" y="1042173"/>
            <a:ext cx="1207616" cy="323165"/>
          </a:xfrm>
          <a:prstGeom prst="rect">
            <a:avLst/>
          </a:prstGeom>
          <a:noFill/>
        </p:spPr>
        <p:txBody>
          <a:bodyPr wrap="square" rtlCol="0">
            <a:spAutoFit/>
          </a:bodyPr>
          <a:lstStyle/>
          <a:p>
            <a:r>
              <a:rPr lang="en-US" sz="1500" dirty="0"/>
              <a:t>Developer</a:t>
            </a:r>
          </a:p>
        </p:txBody>
      </p:sp>
      <p:cxnSp>
        <p:nvCxnSpPr>
          <p:cNvPr id="22" name="Straight Arrow Connector 21">
            <a:extLst>
              <a:ext uri="{FF2B5EF4-FFF2-40B4-BE49-F238E27FC236}">
                <a16:creationId xmlns:a16="http://schemas.microsoft.com/office/drawing/2014/main" id="{B30CCB5C-1CBD-004A-B178-595A41F8CC34}"/>
              </a:ext>
            </a:extLst>
          </p:cNvPr>
          <p:cNvCxnSpPr>
            <a:cxnSpLocks/>
            <a:stCxn id="4" idx="3"/>
            <a:endCxn id="9" idx="1"/>
          </p:cNvCxnSpPr>
          <p:nvPr/>
        </p:nvCxnSpPr>
        <p:spPr>
          <a:xfrm>
            <a:off x="986495" y="2330204"/>
            <a:ext cx="752115" cy="664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98353" y="4764216"/>
            <a:ext cx="886009" cy="886009"/>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1352550" y="5608183"/>
            <a:ext cx="1705855" cy="553998"/>
          </a:xfrm>
          <a:prstGeom prst="rect">
            <a:avLst/>
          </a:prstGeom>
          <a:noFill/>
        </p:spPr>
        <p:txBody>
          <a:bodyPr wrap="square" rtlCol="0">
            <a:spAutoFit/>
          </a:bodyPr>
          <a:lstStyle/>
          <a:p>
            <a:pPr algn="ctr"/>
            <a:r>
              <a:rPr lang="en-US" sz="1500" dirty="0"/>
              <a:t>Azure Container Registry</a:t>
            </a:r>
          </a:p>
        </p:txBody>
      </p:sp>
      <p:cxnSp>
        <p:nvCxnSpPr>
          <p:cNvPr id="25" name="Straight Arrow Connector 24">
            <a:extLst>
              <a:ext uri="{FF2B5EF4-FFF2-40B4-BE49-F238E27FC236}">
                <a16:creationId xmlns:a16="http://schemas.microsoft.com/office/drawing/2014/main" id="{AA302AAA-89EF-5641-9EFD-24A1A0199BF7}"/>
              </a:ext>
            </a:extLst>
          </p:cNvPr>
          <p:cNvCxnSpPr>
            <a:cxnSpLocks/>
            <a:endCxn id="56" idx="0"/>
          </p:cNvCxnSpPr>
          <p:nvPr/>
        </p:nvCxnSpPr>
        <p:spPr>
          <a:xfrm flipH="1">
            <a:off x="2041358" y="2634759"/>
            <a:ext cx="10829" cy="212945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5F807A5-61A6-374E-AFDC-C13D1FD2A6BC}"/>
              </a:ext>
            </a:extLst>
          </p:cNvPr>
          <p:cNvSpPr/>
          <p:nvPr/>
        </p:nvSpPr>
        <p:spPr>
          <a:xfrm>
            <a:off x="1577110" y="1286889"/>
            <a:ext cx="6445787" cy="1418104"/>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ounded Rectangle 8">
            <a:extLst>
              <a:ext uri="{FF2B5EF4-FFF2-40B4-BE49-F238E27FC236}">
                <a16:creationId xmlns:a16="http://schemas.microsoft.com/office/drawing/2014/main" id="{3D0B3CCB-5EC3-B443-AE07-66B7967DF09D}"/>
              </a:ext>
            </a:extLst>
          </p:cNvPr>
          <p:cNvSpPr/>
          <p:nvPr/>
        </p:nvSpPr>
        <p:spPr>
          <a:xfrm>
            <a:off x="1738611" y="2034179"/>
            <a:ext cx="2059094" cy="6053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Stage-1: Build &amp; Push to ACR</a:t>
            </a:r>
          </a:p>
        </p:txBody>
      </p:sp>
      <p:sp>
        <p:nvSpPr>
          <p:cNvPr id="27" name="Rounded Rectangle 26">
            <a:extLst>
              <a:ext uri="{FF2B5EF4-FFF2-40B4-BE49-F238E27FC236}">
                <a16:creationId xmlns:a16="http://schemas.microsoft.com/office/drawing/2014/main" id="{4DDF7541-098B-BA49-B119-2263D48C805C}"/>
              </a:ext>
            </a:extLst>
          </p:cNvPr>
          <p:cNvSpPr/>
          <p:nvPr/>
        </p:nvSpPr>
        <p:spPr>
          <a:xfrm>
            <a:off x="5828034" y="2018278"/>
            <a:ext cx="2059094" cy="6053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Stage-2: Deploy to AKS</a:t>
            </a:r>
          </a:p>
        </p:txBody>
      </p:sp>
      <p:sp>
        <p:nvSpPr>
          <p:cNvPr id="26" name="Rectangle 25">
            <a:extLst>
              <a:ext uri="{FF2B5EF4-FFF2-40B4-BE49-F238E27FC236}">
                <a16:creationId xmlns:a16="http://schemas.microsoft.com/office/drawing/2014/main" id="{4AD86399-09A9-B44E-988A-E6A59BC42BC8}"/>
              </a:ext>
            </a:extLst>
          </p:cNvPr>
          <p:cNvSpPr/>
          <p:nvPr/>
        </p:nvSpPr>
        <p:spPr>
          <a:xfrm>
            <a:off x="3111484" y="3078370"/>
            <a:ext cx="8561933" cy="3017631"/>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8" name="Graphic 27">
            <a:extLst>
              <a:ext uri="{FF2B5EF4-FFF2-40B4-BE49-F238E27FC236}">
                <a16:creationId xmlns:a16="http://schemas.microsoft.com/office/drawing/2014/main" id="{77A690A1-484B-F246-BA26-05CD7BA602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01959" y="3118418"/>
            <a:ext cx="497798" cy="497798"/>
          </a:xfrm>
          <a:prstGeom prst="rect">
            <a:avLst/>
          </a:prstGeom>
        </p:spPr>
      </p:pic>
      <p:sp>
        <p:nvSpPr>
          <p:cNvPr id="29" name="TextBox 28">
            <a:extLst>
              <a:ext uri="{FF2B5EF4-FFF2-40B4-BE49-F238E27FC236}">
                <a16:creationId xmlns:a16="http://schemas.microsoft.com/office/drawing/2014/main" id="{B1D14ADD-2D62-2942-8888-E25FBEFF5841}"/>
              </a:ext>
            </a:extLst>
          </p:cNvPr>
          <p:cNvSpPr txBox="1"/>
          <p:nvPr/>
        </p:nvSpPr>
        <p:spPr>
          <a:xfrm>
            <a:off x="9219328" y="3118418"/>
            <a:ext cx="1561838" cy="323165"/>
          </a:xfrm>
          <a:prstGeom prst="rect">
            <a:avLst/>
          </a:prstGeom>
          <a:noFill/>
        </p:spPr>
        <p:txBody>
          <a:bodyPr wrap="none" rtlCol="0">
            <a:spAutoFit/>
          </a:bodyPr>
          <a:lstStyle/>
          <a:p>
            <a:r>
              <a:rPr lang="en-US" sz="1500" dirty="0"/>
              <a:t>Azure AKS Cluster</a:t>
            </a:r>
          </a:p>
        </p:txBody>
      </p:sp>
      <p:grpSp>
        <p:nvGrpSpPr>
          <p:cNvPr id="10" name="Group 9">
            <a:extLst>
              <a:ext uri="{FF2B5EF4-FFF2-40B4-BE49-F238E27FC236}">
                <a16:creationId xmlns:a16="http://schemas.microsoft.com/office/drawing/2014/main" id="{A41E47F5-4998-D946-86E5-EAF5B252FF70}"/>
              </a:ext>
            </a:extLst>
          </p:cNvPr>
          <p:cNvGrpSpPr/>
          <p:nvPr/>
        </p:nvGrpSpPr>
        <p:grpSpPr>
          <a:xfrm>
            <a:off x="5547758" y="3571063"/>
            <a:ext cx="2856748" cy="1403698"/>
            <a:chOff x="5441025" y="4551260"/>
            <a:chExt cx="3428098" cy="1684438"/>
          </a:xfrm>
        </p:grpSpPr>
        <p:sp>
          <p:nvSpPr>
            <p:cNvPr id="31" name="Rectangle 30">
              <a:extLst>
                <a:ext uri="{FF2B5EF4-FFF2-40B4-BE49-F238E27FC236}">
                  <a16:creationId xmlns:a16="http://schemas.microsoft.com/office/drawing/2014/main" id="{E44A78AF-D4D3-CC47-B413-FE37ECA2F2D0}"/>
                </a:ext>
              </a:extLst>
            </p:cNvPr>
            <p:cNvSpPr/>
            <p:nvPr/>
          </p:nvSpPr>
          <p:spPr>
            <a:xfrm>
              <a:off x="5441025" y="4573632"/>
              <a:ext cx="3428098" cy="16620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2" name="Google Shape;660;p35">
              <a:extLst>
                <a:ext uri="{FF2B5EF4-FFF2-40B4-BE49-F238E27FC236}">
                  <a16:creationId xmlns:a16="http://schemas.microsoft.com/office/drawing/2014/main" id="{483B62BC-9A86-844A-9A35-54B3561943B2}"/>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33" name="Google Shape;637;p35">
              <a:extLst>
                <a:ext uri="{FF2B5EF4-FFF2-40B4-BE49-F238E27FC236}">
                  <a16:creationId xmlns:a16="http://schemas.microsoft.com/office/drawing/2014/main" id="{B739D633-EF45-2E43-9AC0-A1DA9F418FD1}"/>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34" name="Google Shape;638;p35">
              <a:extLst>
                <a:ext uri="{FF2B5EF4-FFF2-40B4-BE49-F238E27FC236}">
                  <a16:creationId xmlns:a16="http://schemas.microsoft.com/office/drawing/2014/main" id="{91F37C0B-54FF-DA49-A212-1B4FB2C9FE36}"/>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35" name="Straight Arrow Connector 34">
              <a:extLst>
                <a:ext uri="{FF2B5EF4-FFF2-40B4-BE49-F238E27FC236}">
                  <a16:creationId xmlns:a16="http://schemas.microsoft.com/office/drawing/2014/main" id="{5DF32AED-5FC5-C74F-8872-BB1F0CB29F01}"/>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EEED7-14A1-C745-BAB3-70B39171004D}"/>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822AAA-BC3E-874F-886A-BDA54E53C4AD}"/>
                </a:ext>
              </a:extLst>
            </p:cNvPr>
            <p:cNvSpPr txBox="1"/>
            <p:nvPr/>
          </p:nvSpPr>
          <p:spPr>
            <a:xfrm>
              <a:off x="6652321" y="4939290"/>
              <a:ext cx="1175706" cy="356945"/>
            </a:xfrm>
            <a:prstGeom prst="rect">
              <a:avLst/>
            </a:prstGeom>
            <a:noFill/>
          </p:spPr>
          <p:txBody>
            <a:bodyPr wrap="none" rtlCol="0">
              <a:spAutoFit/>
            </a:bodyPr>
            <a:lstStyle/>
            <a:p>
              <a:r>
                <a:rPr lang="en-US" sz="1333" dirty="0"/>
                <a:t>Nginx App1</a:t>
              </a:r>
            </a:p>
          </p:txBody>
        </p:sp>
        <p:pic>
          <p:nvPicPr>
            <p:cNvPr id="38" name="Google Shape;635;p35">
              <a:extLst>
                <a:ext uri="{FF2B5EF4-FFF2-40B4-BE49-F238E27FC236}">
                  <a16:creationId xmlns:a16="http://schemas.microsoft.com/office/drawing/2014/main" id="{63693371-D168-0D44-82EB-44D69922911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39" name="TextBox 38">
              <a:extLst>
                <a:ext uri="{FF2B5EF4-FFF2-40B4-BE49-F238E27FC236}">
                  <a16:creationId xmlns:a16="http://schemas.microsoft.com/office/drawing/2014/main" id="{C020308C-CAE0-A44F-91CF-6BBB1ED36FE7}"/>
                </a:ext>
              </a:extLst>
            </p:cNvPr>
            <p:cNvSpPr txBox="1"/>
            <p:nvPr/>
          </p:nvSpPr>
          <p:spPr>
            <a:xfrm>
              <a:off x="5962304" y="4551260"/>
              <a:ext cx="1802801" cy="356945"/>
            </a:xfrm>
            <a:prstGeom prst="rect">
              <a:avLst/>
            </a:prstGeom>
            <a:noFill/>
          </p:spPr>
          <p:txBody>
            <a:bodyPr wrap="none" rtlCol="0">
              <a:spAutoFit/>
            </a:bodyPr>
            <a:lstStyle/>
            <a:p>
              <a:r>
                <a:rPr lang="en-US" sz="1333" dirty="0"/>
                <a:t>default namespace</a:t>
              </a:r>
            </a:p>
          </p:txBody>
        </p:sp>
      </p:grpSp>
      <p:cxnSp>
        <p:nvCxnSpPr>
          <p:cNvPr id="41" name="Straight Arrow Connector 40">
            <a:extLst>
              <a:ext uri="{FF2B5EF4-FFF2-40B4-BE49-F238E27FC236}">
                <a16:creationId xmlns:a16="http://schemas.microsoft.com/office/drawing/2014/main" id="{941D8250-B563-AE42-B70D-6E819350DD5B}"/>
              </a:ext>
            </a:extLst>
          </p:cNvPr>
          <p:cNvCxnSpPr>
            <a:cxnSpLocks/>
            <a:stCxn id="9" idx="3"/>
            <a:endCxn id="27" idx="1"/>
          </p:cNvCxnSpPr>
          <p:nvPr/>
        </p:nvCxnSpPr>
        <p:spPr>
          <a:xfrm flipV="1">
            <a:off x="3797705" y="2320949"/>
            <a:ext cx="2030329" cy="1590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56806A1-4B48-304D-A3CE-C3867BF9F611}"/>
              </a:ext>
            </a:extLst>
          </p:cNvPr>
          <p:cNvCxnSpPr>
            <a:cxnSpLocks/>
            <a:stCxn id="27" idx="2"/>
          </p:cNvCxnSpPr>
          <p:nvPr/>
        </p:nvCxnSpPr>
        <p:spPr>
          <a:xfrm>
            <a:off x="6857581" y="2623619"/>
            <a:ext cx="0" cy="96608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687A649-64D8-DC46-9840-79B641526496}"/>
              </a:ext>
            </a:extLst>
          </p:cNvPr>
          <p:cNvCxnSpPr>
            <a:stCxn id="56" idx="3"/>
            <a:endCxn id="33" idx="2"/>
          </p:cNvCxnSpPr>
          <p:nvPr/>
        </p:nvCxnSpPr>
        <p:spPr>
          <a:xfrm flipV="1">
            <a:off x="2484362" y="4942767"/>
            <a:ext cx="4496998" cy="264454"/>
          </a:xfrm>
          <a:prstGeom prst="bentConnector2">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A5419BF-D689-B94E-8410-FCA6EAD3FBEE}"/>
              </a:ext>
            </a:extLst>
          </p:cNvPr>
          <p:cNvSpPr/>
          <p:nvPr/>
        </p:nvSpPr>
        <p:spPr>
          <a:xfrm>
            <a:off x="1057992" y="2025663"/>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9047" y="1497711"/>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1</a:t>
            </a:r>
          </a:p>
        </p:txBody>
      </p:sp>
      <p:sp>
        <p:nvSpPr>
          <p:cNvPr id="58" name="Oval 57">
            <a:extLst>
              <a:ext uri="{FF2B5EF4-FFF2-40B4-BE49-F238E27FC236}">
                <a16:creationId xmlns:a16="http://schemas.microsoft.com/office/drawing/2014/main" id="{C46F67F9-DC56-4142-B639-B7A143322C93}"/>
              </a:ext>
            </a:extLst>
          </p:cNvPr>
          <p:cNvSpPr/>
          <p:nvPr/>
        </p:nvSpPr>
        <p:spPr>
          <a:xfrm>
            <a:off x="2077010" y="3705842"/>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3</a:t>
            </a:r>
          </a:p>
        </p:txBody>
      </p:sp>
      <p:sp>
        <p:nvSpPr>
          <p:cNvPr id="59" name="Oval 58">
            <a:extLst>
              <a:ext uri="{FF2B5EF4-FFF2-40B4-BE49-F238E27FC236}">
                <a16:creationId xmlns:a16="http://schemas.microsoft.com/office/drawing/2014/main" id="{4D0A2776-06F9-A741-918F-EA38E5F3525C}"/>
              </a:ext>
            </a:extLst>
          </p:cNvPr>
          <p:cNvSpPr/>
          <p:nvPr/>
        </p:nvSpPr>
        <p:spPr>
          <a:xfrm>
            <a:off x="4568067" y="2008882"/>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4</a:t>
            </a:r>
          </a:p>
        </p:txBody>
      </p:sp>
      <p:sp>
        <p:nvSpPr>
          <p:cNvPr id="60" name="Oval 59">
            <a:extLst>
              <a:ext uri="{FF2B5EF4-FFF2-40B4-BE49-F238E27FC236}">
                <a16:creationId xmlns:a16="http://schemas.microsoft.com/office/drawing/2014/main" id="{36D0F1E6-AD49-934E-A4AD-61E1D6C13A24}"/>
              </a:ext>
            </a:extLst>
          </p:cNvPr>
          <p:cNvSpPr/>
          <p:nvPr/>
        </p:nvSpPr>
        <p:spPr>
          <a:xfrm>
            <a:off x="6903190" y="3138549"/>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5</a:t>
            </a:r>
          </a:p>
        </p:txBody>
      </p:sp>
      <p:sp>
        <p:nvSpPr>
          <p:cNvPr id="61" name="Oval 60">
            <a:extLst>
              <a:ext uri="{FF2B5EF4-FFF2-40B4-BE49-F238E27FC236}">
                <a16:creationId xmlns:a16="http://schemas.microsoft.com/office/drawing/2014/main" id="{0C3CF4F8-B23A-A447-9A85-D1376C23691E}"/>
              </a:ext>
            </a:extLst>
          </p:cNvPr>
          <p:cNvSpPr/>
          <p:nvPr/>
        </p:nvSpPr>
        <p:spPr>
          <a:xfrm>
            <a:off x="4386119" y="4853774"/>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6</a:t>
            </a:r>
          </a:p>
        </p:txBody>
      </p:sp>
    </p:spTree>
    <p:extLst>
      <p:ext uri="{BB962C8B-B14F-4D97-AF65-F5344CB8AC3E}">
        <p14:creationId xmlns:p14="http://schemas.microsoft.com/office/powerpoint/2010/main" val="699408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D11355-C1AC-ED4A-ABEC-7FA40003EBFD}"/>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393215" y="1741926"/>
            <a:ext cx="2247818" cy="37231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a:extLst>
              <a:ext uri="{FF2B5EF4-FFF2-40B4-BE49-F238E27FC236}">
                <a16:creationId xmlns:a16="http://schemas.microsoft.com/office/drawing/2014/main" id="{F8FCD353-0888-6C47-8C45-14ACF3D909CA}"/>
              </a:ext>
            </a:extLst>
          </p:cNvPr>
          <p:cNvSpPr/>
          <p:nvPr/>
        </p:nvSpPr>
        <p:spPr>
          <a:xfrm>
            <a:off x="5165842" y="1741926"/>
            <a:ext cx="1900177" cy="37231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99D236EB-79F4-9344-9CE8-A1592D3BEEFD}"/>
              </a:ext>
            </a:extLst>
          </p:cNvPr>
          <p:cNvSpPr/>
          <p:nvPr/>
        </p:nvSpPr>
        <p:spPr>
          <a:xfrm>
            <a:off x="7472741" y="1741926"/>
            <a:ext cx="4441359" cy="372319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Oval 7">
            <a:extLst>
              <a:ext uri="{FF2B5EF4-FFF2-40B4-BE49-F238E27FC236}">
                <a16:creationId xmlns:a16="http://schemas.microsoft.com/office/drawing/2014/main" id="{F49449E2-BAB7-AB44-94E0-016B5E7D4F63}"/>
              </a:ext>
            </a:extLst>
          </p:cNvPr>
          <p:cNvSpPr/>
          <p:nvPr/>
        </p:nvSpPr>
        <p:spPr>
          <a:xfrm>
            <a:off x="76722" y="2340793"/>
            <a:ext cx="1240259" cy="53594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29671" y="3543953"/>
            <a:ext cx="906723" cy="906723"/>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136394" y="3845022"/>
            <a:ext cx="777777" cy="348878"/>
          </a:xfrm>
          <a:prstGeom prst="rect">
            <a:avLst/>
          </a:prstGeom>
          <a:noFill/>
        </p:spPr>
        <p:txBody>
          <a:bodyPr wrap="none" rtlCol="0">
            <a:spAutoFit/>
          </a:bodyPr>
          <a:lstStyle/>
          <a:p>
            <a:r>
              <a:rPr lang="en-US" sz="1667" dirty="0" err="1"/>
              <a:t>Github</a:t>
            </a:r>
            <a:endParaRPr lang="en-US" sz="1667"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900" y="5255107"/>
            <a:ext cx="762000" cy="7620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1019769" y="53766"/>
            <a:ext cx="990709" cy="990709"/>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072298" y="5569164"/>
            <a:ext cx="1074397" cy="348878"/>
          </a:xfrm>
          <a:prstGeom prst="rect">
            <a:avLst/>
          </a:prstGeom>
          <a:noFill/>
        </p:spPr>
        <p:txBody>
          <a:bodyPr wrap="none" rtlCol="0">
            <a:spAutoFit/>
          </a:bodyPr>
          <a:lstStyle/>
          <a:p>
            <a:r>
              <a:rPr lang="en-US" sz="1667"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078104" y="1814659"/>
            <a:ext cx="824265" cy="323165"/>
          </a:xfrm>
          <a:prstGeom prst="rect">
            <a:avLst/>
          </a:prstGeom>
          <a:noFill/>
        </p:spPr>
        <p:txBody>
          <a:bodyPr wrap="none" rtlCol="0">
            <a:spAutoFit/>
          </a:bodyPr>
          <a:lstStyle/>
          <a:p>
            <a:r>
              <a:rPr lang="en-US" sz="1500"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5673932" y="1802293"/>
            <a:ext cx="698525" cy="323165"/>
          </a:xfrm>
          <a:prstGeom prst="rect">
            <a:avLst/>
          </a:prstGeom>
          <a:noFill/>
        </p:spPr>
        <p:txBody>
          <a:bodyPr wrap="none" rtlCol="0">
            <a:spAutoFit/>
          </a:bodyPr>
          <a:lstStyle/>
          <a:p>
            <a:r>
              <a:rPr lang="en-US" sz="1500"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9228414" y="1803051"/>
            <a:ext cx="615746" cy="323165"/>
          </a:xfrm>
          <a:prstGeom prst="rect">
            <a:avLst/>
          </a:prstGeom>
          <a:noFill/>
        </p:spPr>
        <p:txBody>
          <a:bodyPr wrap="none" rtlCol="0">
            <a:spAutoFit/>
          </a:bodyPr>
          <a:lstStyle/>
          <a:p>
            <a:r>
              <a:rPr lang="en-US" sz="1500"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2615373" y="2374631"/>
            <a:ext cx="1834355" cy="4929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2597848" y="3196201"/>
            <a:ext cx="1834355" cy="4929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2597848" y="3989753"/>
            <a:ext cx="1834355" cy="4929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5357149" y="2389051"/>
            <a:ext cx="1543288" cy="10215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2" name="Rectangle 21">
            <a:extLst>
              <a:ext uri="{FF2B5EF4-FFF2-40B4-BE49-F238E27FC236}">
                <a16:creationId xmlns:a16="http://schemas.microsoft.com/office/drawing/2014/main" id="{C437BD1F-AA70-1640-82D0-76FBF96FE311}"/>
              </a:ext>
            </a:extLst>
          </p:cNvPr>
          <p:cNvSpPr/>
          <p:nvPr/>
        </p:nvSpPr>
        <p:spPr>
          <a:xfrm>
            <a:off x="5482537" y="2867576"/>
            <a:ext cx="1292507" cy="436932"/>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5521351" y="2489590"/>
            <a:ext cx="338667" cy="306917"/>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5860018" y="2468921"/>
            <a:ext cx="642933" cy="323165"/>
          </a:xfrm>
          <a:prstGeom prst="rect">
            <a:avLst/>
          </a:prstGeom>
          <a:noFill/>
        </p:spPr>
        <p:txBody>
          <a:bodyPr wrap="none" rtlCol="0">
            <a:spAutoFit/>
          </a:bodyPr>
          <a:lstStyle/>
          <a:p>
            <a:r>
              <a:rPr lang="en-US" sz="1500"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5357149" y="3629359"/>
            <a:ext cx="1543288" cy="10215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6" name="Rectangle 25">
            <a:extLst>
              <a:ext uri="{FF2B5EF4-FFF2-40B4-BE49-F238E27FC236}">
                <a16:creationId xmlns:a16="http://schemas.microsoft.com/office/drawing/2014/main" id="{8ED4B947-F02C-3A45-A2BE-12FA60C186C5}"/>
              </a:ext>
            </a:extLst>
          </p:cNvPr>
          <p:cNvSpPr/>
          <p:nvPr/>
        </p:nvSpPr>
        <p:spPr>
          <a:xfrm>
            <a:off x="5482537" y="4107883"/>
            <a:ext cx="1292507" cy="436932"/>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5521351" y="3729897"/>
            <a:ext cx="338667" cy="306917"/>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5860018" y="3709228"/>
            <a:ext cx="642933" cy="323165"/>
          </a:xfrm>
          <a:prstGeom prst="rect">
            <a:avLst/>
          </a:prstGeom>
          <a:noFill/>
        </p:spPr>
        <p:txBody>
          <a:bodyPr wrap="none" rtlCol="0">
            <a:spAutoFit/>
          </a:bodyPr>
          <a:lstStyle/>
          <a:p>
            <a:r>
              <a:rPr lang="en-US" sz="1500"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5482537" y="4845253"/>
            <a:ext cx="1292507" cy="436932"/>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7753958" y="2376062"/>
            <a:ext cx="3996429" cy="492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7" dirty="0"/>
              <a:t>Step-1: </a:t>
            </a:r>
            <a:r>
              <a:rPr lang="en-IN" sz="1667" dirty="0"/>
              <a:t>script: echo Hello, world!</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7753958" y="3216283"/>
            <a:ext cx="3996429" cy="492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7" dirty="0"/>
              <a:t>Step-2: </a:t>
            </a:r>
            <a:r>
              <a:rPr lang="en-IN" sz="1667" dirty="0"/>
              <a:t>Task-1:  Docker Build &amp; Push to ACR</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7753958" y="4038515"/>
            <a:ext cx="3996429" cy="492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7" dirty="0"/>
              <a:t>Step-3: </a:t>
            </a:r>
            <a:r>
              <a:rPr lang="en-IN" sz="1667" dirty="0"/>
              <a:t>Task-2: Copy Files to Build Artifact Directory</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7753958" y="4769062"/>
            <a:ext cx="3996429" cy="49294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67" dirty="0"/>
              <a:t>Step-4: </a:t>
            </a:r>
            <a:r>
              <a:rPr lang="en-IN" sz="1667"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2610168" y="4770513"/>
            <a:ext cx="1834355" cy="4929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658900" y="4450676"/>
            <a:ext cx="24133" cy="8044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683033" y="2876739"/>
            <a:ext cx="13819" cy="667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316981" y="2608766"/>
            <a:ext cx="1298392" cy="123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4449728" y="2621104"/>
            <a:ext cx="1032810" cy="46493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6775044" y="2622534"/>
            <a:ext cx="978913" cy="47272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9752173" y="2869007"/>
            <a:ext cx="0" cy="34727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9752173" y="3709228"/>
            <a:ext cx="0" cy="3292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9752173" y="4531460"/>
            <a:ext cx="0" cy="23760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493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394BC-0FD7-A849-A220-CF004AB4A797}"/>
              </a:ext>
            </a:extLst>
          </p:cNvPr>
          <p:cNvSpPr>
            <a:spLocks noGrp="1"/>
          </p:cNvSpPr>
          <p:nvPr>
            <p:ph type="ftr" sz="quarter" idx="10"/>
          </p:nvPr>
        </p:nvSpPr>
        <p:spPr/>
        <p:txBody>
          <a:bodyPr/>
          <a:lstStyle/>
          <a:p>
            <a:pPr algn="l"/>
            <a:r>
              <a:rPr lang="en-US"/>
              <a:t>© Kalyan Reddy Daida</a:t>
            </a:r>
            <a:endParaRPr lang="en-GB" dirty="0"/>
          </a:p>
        </p:txBody>
      </p:sp>
      <p:sp>
        <p:nvSpPr>
          <p:cNvPr id="5" name="Title 3">
            <a:extLst>
              <a:ext uri="{FF2B5EF4-FFF2-40B4-BE49-F238E27FC236}">
                <a16:creationId xmlns:a16="http://schemas.microsoft.com/office/drawing/2014/main" id="{7AF6D01F-57AB-3446-B153-75A09DC4BD26}"/>
              </a:ext>
            </a:extLst>
          </p:cNvPr>
          <p:cNvSpPr txBox="1">
            <a:spLocks/>
          </p:cNvSpPr>
          <p:nvPr/>
        </p:nvSpPr>
        <p:spPr>
          <a:xfrm>
            <a:off x="838200" y="-3878"/>
            <a:ext cx="10515600" cy="990709"/>
          </a:xfrm>
          <a:prstGeom prst="rect">
            <a:avLst/>
          </a:prstGeom>
        </p:spPr>
        <p:txBody>
          <a:bodyPr vert="horz" lIns="91440" tIns="45720" rIns="91440" bIns="45720"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416"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1019769" y="213540"/>
            <a:ext cx="990709" cy="990709"/>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56400" y="1040630"/>
            <a:ext cx="1025325" cy="299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325250" y="1047296"/>
            <a:ext cx="1025325" cy="299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2631713" y="1047296"/>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2631714" y="1543308"/>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3830843" y="1548947"/>
            <a:ext cx="1025325"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5029973" y="1554967"/>
            <a:ext cx="1604063"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5029973" y="1932254"/>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2631714" y="2726888"/>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3830843" y="2732281"/>
            <a:ext cx="1025325"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5029973" y="2715795"/>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5029973" y="3115588"/>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325250" y="3551951"/>
            <a:ext cx="1025325" cy="299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2631713" y="3551951"/>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2631714" y="4047963"/>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3830843" y="4053602"/>
            <a:ext cx="1025325"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5029973" y="4059622"/>
            <a:ext cx="1604063"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5029973" y="4436909"/>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2631714" y="5231543"/>
            <a:ext cx="1025325" cy="2993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3830843" y="5236936"/>
            <a:ext cx="1025325"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5029973" y="5220450"/>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5029973" y="5620243"/>
            <a:ext cx="1604062" cy="2993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7658660" y="1143125"/>
            <a:ext cx="2863006" cy="5117031"/>
          </a:xfrm>
          <a:prstGeom prst="rect">
            <a:avLst/>
          </a:prstGeom>
        </p:spPr>
      </p:pic>
    </p:spTree>
    <p:extLst>
      <p:ext uri="{BB962C8B-B14F-4D97-AF65-F5344CB8AC3E}">
        <p14:creationId xmlns:p14="http://schemas.microsoft.com/office/powerpoint/2010/main" val="2495200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1148A1-2E91-8E4C-8550-0CF74809A0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8AC2506D-EAFD-BC42-9E1B-C74A50601F41}"/>
              </a:ext>
            </a:extLst>
          </p:cNvPr>
          <p:cNvSpPr>
            <a:spLocks noGrp="1"/>
          </p:cNvSpPr>
          <p:nvPr>
            <p:ph type="title"/>
          </p:nvPr>
        </p:nvSpPr>
        <p:spPr/>
        <p:txBody>
          <a:bodyPr/>
          <a:lstStyle/>
          <a:p>
            <a:r>
              <a:rPr lang="en-US" dirty="0"/>
              <a:t>Azure Pipelines – Starter Pipeline</a:t>
            </a:r>
          </a:p>
        </p:txBody>
      </p:sp>
      <p:pic>
        <p:nvPicPr>
          <p:cNvPr id="5" name="Picture 4">
            <a:extLst>
              <a:ext uri="{FF2B5EF4-FFF2-40B4-BE49-F238E27FC236}">
                <a16:creationId xmlns:a16="http://schemas.microsoft.com/office/drawing/2014/main" id="{9AE006FB-B452-D34F-BD0C-8006BA550915}"/>
              </a:ext>
            </a:extLst>
          </p:cNvPr>
          <p:cNvPicPr>
            <a:picLocks noChangeAspect="1"/>
          </p:cNvPicPr>
          <p:nvPr/>
        </p:nvPicPr>
        <p:blipFill>
          <a:blip r:embed="rId2"/>
          <a:stretch>
            <a:fillRect/>
          </a:stretch>
        </p:blipFill>
        <p:spPr>
          <a:xfrm>
            <a:off x="10862369" y="286714"/>
            <a:ext cx="982863" cy="961022"/>
          </a:xfrm>
          <a:prstGeom prst="rect">
            <a:avLst/>
          </a:prstGeom>
        </p:spPr>
      </p:pic>
      <p:cxnSp>
        <p:nvCxnSpPr>
          <p:cNvPr id="7" name="Straight Connector 6">
            <a:extLst>
              <a:ext uri="{FF2B5EF4-FFF2-40B4-BE49-F238E27FC236}">
                <a16:creationId xmlns:a16="http://schemas.microsoft.com/office/drawing/2014/main" id="{DD0988F3-02CE-CC45-A298-3860F0B3CE67}"/>
              </a:ext>
            </a:extLst>
          </p:cNvPr>
          <p:cNvCxnSpPr>
            <a:cxnSpLocks/>
          </p:cNvCxnSpPr>
          <p:nvPr/>
        </p:nvCxnSpPr>
        <p:spPr>
          <a:xfrm>
            <a:off x="6096000" y="2561501"/>
            <a:ext cx="0" cy="36791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7AE6DE6D-B176-9646-BE0F-4C6B5FE7B2D1}"/>
              </a:ext>
            </a:extLst>
          </p:cNvPr>
          <p:cNvSpPr/>
          <p:nvPr/>
        </p:nvSpPr>
        <p:spPr>
          <a:xfrm>
            <a:off x="171210" y="2836976"/>
            <a:ext cx="1427055" cy="44023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Part-1</a:t>
            </a:r>
          </a:p>
        </p:txBody>
      </p:sp>
      <p:sp>
        <p:nvSpPr>
          <p:cNvPr id="14" name="Rounded Rectangle 13">
            <a:extLst>
              <a:ext uri="{FF2B5EF4-FFF2-40B4-BE49-F238E27FC236}">
                <a16:creationId xmlns:a16="http://schemas.microsoft.com/office/drawing/2014/main" id="{6A531F5C-91B6-2244-97D4-37B349AF6BD9}"/>
              </a:ext>
            </a:extLst>
          </p:cNvPr>
          <p:cNvSpPr/>
          <p:nvPr/>
        </p:nvSpPr>
        <p:spPr>
          <a:xfrm>
            <a:off x="154330" y="3491696"/>
            <a:ext cx="1379316"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Task-1</a:t>
            </a:r>
          </a:p>
        </p:txBody>
      </p:sp>
      <p:sp>
        <p:nvSpPr>
          <p:cNvPr id="15" name="Rounded Rectangle 14">
            <a:extLst>
              <a:ext uri="{FF2B5EF4-FFF2-40B4-BE49-F238E27FC236}">
                <a16:creationId xmlns:a16="http://schemas.microsoft.com/office/drawing/2014/main" id="{D48C2E49-5A29-AE4C-B4B7-29002F00C03F}"/>
              </a:ext>
            </a:extLst>
          </p:cNvPr>
          <p:cNvSpPr/>
          <p:nvPr/>
        </p:nvSpPr>
        <p:spPr>
          <a:xfrm>
            <a:off x="1741026" y="3491696"/>
            <a:ext cx="4200643"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Use pre-defined </a:t>
            </a:r>
            <a:r>
              <a:rPr lang="en-US" sz="1500" dirty="0">
                <a:solidFill>
                  <a:srgbClr val="FFFF00"/>
                </a:solidFill>
              </a:rPr>
              <a:t>Docker Build &amp; Push Pipeline</a:t>
            </a:r>
          </a:p>
        </p:txBody>
      </p:sp>
      <p:sp>
        <p:nvSpPr>
          <p:cNvPr id="16" name="Rounded Rectangle 15">
            <a:extLst>
              <a:ext uri="{FF2B5EF4-FFF2-40B4-BE49-F238E27FC236}">
                <a16:creationId xmlns:a16="http://schemas.microsoft.com/office/drawing/2014/main" id="{61C2B973-4F60-9146-B1A2-5119A049E690}"/>
              </a:ext>
            </a:extLst>
          </p:cNvPr>
          <p:cNvSpPr/>
          <p:nvPr/>
        </p:nvSpPr>
        <p:spPr>
          <a:xfrm>
            <a:off x="154330" y="4485189"/>
            <a:ext cx="1379316"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Task-2</a:t>
            </a:r>
          </a:p>
        </p:txBody>
      </p:sp>
      <p:sp>
        <p:nvSpPr>
          <p:cNvPr id="17" name="Rounded Rectangle 16">
            <a:extLst>
              <a:ext uri="{FF2B5EF4-FFF2-40B4-BE49-F238E27FC236}">
                <a16:creationId xmlns:a16="http://schemas.microsoft.com/office/drawing/2014/main" id="{158F211F-0CC8-FF44-8E9A-C425E58CCBF2}"/>
              </a:ext>
            </a:extLst>
          </p:cNvPr>
          <p:cNvSpPr/>
          <p:nvPr/>
        </p:nvSpPr>
        <p:spPr>
          <a:xfrm>
            <a:off x="1741026" y="4485189"/>
            <a:ext cx="4200643"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Customize Pipeline to Use </a:t>
            </a:r>
            <a:r>
              <a:rPr lang="en-US" sz="1500" dirty="0">
                <a:solidFill>
                  <a:srgbClr val="FFFF00"/>
                </a:solidFill>
              </a:rPr>
              <a:t>Copy Files Task</a:t>
            </a:r>
          </a:p>
        </p:txBody>
      </p:sp>
      <p:sp>
        <p:nvSpPr>
          <p:cNvPr id="18" name="Rounded Rectangle 17">
            <a:extLst>
              <a:ext uri="{FF2B5EF4-FFF2-40B4-BE49-F238E27FC236}">
                <a16:creationId xmlns:a16="http://schemas.microsoft.com/office/drawing/2014/main" id="{7222F9AB-F5B1-314E-94BA-597A7947F693}"/>
              </a:ext>
            </a:extLst>
          </p:cNvPr>
          <p:cNvSpPr/>
          <p:nvPr/>
        </p:nvSpPr>
        <p:spPr>
          <a:xfrm>
            <a:off x="138896" y="5440927"/>
            <a:ext cx="1379316"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Task-3</a:t>
            </a:r>
          </a:p>
        </p:txBody>
      </p:sp>
      <p:sp>
        <p:nvSpPr>
          <p:cNvPr id="19" name="Rounded Rectangle 18">
            <a:extLst>
              <a:ext uri="{FF2B5EF4-FFF2-40B4-BE49-F238E27FC236}">
                <a16:creationId xmlns:a16="http://schemas.microsoft.com/office/drawing/2014/main" id="{1F3167A7-DFF8-5A42-A4B9-BCE48EBD12C0}"/>
              </a:ext>
            </a:extLst>
          </p:cNvPr>
          <p:cNvSpPr/>
          <p:nvPr/>
        </p:nvSpPr>
        <p:spPr>
          <a:xfrm>
            <a:off x="1725593" y="5440927"/>
            <a:ext cx="4200643" cy="71377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Customize Pipeline to Use </a:t>
            </a:r>
            <a:r>
              <a:rPr lang="en-US" sz="1500" dirty="0">
                <a:solidFill>
                  <a:srgbClr val="FFFF00"/>
                </a:solidFill>
              </a:rPr>
              <a:t>Publish Build Artifacts Task</a:t>
            </a:r>
          </a:p>
        </p:txBody>
      </p:sp>
      <p:sp>
        <p:nvSpPr>
          <p:cNvPr id="20" name="Rounded Rectangle 19">
            <a:extLst>
              <a:ext uri="{FF2B5EF4-FFF2-40B4-BE49-F238E27FC236}">
                <a16:creationId xmlns:a16="http://schemas.microsoft.com/office/drawing/2014/main" id="{AB96764A-A44C-264A-A55B-928676F1912B}"/>
              </a:ext>
            </a:extLst>
          </p:cNvPr>
          <p:cNvSpPr/>
          <p:nvPr/>
        </p:nvSpPr>
        <p:spPr>
          <a:xfrm>
            <a:off x="6231040" y="3491696"/>
            <a:ext cx="1379316"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Task-1</a:t>
            </a:r>
          </a:p>
        </p:txBody>
      </p:sp>
      <p:sp>
        <p:nvSpPr>
          <p:cNvPr id="21" name="Rounded Rectangle 20">
            <a:extLst>
              <a:ext uri="{FF2B5EF4-FFF2-40B4-BE49-F238E27FC236}">
                <a16:creationId xmlns:a16="http://schemas.microsoft.com/office/drawing/2014/main" id="{C360AA3A-06B0-1140-911A-CF0AE9E4C3B6}"/>
              </a:ext>
            </a:extLst>
          </p:cNvPr>
          <p:cNvSpPr/>
          <p:nvPr/>
        </p:nvSpPr>
        <p:spPr>
          <a:xfrm>
            <a:off x="7817736" y="3491696"/>
            <a:ext cx="4200643"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Start using </a:t>
            </a:r>
            <a:r>
              <a:rPr lang="en-US" sz="1500" dirty="0">
                <a:solidFill>
                  <a:srgbClr val="FFFF00"/>
                </a:solidFill>
              </a:rPr>
              <a:t>Starter pipeline </a:t>
            </a:r>
            <a:r>
              <a:rPr lang="en-US" sz="1500" dirty="0"/>
              <a:t>and use </a:t>
            </a:r>
            <a:r>
              <a:rPr lang="en-US" sz="1500" dirty="0">
                <a:solidFill>
                  <a:srgbClr val="FFFF00"/>
                </a:solidFill>
              </a:rPr>
              <a:t>Docker Build or Push Docker Images Task</a:t>
            </a:r>
          </a:p>
        </p:txBody>
      </p:sp>
      <p:sp>
        <p:nvSpPr>
          <p:cNvPr id="22" name="Rounded Rectangle 21">
            <a:extLst>
              <a:ext uri="{FF2B5EF4-FFF2-40B4-BE49-F238E27FC236}">
                <a16:creationId xmlns:a16="http://schemas.microsoft.com/office/drawing/2014/main" id="{8C30AEF6-E05D-0140-8D7A-48CFB715B366}"/>
              </a:ext>
            </a:extLst>
          </p:cNvPr>
          <p:cNvSpPr/>
          <p:nvPr/>
        </p:nvSpPr>
        <p:spPr>
          <a:xfrm>
            <a:off x="6231040" y="4485189"/>
            <a:ext cx="1379316"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Task-2</a:t>
            </a:r>
          </a:p>
        </p:txBody>
      </p:sp>
      <p:sp>
        <p:nvSpPr>
          <p:cNvPr id="23" name="Rounded Rectangle 22">
            <a:extLst>
              <a:ext uri="{FF2B5EF4-FFF2-40B4-BE49-F238E27FC236}">
                <a16:creationId xmlns:a16="http://schemas.microsoft.com/office/drawing/2014/main" id="{00E95571-DEE6-EC49-9E29-9100211D9442}"/>
              </a:ext>
            </a:extLst>
          </p:cNvPr>
          <p:cNvSpPr/>
          <p:nvPr/>
        </p:nvSpPr>
        <p:spPr>
          <a:xfrm>
            <a:off x="7817736" y="4485189"/>
            <a:ext cx="4200643"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Customize Pipeline to Use </a:t>
            </a:r>
            <a:r>
              <a:rPr lang="en-US" sz="1500" dirty="0">
                <a:solidFill>
                  <a:srgbClr val="FFFF00"/>
                </a:solidFill>
              </a:rPr>
              <a:t>Copy Files Task</a:t>
            </a:r>
          </a:p>
        </p:txBody>
      </p:sp>
      <p:sp>
        <p:nvSpPr>
          <p:cNvPr id="24" name="Rounded Rectangle 23">
            <a:extLst>
              <a:ext uri="{FF2B5EF4-FFF2-40B4-BE49-F238E27FC236}">
                <a16:creationId xmlns:a16="http://schemas.microsoft.com/office/drawing/2014/main" id="{5881EFA6-BA95-0B4E-960F-D32FCFB6059A}"/>
              </a:ext>
            </a:extLst>
          </p:cNvPr>
          <p:cNvSpPr/>
          <p:nvPr/>
        </p:nvSpPr>
        <p:spPr>
          <a:xfrm>
            <a:off x="6215606" y="5440927"/>
            <a:ext cx="1379316"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Task-3</a:t>
            </a:r>
          </a:p>
        </p:txBody>
      </p:sp>
      <p:sp>
        <p:nvSpPr>
          <p:cNvPr id="25" name="Rounded Rectangle 24">
            <a:extLst>
              <a:ext uri="{FF2B5EF4-FFF2-40B4-BE49-F238E27FC236}">
                <a16:creationId xmlns:a16="http://schemas.microsoft.com/office/drawing/2014/main" id="{BFF0EE6F-9A40-1048-ACDC-C234874EF082}"/>
              </a:ext>
            </a:extLst>
          </p:cNvPr>
          <p:cNvSpPr/>
          <p:nvPr/>
        </p:nvSpPr>
        <p:spPr>
          <a:xfrm>
            <a:off x="7802303" y="5440927"/>
            <a:ext cx="4200643" cy="71377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Customize Pipeline to Use </a:t>
            </a:r>
            <a:r>
              <a:rPr lang="en-US" sz="1500" dirty="0">
                <a:solidFill>
                  <a:srgbClr val="FFFF00"/>
                </a:solidFill>
              </a:rPr>
              <a:t>Publish Build Artifacts Task</a:t>
            </a:r>
          </a:p>
        </p:txBody>
      </p:sp>
      <p:sp>
        <p:nvSpPr>
          <p:cNvPr id="26" name="Rounded Rectangle 25">
            <a:extLst>
              <a:ext uri="{FF2B5EF4-FFF2-40B4-BE49-F238E27FC236}">
                <a16:creationId xmlns:a16="http://schemas.microsoft.com/office/drawing/2014/main" id="{71E46C03-61D0-8F4A-B3C4-63B400B41166}"/>
              </a:ext>
            </a:extLst>
          </p:cNvPr>
          <p:cNvSpPr/>
          <p:nvPr/>
        </p:nvSpPr>
        <p:spPr>
          <a:xfrm>
            <a:off x="1764174" y="2836976"/>
            <a:ext cx="4162054" cy="44023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Semi Customized</a:t>
            </a:r>
          </a:p>
        </p:txBody>
      </p:sp>
      <p:sp>
        <p:nvSpPr>
          <p:cNvPr id="27" name="Rounded Rectangle 26">
            <a:extLst>
              <a:ext uri="{FF2B5EF4-FFF2-40B4-BE49-F238E27FC236}">
                <a16:creationId xmlns:a16="http://schemas.microsoft.com/office/drawing/2014/main" id="{B11DE29E-8CAB-C84D-94EE-3CBC391183DA}"/>
              </a:ext>
            </a:extLst>
          </p:cNvPr>
          <p:cNvSpPr/>
          <p:nvPr/>
        </p:nvSpPr>
        <p:spPr>
          <a:xfrm>
            <a:off x="6246473" y="2836976"/>
            <a:ext cx="1379312" cy="44023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Part-2</a:t>
            </a:r>
          </a:p>
        </p:txBody>
      </p:sp>
      <p:sp>
        <p:nvSpPr>
          <p:cNvPr id="28" name="Rounded Rectangle 27">
            <a:extLst>
              <a:ext uri="{FF2B5EF4-FFF2-40B4-BE49-F238E27FC236}">
                <a16:creationId xmlns:a16="http://schemas.microsoft.com/office/drawing/2014/main" id="{30353F4F-2844-3247-8EB0-7F8C405F6619}"/>
              </a:ext>
            </a:extLst>
          </p:cNvPr>
          <p:cNvSpPr/>
          <p:nvPr/>
        </p:nvSpPr>
        <p:spPr>
          <a:xfrm>
            <a:off x="7858736" y="2819214"/>
            <a:ext cx="4162054" cy="440239"/>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Fully Customized using Starter Pipeline</a:t>
            </a:r>
          </a:p>
        </p:txBody>
      </p:sp>
      <p:sp>
        <p:nvSpPr>
          <p:cNvPr id="30" name="Rounded Rectangle 29">
            <a:extLst>
              <a:ext uri="{FF2B5EF4-FFF2-40B4-BE49-F238E27FC236}">
                <a16:creationId xmlns:a16="http://schemas.microsoft.com/office/drawing/2014/main" id="{22AE4B1C-BD12-A14F-A957-35CCCB6BE995}"/>
              </a:ext>
            </a:extLst>
          </p:cNvPr>
          <p:cNvSpPr/>
          <p:nvPr/>
        </p:nvSpPr>
        <p:spPr>
          <a:xfrm>
            <a:off x="2247419" y="1462600"/>
            <a:ext cx="9842338" cy="9830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Create a Pipeline that will build docker images, push them to Azure Container Registry and Publish Kubernetes Manifests to Azure Pipelines</a:t>
            </a:r>
          </a:p>
        </p:txBody>
      </p:sp>
      <p:sp>
        <p:nvSpPr>
          <p:cNvPr id="31" name="Rounded Rectangle 30">
            <a:extLst>
              <a:ext uri="{FF2B5EF4-FFF2-40B4-BE49-F238E27FC236}">
                <a16:creationId xmlns:a16="http://schemas.microsoft.com/office/drawing/2014/main" id="{1F4E6C65-4C92-C348-9392-1905BAF68EEE}"/>
              </a:ext>
            </a:extLst>
          </p:cNvPr>
          <p:cNvSpPr/>
          <p:nvPr/>
        </p:nvSpPr>
        <p:spPr>
          <a:xfrm>
            <a:off x="154329" y="1462600"/>
            <a:ext cx="2017528" cy="9830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Goal</a:t>
            </a:r>
          </a:p>
        </p:txBody>
      </p:sp>
    </p:spTree>
    <p:extLst>
      <p:ext uri="{BB962C8B-B14F-4D97-AF65-F5344CB8AC3E}">
        <p14:creationId xmlns:p14="http://schemas.microsoft.com/office/powerpoint/2010/main" val="42446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EC278F-7BCC-E047-8267-51D8539A504C}"/>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782204" y="2488929"/>
            <a:ext cx="10699750" cy="3534833"/>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838201" y="1291026"/>
            <a:ext cx="10643754" cy="77065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33" dirty="0"/>
              <a:t>To achieve </a:t>
            </a:r>
            <a:r>
              <a:rPr lang="en-US" sz="3333" dirty="0">
                <a:solidFill>
                  <a:srgbClr val="FFFF00"/>
                </a:solidFill>
              </a:rPr>
              <a:t>Continuous Delivery </a:t>
            </a:r>
            <a:r>
              <a:rPr lang="en-US" sz="3333" dirty="0"/>
              <a:t>we use Release Pipelines</a:t>
            </a:r>
          </a:p>
        </p:txBody>
      </p:sp>
    </p:spTree>
    <p:extLst>
      <p:ext uri="{BB962C8B-B14F-4D97-AF65-F5344CB8AC3E}">
        <p14:creationId xmlns:p14="http://schemas.microsoft.com/office/powerpoint/2010/main" val="618039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A952BA-E078-8E48-B78A-8CD075FEB2D1}"/>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905741" y="1475707"/>
            <a:ext cx="10604500" cy="4318000"/>
          </a:xfrm>
          <a:prstGeom prst="rect">
            <a:avLst/>
          </a:prstGeom>
        </p:spPr>
      </p:pic>
    </p:spTree>
    <p:extLst>
      <p:ext uri="{BB962C8B-B14F-4D97-AF65-F5344CB8AC3E}">
        <p14:creationId xmlns:p14="http://schemas.microsoft.com/office/powerpoint/2010/main" val="3907010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97" name="Title 3">
            <a:extLst>
              <a:ext uri="{FF2B5EF4-FFF2-40B4-BE49-F238E27FC236}">
                <a16:creationId xmlns:a16="http://schemas.microsoft.com/office/drawing/2014/main" id="{376213D1-E3B2-0246-B45F-0991D269CD9C}"/>
              </a:ext>
            </a:extLst>
          </p:cNvPr>
          <p:cNvSpPr txBox="1">
            <a:spLocks/>
          </p:cNvSpPr>
          <p:nvPr/>
        </p:nvSpPr>
        <p:spPr>
          <a:xfrm>
            <a:off x="6671056" y="-95986"/>
            <a:ext cx="5494873" cy="990709"/>
          </a:xfrm>
          <a:prstGeom prst="rect">
            <a:avLst/>
          </a:prstGeom>
        </p:spPr>
        <p:txBody>
          <a:bodyPr vert="horz" lIns="91440" tIns="45720" rIns="91440" bIns="45720"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2917" dirty="0"/>
              <a:t>Azure DevOps – </a:t>
            </a:r>
            <a:r>
              <a:rPr lang="en-US" sz="2917"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07338"/>
            <a:ext cx="814281" cy="814281"/>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1765917" y="-2581"/>
            <a:ext cx="692077" cy="692077"/>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694442" y="343458"/>
            <a:ext cx="1071475" cy="2285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56847" y="833315"/>
            <a:ext cx="569204" cy="569204"/>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1706261" y="1517121"/>
            <a:ext cx="450364" cy="450364"/>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39959" y="742543"/>
            <a:ext cx="12012693" cy="5554540"/>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9" name="TextBox 48">
            <a:extLst>
              <a:ext uri="{FF2B5EF4-FFF2-40B4-BE49-F238E27FC236}">
                <a16:creationId xmlns:a16="http://schemas.microsoft.com/office/drawing/2014/main" id="{3F47A8D4-785B-B54C-91F0-C77561B5F75C}"/>
              </a:ext>
            </a:extLst>
          </p:cNvPr>
          <p:cNvSpPr txBox="1"/>
          <p:nvPr/>
        </p:nvSpPr>
        <p:spPr>
          <a:xfrm>
            <a:off x="56901" y="772961"/>
            <a:ext cx="1403587" cy="323165"/>
          </a:xfrm>
          <a:prstGeom prst="rect">
            <a:avLst/>
          </a:prstGeom>
          <a:noFill/>
        </p:spPr>
        <p:txBody>
          <a:bodyPr wrap="square" rtlCol="0">
            <a:spAutoFit/>
          </a:bodyPr>
          <a:lstStyle/>
          <a:p>
            <a:r>
              <a:rPr lang="en-US" sz="1500"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540499" y="832664"/>
            <a:ext cx="10357478" cy="2151758"/>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51" name="TextBox 50">
            <a:extLst>
              <a:ext uri="{FF2B5EF4-FFF2-40B4-BE49-F238E27FC236}">
                <a16:creationId xmlns:a16="http://schemas.microsoft.com/office/drawing/2014/main" id="{7C3B094D-A3FA-9F4D-8F26-F4D23DBAC7A3}"/>
              </a:ext>
            </a:extLst>
          </p:cNvPr>
          <p:cNvSpPr txBox="1"/>
          <p:nvPr/>
        </p:nvSpPr>
        <p:spPr>
          <a:xfrm>
            <a:off x="2157277" y="822339"/>
            <a:ext cx="1705856" cy="323165"/>
          </a:xfrm>
          <a:prstGeom prst="rect">
            <a:avLst/>
          </a:prstGeom>
          <a:noFill/>
        </p:spPr>
        <p:txBody>
          <a:bodyPr wrap="square" rtlCol="0">
            <a:spAutoFit/>
          </a:bodyPr>
          <a:lstStyle/>
          <a:p>
            <a:r>
              <a:rPr lang="en-US" sz="1500"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219528" y="1463582"/>
            <a:ext cx="1705856" cy="323165"/>
          </a:xfrm>
          <a:prstGeom prst="rect">
            <a:avLst/>
          </a:prstGeom>
          <a:noFill/>
        </p:spPr>
        <p:txBody>
          <a:bodyPr wrap="square" rtlCol="0">
            <a:spAutoFit/>
          </a:bodyPr>
          <a:lstStyle/>
          <a:p>
            <a:r>
              <a:rPr lang="en-US" sz="1500"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378536" y="-4980"/>
            <a:ext cx="959238" cy="323165"/>
          </a:xfrm>
          <a:prstGeom prst="rect">
            <a:avLst/>
          </a:prstGeom>
          <a:noFill/>
        </p:spPr>
        <p:txBody>
          <a:bodyPr wrap="square" rtlCol="0">
            <a:spAutoFit/>
          </a:bodyPr>
          <a:lstStyle/>
          <a:p>
            <a:r>
              <a:rPr lang="en-US" sz="1500" dirty="0" err="1"/>
              <a:t>Github</a:t>
            </a:r>
            <a:endParaRPr lang="en-US" sz="1500"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604917" y="-36957"/>
            <a:ext cx="1207616" cy="323165"/>
          </a:xfrm>
          <a:prstGeom prst="rect">
            <a:avLst/>
          </a:prstGeom>
          <a:noFill/>
        </p:spPr>
        <p:txBody>
          <a:bodyPr wrap="square" rtlCol="0">
            <a:spAutoFit/>
          </a:bodyPr>
          <a:lstStyle/>
          <a:p>
            <a:r>
              <a:rPr lang="en-US" sz="1500" dirty="0"/>
              <a:t>Developer</a:t>
            </a:r>
          </a:p>
        </p:txBody>
      </p:sp>
      <p:pic>
        <p:nvPicPr>
          <p:cNvPr id="56" name="Graphic 55">
            <a:extLst>
              <a:ext uri="{FF2B5EF4-FFF2-40B4-BE49-F238E27FC236}">
                <a16:creationId xmlns:a16="http://schemas.microsoft.com/office/drawing/2014/main" id="{B98F005A-4D16-564A-BB67-DAA0508A75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0616" y="2815330"/>
            <a:ext cx="886009" cy="886009"/>
          </a:xfrm>
          <a:prstGeom prst="rect">
            <a:avLst/>
          </a:prstGeom>
        </p:spPr>
      </p:pic>
      <p:sp>
        <p:nvSpPr>
          <p:cNvPr id="57" name="TextBox 56">
            <a:extLst>
              <a:ext uri="{FF2B5EF4-FFF2-40B4-BE49-F238E27FC236}">
                <a16:creationId xmlns:a16="http://schemas.microsoft.com/office/drawing/2014/main" id="{16EBC213-F38E-0C4F-A36D-755A074D583A}"/>
              </a:ext>
            </a:extLst>
          </p:cNvPr>
          <p:cNvSpPr txBox="1"/>
          <p:nvPr/>
        </p:nvSpPr>
        <p:spPr>
          <a:xfrm>
            <a:off x="-158486" y="3565394"/>
            <a:ext cx="1705855" cy="502573"/>
          </a:xfrm>
          <a:prstGeom prst="rect">
            <a:avLst/>
          </a:prstGeom>
          <a:noFill/>
        </p:spPr>
        <p:txBody>
          <a:bodyPr wrap="square" rtlCol="0">
            <a:spAutoFit/>
          </a:bodyPr>
          <a:lstStyle/>
          <a:p>
            <a:pPr algn="ctr"/>
            <a:r>
              <a:rPr lang="en-US" sz="1333" dirty="0"/>
              <a:t>Azure Container Registry</a:t>
            </a:r>
          </a:p>
        </p:txBody>
      </p:sp>
      <p:sp>
        <p:nvSpPr>
          <p:cNvPr id="20" name="Rectangle 19">
            <a:extLst>
              <a:ext uri="{FF2B5EF4-FFF2-40B4-BE49-F238E27FC236}">
                <a16:creationId xmlns:a16="http://schemas.microsoft.com/office/drawing/2014/main" id="{45F807A5-61A6-374E-AFDC-C13D1FD2A6BC}"/>
              </a:ext>
            </a:extLst>
          </p:cNvPr>
          <p:cNvSpPr/>
          <p:nvPr/>
        </p:nvSpPr>
        <p:spPr>
          <a:xfrm>
            <a:off x="1643359" y="1463582"/>
            <a:ext cx="2469261" cy="1418104"/>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ounded Rectangle 8">
            <a:extLst>
              <a:ext uri="{FF2B5EF4-FFF2-40B4-BE49-F238E27FC236}">
                <a16:creationId xmlns:a16="http://schemas.microsoft.com/office/drawing/2014/main" id="{3D0B3CCB-5EC3-B443-AE07-66B7967DF09D}"/>
              </a:ext>
            </a:extLst>
          </p:cNvPr>
          <p:cNvSpPr/>
          <p:nvPr/>
        </p:nvSpPr>
        <p:spPr>
          <a:xfrm>
            <a:off x="1804859" y="2210873"/>
            <a:ext cx="2059094" cy="6053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Stage-1: Build &amp; Push to ACR</a:t>
            </a:r>
          </a:p>
        </p:txBody>
      </p:sp>
      <p:sp>
        <p:nvSpPr>
          <p:cNvPr id="26" name="Rectangle 25">
            <a:extLst>
              <a:ext uri="{FF2B5EF4-FFF2-40B4-BE49-F238E27FC236}">
                <a16:creationId xmlns:a16="http://schemas.microsoft.com/office/drawing/2014/main" id="{4AD86399-09A9-B44E-988A-E6A59BC42BC8}"/>
              </a:ext>
            </a:extLst>
          </p:cNvPr>
          <p:cNvSpPr/>
          <p:nvPr/>
        </p:nvSpPr>
        <p:spPr>
          <a:xfrm>
            <a:off x="139348" y="4020995"/>
            <a:ext cx="11743435" cy="2157990"/>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8" name="Graphic 27">
            <a:extLst>
              <a:ext uri="{FF2B5EF4-FFF2-40B4-BE49-F238E27FC236}">
                <a16:creationId xmlns:a16="http://schemas.microsoft.com/office/drawing/2014/main" id="{77A690A1-484B-F246-BA26-05CD7BA602E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359974" y="4023143"/>
            <a:ext cx="497798" cy="497798"/>
          </a:xfrm>
          <a:prstGeom prst="rect">
            <a:avLst/>
          </a:prstGeom>
        </p:spPr>
      </p:pic>
      <p:sp>
        <p:nvSpPr>
          <p:cNvPr id="29" name="TextBox 28">
            <a:extLst>
              <a:ext uri="{FF2B5EF4-FFF2-40B4-BE49-F238E27FC236}">
                <a16:creationId xmlns:a16="http://schemas.microsoft.com/office/drawing/2014/main" id="{B1D14ADD-2D62-2942-8888-E25FBEFF5841}"/>
              </a:ext>
            </a:extLst>
          </p:cNvPr>
          <p:cNvSpPr txBox="1"/>
          <p:nvPr/>
        </p:nvSpPr>
        <p:spPr>
          <a:xfrm>
            <a:off x="9343374" y="3982106"/>
            <a:ext cx="1561838" cy="323165"/>
          </a:xfrm>
          <a:prstGeom prst="rect">
            <a:avLst/>
          </a:prstGeom>
          <a:noFill/>
        </p:spPr>
        <p:txBody>
          <a:bodyPr wrap="none" rtlCol="0">
            <a:spAutoFit/>
          </a:bodyPr>
          <a:lstStyle/>
          <a:p>
            <a:r>
              <a:rPr lang="en-US" sz="1500" dirty="0"/>
              <a:t>Azure AKS Cluster</a:t>
            </a:r>
          </a:p>
        </p:txBody>
      </p:sp>
      <p:grpSp>
        <p:nvGrpSpPr>
          <p:cNvPr id="10" name="Group 9">
            <a:extLst>
              <a:ext uri="{FF2B5EF4-FFF2-40B4-BE49-F238E27FC236}">
                <a16:creationId xmlns:a16="http://schemas.microsoft.com/office/drawing/2014/main" id="{A41E47F5-4998-D946-86E5-EAF5B252FF70}"/>
              </a:ext>
            </a:extLst>
          </p:cNvPr>
          <p:cNvGrpSpPr/>
          <p:nvPr/>
        </p:nvGrpSpPr>
        <p:grpSpPr>
          <a:xfrm>
            <a:off x="245067" y="4552443"/>
            <a:ext cx="2856748" cy="1385055"/>
            <a:chOff x="5441025" y="4573632"/>
            <a:chExt cx="3428098" cy="1662066"/>
          </a:xfrm>
        </p:grpSpPr>
        <p:sp>
          <p:nvSpPr>
            <p:cNvPr id="31" name="Rectangle 30">
              <a:extLst>
                <a:ext uri="{FF2B5EF4-FFF2-40B4-BE49-F238E27FC236}">
                  <a16:creationId xmlns:a16="http://schemas.microsoft.com/office/drawing/2014/main" id="{E44A78AF-D4D3-CC47-B413-FE37ECA2F2D0}"/>
                </a:ext>
              </a:extLst>
            </p:cNvPr>
            <p:cNvSpPr/>
            <p:nvPr/>
          </p:nvSpPr>
          <p:spPr>
            <a:xfrm>
              <a:off x="5441025" y="4573632"/>
              <a:ext cx="3428098" cy="16620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32" name="Google Shape;660;p35">
              <a:extLst>
                <a:ext uri="{FF2B5EF4-FFF2-40B4-BE49-F238E27FC236}">
                  <a16:creationId xmlns:a16="http://schemas.microsoft.com/office/drawing/2014/main" id="{483B62BC-9A86-844A-9A35-54B3561943B2}"/>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33" name="Google Shape;637;p35">
              <a:extLst>
                <a:ext uri="{FF2B5EF4-FFF2-40B4-BE49-F238E27FC236}">
                  <a16:creationId xmlns:a16="http://schemas.microsoft.com/office/drawing/2014/main" id="{B739D633-EF45-2E43-9AC0-A1DA9F418FD1}"/>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34" name="Google Shape;638;p35">
              <a:extLst>
                <a:ext uri="{FF2B5EF4-FFF2-40B4-BE49-F238E27FC236}">
                  <a16:creationId xmlns:a16="http://schemas.microsoft.com/office/drawing/2014/main" id="{91F37C0B-54FF-DA49-A212-1B4FB2C9FE36}"/>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35" name="Straight Arrow Connector 34">
              <a:extLst>
                <a:ext uri="{FF2B5EF4-FFF2-40B4-BE49-F238E27FC236}">
                  <a16:creationId xmlns:a16="http://schemas.microsoft.com/office/drawing/2014/main" id="{5DF32AED-5FC5-C74F-8872-BB1F0CB29F01}"/>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EEED7-14A1-C745-BAB3-70B39171004D}"/>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822AAA-BC3E-874F-886A-BDA54E53C4AD}"/>
                </a:ext>
              </a:extLst>
            </p:cNvPr>
            <p:cNvSpPr txBox="1"/>
            <p:nvPr/>
          </p:nvSpPr>
          <p:spPr>
            <a:xfrm>
              <a:off x="6652321" y="4939290"/>
              <a:ext cx="1175706" cy="356945"/>
            </a:xfrm>
            <a:prstGeom prst="rect">
              <a:avLst/>
            </a:prstGeom>
            <a:noFill/>
          </p:spPr>
          <p:txBody>
            <a:bodyPr wrap="none" rtlCol="0">
              <a:spAutoFit/>
            </a:bodyPr>
            <a:lstStyle/>
            <a:p>
              <a:r>
                <a:rPr lang="en-US" sz="1333" dirty="0"/>
                <a:t>Nginx App1</a:t>
              </a:r>
            </a:p>
          </p:txBody>
        </p:sp>
        <p:pic>
          <p:nvPicPr>
            <p:cNvPr id="38" name="Google Shape;635;p35">
              <a:extLst>
                <a:ext uri="{FF2B5EF4-FFF2-40B4-BE49-F238E27FC236}">
                  <a16:creationId xmlns:a16="http://schemas.microsoft.com/office/drawing/2014/main" id="{63693371-D168-0D44-82EB-44D69922911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39" name="TextBox 38">
              <a:extLst>
                <a:ext uri="{FF2B5EF4-FFF2-40B4-BE49-F238E27FC236}">
                  <a16:creationId xmlns:a16="http://schemas.microsoft.com/office/drawing/2014/main" id="{C020308C-CAE0-A44F-91CF-6BBB1ED36FE7}"/>
                </a:ext>
              </a:extLst>
            </p:cNvPr>
            <p:cNvSpPr txBox="1"/>
            <p:nvPr/>
          </p:nvSpPr>
          <p:spPr>
            <a:xfrm>
              <a:off x="6107126" y="4591360"/>
              <a:ext cx="1515184" cy="356945"/>
            </a:xfrm>
            <a:prstGeom prst="rect">
              <a:avLst/>
            </a:prstGeom>
            <a:noFill/>
          </p:spPr>
          <p:txBody>
            <a:bodyPr wrap="none" rtlCol="0">
              <a:spAutoFit/>
            </a:bodyPr>
            <a:lstStyle/>
            <a:p>
              <a:r>
                <a:rPr lang="en-US" sz="1333" dirty="0"/>
                <a:t>dev namespace</a:t>
              </a:r>
            </a:p>
          </p:txBody>
        </p:sp>
      </p:grpSp>
      <p:sp>
        <p:nvSpPr>
          <p:cNvPr id="24" name="Oval 23">
            <a:extLst>
              <a:ext uri="{FF2B5EF4-FFF2-40B4-BE49-F238E27FC236}">
                <a16:creationId xmlns:a16="http://schemas.microsoft.com/office/drawing/2014/main" id="{3A5419BF-D689-B94E-8410-FCA6EAD3FBEE}"/>
              </a:ext>
            </a:extLst>
          </p:cNvPr>
          <p:cNvSpPr/>
          <p:nvPr/>
        </p:nvSpPr>
        <p:spPr>
          <a:xfrm>
            <a:off x="2883605" y="382909"/>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042175" y="362864"/>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1</a:t>
            </a:r>
          </a:p>
        </p:txBody>
      </p:sp>
      <p:sp>
        <p:nvSpPr>
          <p:cNvPr id="58" name="Oval 57">
            <a:extLst>
              <a:ext uri="{FF2B5EF4-FFF2-40B4-BE49-F238E27FC236}">
                <a16:creationId xmlns:a16="http://schemas.microsoft.com/office/drawing/2014/main" id="{C46F67F9-DC56-4142-B639-B7A143322C93}"/>
              </a:ext>
            </a:extLst>
          </p:cNvPr>
          <p:cNvSpPr/>
          <p:nvPr/>
        </p:nvSpPr>
        <p:spPr>
          <a:xfrm>
            <a:off x="983903" y="2555649"/>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3</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4419888" y="1127512"/>
            <a:ext cx="450364" cy="450364"/>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4900950" y="1073524"/>
            <a:ext cx="2050911" cy="323165"/>
          </a:xfrm>
          <a:prstGeom prst="rect">
            <a:avLst/>
          </a:prstGeom>
          <a:noFill/>
        </p:spPr>
        <p:txBody>
          <a:bodyPr wrap="square" rtlCol="0">
            <a:spAutoFit/>
          </a:bodyPr>
          <a:lstStyle/>
          <a:p>
            <a:r>
              <a:rPr lang="en-US" sz="1500"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4317007" y="1069359"/>
            <a:ext cx="7289886" cy="1812327"/>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3" name="Rounded Rectangle 62">
            <a:extLst>
              <a:ext uri="{FF2B5EF4-FFF2-40B4-BE49-F238E27FC236}">
                <a16:creationId xmlns:a16="http://schemas.microsoft.com/office/drawing/2014/main" id="{DD1AABDE-339C-424A-A913-22714AB78CF9}"/>
              </a:ext>
            </a:extLst>
          </p:cNvPr>
          <p:cNvSpPr/>
          <p:nvPr/>
        </p:nvSpPr>
        <p:spPr>
          <a:xfrm>
            <a:off x="4505893" y="2172633"/>
            <a:ext cx="870670" cy="60534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96522" y="1054327"/>
            <a:ext cx="750589" cy="750589"/>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7757833" y="1181677"/>
            <a:ext cx="870670" cy="60534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7779920" y="2140514"/>
            <a:ext cx="870670" cy="6053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5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15134" y="1965418"/>
            <a:ext cx="814281" cy="814281"/>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0612080" y="2146572"/>
            <a:ext cx="870670" cy="6053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5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53047" y="2019427"/>
            <a:ext cx="750589" cy="750589"/>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5376564" y="1429622"/>
            <a:ext cx="1719958" cy="10456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5376564" y="2394722"/>
            <a:ext cx="1676483" cy="805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8873438" y="2509445"/>
            <a:ext cx="902881" cy="40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B4AF9F63-5CD1-9F43-844D-983DE216CFD6}"/>
              </a:ext>
            </a:extLst>
          </p:cNvPr>
          <p:cNvGrpSpPr/>
          <p:nvPr/>
        </p:nvGrpSpPr>
        <p:grpSpPr>
          <a:xfrm>
            <a:off x="3194579" y="4558649"/>
            <a:ext cx="2856748" cy="1394463"/>
            <a:chOff x="5441025" y="4562343"/>
            <a:chExt cx="3428098" cy="1673355"/>
          </a:xfrm>
        </p:grpSpPr>
        <p:sp>
          <p:nvSpPr>
            <p:cNvPr id="71" name="Rectangle 70">
              <a:extLst>
                <a:ext uri="{FF2B5EF4-FFF2-40B4-BE49-F238E27FC236}">
                  <a16:creationId xmlns:a16="http://schemas.microsoft.com/office/drawing/2014/main" id="{3CCCFE53-C53B-E14A-920E-3C87368B005E}"/>
                </a:ext>
              </a:extLst>
            </p:cNvPr>
            <p:cNvSpPr/>
            <p:nvPr/>
          </p:nvSpPr>
          <p:spPr>
            <a:xfrm>
              <a:off x="5441025" y="4573632"/>
              <a:ext cx="3428098" cy="16620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72" name="Google Shape;660;p35">
              <a:extLst>
                <a:ext uri="{FF2B5EF4-FFF2-40B4-BE49-F238E27FC236}">
                  <a16:creationId xmlns:a16="http://schemas.microsoft.com/office/drawing/2014/main" id="{E1DECA71-CF2D-8444-857A-9F9289EBA9D8}"/>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73" name="Google Shape;637;p35">
              <a:extLst>
                <a:ext uri="{FF2B5EF4-FFF2-40B4-BE49-F238E27FC236}">
                  <a16:creationId xmlns:a16="http://schemas.microsoft.com/office/drawing/2014/main" id="{7FBE82E8-C7A1-E647-9563-31E305FCBB53}"/>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74" name="Google Shape;638;p35">
              <a:extLst>
                <a:ext uri="{FF2B5EF4-FFF2-40B4-BE49-F238E27FC236}">
                  <a16:creationId xmlns:a16="http://schemas.microsoft.com/office/drawing/2014/main" id="{5EE966C2-079B-6841-A81D-B7C944668752}"/>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75" name="Straight Arrow Connector 74">
              <a:extLst>
                <a:ext uri="{FF2B5EF4-FFF2-40B4-BE49-F238E27FC236}">
                  <a16:creationId xmlns:a16="http://schemas.microsoft.com/office/drawing/2014/main" id="{1D91EC92-AB18-E146-94EF-0093C950B600}"/>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2D73D57-F98F-0F44-802A-B4EF1EDF779F}"/>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80F5F195-EEEE-0247-A1E8-90FD51333C0F}"/>
                </a:ext>
              </a:extLst>
            </p:cNvPr>
            <p:cNvSpPr txBox="1"/>
            <p:nvPr/>
          </p:nvSpPr>
          <p:spPr>
            <a:xfrm>
              <a:off x="6652321" y="4939290"/>
              <a:ext cx="1175706" cy="356945"/>
            </a:xfrm>
            <a:prstGeom prst="rect">
              <a:avLst/>
            </a:prstGeom>
            <a:noFill/>
          </p:spPr>
          <p:txBody>
            <a:bodyPr wrap="none" rtlCol="0">
              <a:spAutoFit/>
            </a:bodyPr>
            <a:lstStyle/>
            <a:p>
              <a:r>
                <a:rPr lang="en-US" sz="1333" dirty="0"/>
                <a:t>Nginx App1</a:t>
              </a:r>
            </a:p>
          </p:txBody>
        </p:sp>
        <p:pic>
          <p:nvPicPr>
            <p:cNvPr id="78" name="Google Shape;635;p35">
              <a:extLst>
                <a:ext uri="{FF2B5EF4-FFF2-40B4-BE49-F238E27FC236}">
                  <a16:creationId xmlns:a16="http://schemas.microsoft.com/office/drawing/2014/main" id="{E16C0F74-54C8-8847-8606-0A5C157944FE}"/>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79" name="TextBox 78">
              <a:extLst>
                <a:ext uri="{FF2B5EF4-FFF2-40B4-BE49-F238E27FC236}">
                  <a16:creationId xmlns:a16="http://schemas.microsoft.com/office/drawing/2014/main" id="{ADB287AB-8FA4-CC42-A363-EF69470995D0}"/>
                </a:ext>
              </a:extLst>
            </p:cNvPr>
            <p:cNvSpPr txBox="1"/>
            <p:nvPr/>
          </p:nvSpPr>
          <p:spPr>
            <a:xfrm>
              <a:off x="5998898" y="4562343"/>
              <a:ext cx="1420005" cy="356945"/>
            </a:xfrm>
            <a:prstGeom prst="rect">
              <a:avLst/>
            </a:prstGeom>
            <a:noFill/>
          </p:spPr>
          <p:txBody>
            <a:bodyPr wrap="none" rtlCol="0">
              <a:spAutoFit/>
            </a:bodyPr>
            <a:lstStyle/>
            <a:p>
              <a:r>
                <a:rPr lang="en-US" sz="1333" dirty="0" err="1"/>
                <a:t>qa</a:t>
              </a:r>
              <a:r>
                <a:rPr lang="en-US" sz="1333" dirty="0"/>
                <a:t> namespace</a:t>
              </a:r>
            </a:p>
          </p:txBody>
        </p:sp>
      </p:grpSp>
      <p:grpSp>
        <p:nvGrpSpPr>
          <p:cNvPr id="80" name="Group 79">
            <a:extLst>
              <a:ext uri="{FF2B5EF4-FFF2-40B4-BE49-F238E27FC236}">
                <a16:creationId xmlns:a16="http://schemas.microsoft.com/office/drawing/2014/main" id="{5E62B99B-28BA-1945-A144-9E899B852DE0}"/>
              </a:ext>
            </a:extLst>
          </p:cNvPr>
          <p:cNvGrpSpPr/>
          <p:nvPr/>
        </p:nvGrpSpPr>
        <p:grpSpPr>
          <a:xfrm>
            <a:off x="6097343" y="4533799"/>
            <a:ext cx="2856748" cy="1403698"/>
            <a:chOff x="5441025" y="4551260"/>
            <a:chExt cx="3428098" cy="1684438"/>
          </a:xfrm>
        </p:grpSpPr>
        <p:sp>
          <p:nvSpPr>
            <p:cNvPr id="81" name="Rectangle 80">
              <a:extLst>
                <a:ext uri="{FF2B5EF4-FFF2-40B4-BE49-F238E27FC236}">
                  <a16:creationId xmlns:a16="http://schemas.microsoft.com/office/drawing/2014/main" id="{4056151C-594F-E048-9E5A-9D8671044CCA}"/>
                </a:ext>
              </a:extLst>
            </p:cNvPr>
            <p:cNvSpPr/>
            <p:nvPr/>
          </p:nvSpPr>
          <p:spPr>
            <a:xfrm>
              <a:off x="5441025" y="4573632"/>
              <a:ext cx="3428098" cy="16620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82" name="Google Shape;660;p35">
              <a:extLst>
                <a:ext uri="{FF2B5EF4-FFF2-40B4-BE49-F238E27FC236}">
                  <a16:creationId xmlns:a16="http://schemas.microsoft.com/office/drawing/2014/main" id="{4276D062-EF9D-0E4D-B339-46949DBC1BAF}"/>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83" name="Google Shape;637;p35">
              <a:extLst>
                <a:ext uri="{FF2B5EF4-FFF2-40B4-BE49-F238E27FC236}">
                  <a16:creationId xmlns:a16="http://schemas.microsoft.com/office/drawing/2014/main" id="{64F5E0DE-71AE-EB40-8FFF-F1E6E340250E}"/>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84" name="Google Shape;638;p35">
              <a:extLst>
                <a:ext uri="{FF2B5EF4-FFF2-40B4-BE49-F238E27FC236}">
                  <a16:creationId xmlns:a16="http://schemas.microsoft.com/office/drawing/2014/main" id="{1D054CEF-9278-7344-9CBA-8D6B497BD855}"/>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85" name="Straight Arrow Connector 84">
              <a:extLst>
                <a:ext uri="{FF2B5EF4-FFF2-40B4-BE49-F238E27FC236}">
                  <a16:creationId xmlns:a16="http://schemas.microsoft.com/office/drawing/2014/main" id="{EAF537F7-742C-6448-8486-AC7BF2E19F5B}"/>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99517F4-42AE-2140-92E0-8DA5CFC78455}"/>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84017EC-431D-004A-B298-1B87E19313F5}"/>
                </a:ext>
              </a:extLst>
            </p:cNvPr>
            <p:cNvSpPr txBox="1"/>
            <p:nvPr/>
          </p:nvSpPr>
          <p:spPr>
            <a:xfrm>
              <a:off x="6652321" y="4939290"/>
              <a:ext cx="1175706" cy="356945"/>
            </a:xfrm>
            <a:prstGeom prst="rect">
              <a:avLst/>
            </a:prstGeom>
            <a:noFill/>
          </p:spPr>
          <p:txBody>
            <a:bodyPr wrap="none" rtlCol="0">
              <a:spAutoFit/>
            </a:bodyPr>
            <a:lstStyle/>
            <a:p>
              <a:r>
                <a:rPr lang="en-US" sz="1333" dirty="0"/>
                <a:t>Nginx App1</a:t>
              </a:r>
            </a:p>
          </p:txBody>
        </p:sp>
        <p:pic>
          <p:nvPicPr>
            <p:cNvPr id="88" name="Google Shape;635;p35">
              <a:extLst>
                <a:ext uri="{FF2B5EF4-FFF2-40B4-BE49-F238E27FC236}">
                  <a16:creationId xmlns:a16="http://schemas.microsoft.com/office/drawing/2014/main" id="{B64B6AF7-D22B-E542-A65A-A28F974D0A91}"/>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89" name="TextBox 88">
              <a:extLst>
                <a:ext uri="{FF2B5EF4-FFF2-40B4-BE49-F238E27FC236}">
                  <a16:creationId xmlns:a16="http://schemas.microsoft.com/office/drawing/2014/main" id="{A6BD4E2F-1583-5548-9DEA-0994B5785467}"/>
                </a:ext>
              </a:extLst>
            </p:cNvPr>
            <p:cNvSpPr txBox="1"/>
            <p:nvPr/>
          </p:nvSpPr>
          <p:spPr>
            <a:xfrm>
              <a:off x="5962304" y="4551260"/>
              <a:ext cx="1819499" cy="356945"/>
            </a:xfrm>
            <a:prstGeom prst="rect">
              <a:avLst/>
            </a:prstGeom>
            <a:noFill/>
          </p:spPr>
          <p:txBody>
            <a:bodyPr wrap="none" rtlCol="0">
              <a:spAutoFit/>
            </a:bodyPr>
            <a:lstStyle/>
            <a:p>
              <a:r>
                <a:rPr lang="en-US" sz="1333" dirty="0"/>
                <a:t>Staging namespace</a:t>
              </a:r>
            </a:p>
          </p:txBody>
        </p:sp>
      </p:grpSp>
      <p:grpSp>
        <p:nvGrpSpPr>
          <p:cNvPr id="90" name="Group 89">
            <a:extLst>
              <a:ext uri="{FF2B5EF4-FFF2-40B4-BE49-F238E27FC236}">
                <a16:creationId xmlns:a16="http://schemas.microsoft.com/office/drawing/2014/main" id="{59546F33-4E48-B142-A1E5-B188524EB3D8}"/>
              </a:ext>
            </a:extLst>
          </p:cNvPr>
          <p:cNvGrpSpPr/>
          <p:nvPr/>
        </p:nvGrpSpPr>
        <p:grpSpPr>
          <a:xfrm>
            <a:off x="8991393" y="4533799"/>
            <a:ext cx="2856748" cy="1403698"/>
            <a:chOff x="5441025" y="4551260"/>
            <a:chExt cx="3428098" cy="1684438"/>
          </a:xfrm>
        </p:grpSpPr>
        <p:sp>
          <p:nvSpPr>
            <p:cNvPr id="91" name="Rectangle 90">
              <a:extLst>
                <a:ext uri="{FF2B5EF4-FFF2-40B4-BE49-F238E27FC236}">
                  <a16:creationId xmlns:a16="http://schemas.microsoft.com/office/drawing/2014/main" id="{58155B8C-9AD2-E645-821B-9B815AD2ADF4}"/>
                </a:ext>
              </a:extLst>
            </p:cNvPr>
            <p:cNvSpPr/>
            <p:nvPr/>
          </p:nvSpPr>
          <p:spPr>
            <a:xfrm>
              <a:off x="5441025" y="4573632"/>
              <a:ext cx="3428098" cy="16620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92" name="Google Shape;660;p35">
              <a:extLst>
                <a:ext uri="{FF2B5EF4-FFF2-40B4-BE49-F238E27FC236}">
                  <a16:creationId xmlns:a16="http://schemas.microsoft.com/office/drawing/2014/main" id="{7342EA92-8CF9-C64A-9318-7CF7FA316A0A}"/>
                </a:ext>
              </a:extLst>
            </p:cNvPr>
            <p:cNvPicPr preferRelativeResize="0"/>
            <p:nvPr/>
          </p:nvPicPr>
          <p:blipFill>
            <a:blip r:embed="rId12">
              <a:alphaModFix/>
            </a:blip>
            <a:stretch>
              <a:fillRect/>
            </a:stretch>
          </p:blipFill>
          <p:spPr>
            <a:xfrm>
              <a:off x="5441025" y="5249442"/>
              <a:ext cx="956530" cy="956520"/>
            </a:xfrm>
            <a:prstGeom prst="rect">
              <a:avLst/>
            </a:prstGeom>
            <a:noFill/>
            <a:ln>
              <a:noFill/>
            </a:ln>
          </p:spPr>
        </p:pic>
        <p:pic>
          <p:nvPicPr>
            <p:cNvPr id="93" name="Google Shape;637;p35">
              <a:extLst>
                <a:ext uri="{FF2B5EF4-FFF2-40B4-BE49-F238E27FC236}">
                  <a16:creationId xmlns:a16="http://schemas.microsoft.com/office/drawing/2014/main" id="{1FF82828-2D4A-4B4F-87B4-7F0D0F3D26A2}"/>
                </a:ext>
              </a:extLst>
            </p:cNvPr>
            <p:cNvPicPr preferRelativeResize="0"/>
            <p:nvPr/>
          </p:nvPicPr>
          <p:blipFill>
            <a:blip r:embed="rId13">
              <a:alphaModFix/>
            </a:blip>
            <a:stretch>
              <a:fillRect/>
            </a:stretch>
          </p:blipFill>
          <p:spPr>
            <a:xfrm>
              <a:off x="6681505" y="5237625"/>
              <a:ext cx="959685" cy="959680"/>
            </a:xfrm>
            <a:prstGeom prst="rect">
              <a:avLst/>
            </a:prstGeom>
            <a:noFill/>
            <a:ln>
              <a:noFill/>
            </a:ln>
          </p:spPr>
        </p:pic>
        <p:pic>
          <p:nvPicPr>
            <p:cNvPr id="94" name="Google Shape;638;p35">
              <a:extLst>
                <a:ext uri="{FF2B5EF4-FFF2-40B4-BE49-F238E27FC236}">
                  <a16:creationId xmlns:a16="http://schemas.microsoft.com/office/drawing/2014/main" id="{D8FF8187-3D9D-7242-B479-030DD4D206B4}"/>
                </a:ext>
              </a:extLst>
            </p:cNvPr>
            <p:cNvPicPr preferRelativeResize="0"/>
            <p:nvPr/>
          </p:nvPicPr>
          <p:blipFill>
            <a:blip r:embed="rId14">
              <a:alphaModFix/>
            </a:blip>
            <a:stretch>
              <a:fillRect/>
            </a:stretch>
          </p:blipFill>
          <p:spPr>
            <a:xfrm>
              <a:off x="7909438" y="5199461"/>
              <a:ext cx="959685" cy="959680"/>
            </a:xfrm>
            <a:prstGeom prst="rect">
              <a:avLst/>
            </a:prstGeom>
            <a:noFill/>
            <a:ln>
              <a:noFill/>
            </a:ln>
          </p:spPr>
        </p:pic>
        <p:cxnSp>
          <p:nvCxnSpPr>
            <p:cNvPr id="95" name="Straight Arrow Connector 94">
              <a:extLst>
                <a:ext uri="{FF2B5EF4-FFF2-40B4-BE49-F238E27FC236}">
                  <a16:creationId xmlns:a16="http://schemas.microsoft.com/office/drawing/2014/main" id="{FC2F6DF1-AB2A-C045-A5F8-639FFA2D3077}"/>
                </a:ext>
              </a:extLst>
            </p:cNvPr>
            <p:cNvCxnSpPr>
              <a:cxnSpLocks/>
            </p:cNvCxnSpPr>
            <p:nvPr/>
          </p:nvCxnSpPr>
          <p:spPr>
            <a:xfrm>
              <a:off x="6376090" y="5873022"/>
              <a:ext cx="305415"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6551AAE-644D-E94B-AB29-6CA05AC56816}"/>
                </a:ext>
              </a:extLst>
            </p:cNvPr>
            <p:cNvCxnSpPr>
              <a:cxnSpLocks/>
            </p:cNvCxnSpPr>
            <p:nvPr/>
          </p:nvCxnSpPr>
          <p:spPr>
            <a:xfrm flipH="1">
              <a:off x="7585992" y="5873022"/>
              <a:ext cx="415196" cy="7996"/>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9F2017C1-EDC4-FE45-936B-9917F0598DAF}"/>
                </a:ext>
              </a:extLst>
            </p:cNvPr>
            <p:cNvSpPr txBox="1"/>
            <p:nvPr/>
          </p:nvSpPr>
          <p:spPr>
            <a:xfrm>
              <a:off x="6652321" y="4939290"/>
              <a:ext cx="1175706" cy="356945"/>
            </a:xfrm>
            <a:prstGeom prst="rect">
              <a:avLst/>
            </a:prstGeom>
            <a:noFill/>
          </p:spPr>
          <p:txBody>
            <a:bodyPr wrap="none" rtlCol="0">
              <a:spAutoFit/>
            </a:bodyPr>
            <a:lstStyle/>
            <a:p>
              <a:r>
                <a:rPr lang="en-US" sz="1333" dirty="0"/>
                <a:t>Nginx App1</a:t>
              </a:r>
            </a:p>
          </p:txBody>
        </p:sp>
        <p:pic>
          <p:nvPicPr>
            <p:cNvPr id="99" name="Google Shape;635;p35">
              <a:extLst>
                <a:ext uri="{FF2B5EF4-FFF2-40B4-BE49-F238E27FC236}">
                  <a16:creationId xmlns:a16="http://schemas.microsoft.com/office/drawing/2014/main" id="{35C5ECDE-899F-BF42-83BE-6D14670A65C7}"/>
                </a:ext>
              </a:extLst>
            </p:cNvPr>
            <p:cNvPicPr preferRelativeResize="0"/>
            <p:nvPr/>
          </p:nvPicPr>
          <p:blipFill>
            <a:blip r:embed="rId15">
              <a:alphaModFix/>
            </a:blip>
            <a:stretch>
              <a:fillRect/>
            </a:stretch>
          </p:blipFill>
          <p:spPr>
            <a:xfrm>
              <a:off x="5463362" y="4573632"/>
              <a:ext cx="597903" cy="574688"/>
            </a:xfrm>
            <a:prstGeom prst="rect">
              <a:avLst/>
            </a:prstGeom>
            <a:noFill/>
            <a:ln>
              <a:noFill/>
            </a:ln>
          </p:spPr>
        </p:pic>
        <p:sp>
          <p:nvSpPr>
            <p:cNvPr id="100" name="TextBox 99">
              <a:extLst>
                <a:ext uri="{FF2B5EF4-FFF2-40B4-BE49-F238E27FC236}">
                  <a16:creationId xmlns:a16="http://schemas.microsoft.com/office/drawing/2014/main" id="{40C57FA0-3B01-F74F-82CB-550E3487888D}"/>
                </a:ext>
              </a:extLst>
            </p:cNvPr>
            <p:cNvSpPr txBox="1"/>
            <p:nvPr/>
          </p:nvSpPr>
          <p:spPr>
            <a:xfrm>
              <a:off x="5962304" y="4551260"/>
              <a:ext cx="1605209" cy="356945"/>
            </a:xfrm>
            <a:prstGeom prst="rect">
              <a:avLst/>
            </a:prstGeom>
            <a:noFill/>
          </p:spPr>
          <p:txBody>
            <a:bodyPr wrap="none" rtlCol="0">
              <a:spAutoFit/>
            </a:bodyPr>
            <a:lstStyle/>
            <a:p>
              <a:r>
                <a:rPr lang="en-US" sz="1333" dirty="0"/>
                <a:t>prod namespace</a:t>
              </a:r>
            </a:p>
          </p:txBody>
        </p:sp>
      </p:grpSp>
      <p:pic>
        <p:nvPicPr>
          <p:cNvPr id="113" name="Graphic 112" descr="Programmer">
            <a:extLst>
              <a:ext uri="{FF2B5EF4-FFF2-40B4-BE49-F238E27FC236}">
                <a16:creationId xmlns:a16="http://schemas.microsoft.com/office/drawing/2014/main" id="{0FE1E850-C7FA-6644-A8FE-F6B45E2F8C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17271" y="1054703"/>
            <a:ext cx="750589" cy="750589"/>
          </a:xfrm>
          <a:prstGeom prst="rect">
            <a:avLst/>
          </a:prstGeom>
        </p:spPr>
      </p:pic>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457994" y="343458"/>
            <a:ext cx="376413" cy="1867415"/>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1724947C-3A2E-CF4F-BC09-6CC568A36816}"/>
              </a:ext>
            </a:extLst>
          </p:cNvPr>
          <p:cNvCxnSpPr>
            <a:stCxn id="9" idx="1"/>
          </p:cNvCxnSpPr>
          <p:nvPr/>
        </p:nvCxnSpPr>
        <p:spPr>
          <a:xfrm rot="10800000" flipV="1">
            <a:off x="679467" y="2513542"/>
            <a:ext cx="1125393" cy="388337"/>
          </a:xfrm>
          <a:prstGeom prst="bentConnector3">
            <a:avLst>
              <a:gd name="adj1" fmla="val 101028"/>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3863953" y="2475304"/>
            <a:ext cx="641941" cy="3823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31" idx="0"/>
          </p:cNvCxnSpPr>
          <p:nvPr/>
        </p:nvCxnSpPr>
        <p:spPr>
          <a:xfrm rot="5400000">
            <a:off x="2420101" y="2031314"/>
            <a:ext cx="1774469" cy="3267788"/>
          </a:xfrm>
          <a:prstGeom prst="bentConnector3">
            <a:avLst>
              <a:gd name="adj1" fmla="val 524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p:cNvCxnSpPr>
          <p:nvPr/>
        </p:nvCxnSpPr>
        <p:spPr>
          <a:xfrm flipH="1">
            <a:off x="7580978" y="2443185"/>
            <a:ext cx="1069612" cy="2090616"/>
          </a:xfrm>
          <a:prstGeom prst="bentConnector4">
            <a:avLst>
              <a:gd name="adj1" fmla="val -17810"/>
              <a:gd name="adj2" fmla="val 6938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71" idx="0"/>
          </p:cNvCxnSpPr>
          <p:nvPr/>
        </p:nvCxnSpPr>
        <p:spPr>
          <a:xfrm rot="5400000">
            <a:off x="5017542" y="1392428"/>
            <a:ext cx="2781039" cy="3570215"/>
          </a:xfrm>
          <a:prstGeom prst="bentConnector3">
            <a:avLst>
              <a:gd name="adj1" fmla="val 714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stCxn id="68" idx="2"/>
          </p:cNvCxnSpPr>
          <p:nvPr/>
        </p:nvCxnSpPr>
        <p:spPr>
          <a:xfrm rot="5400000">
            <a:off x="9842648" y="3329031"/>
            <a:ext cx="1781888" cy="627648"/>
          </a:xfrm>
          <a:prstGeom prst="bentConnector3">
            <a:avLst>
              <a:gd name="adj1" fmla="val 592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150">
            <a:extLst>
              <a:ext uri="{FF2B5EF4-FFF2-40B4-BE49-F238E27FC236}">
                <a16:creationId xmlns:a16="http://schemas.microsoft.com/office/drawing/2014/main" id="{6441895F-5A5F-CC45-8CDA-CB9C4843336C}"/>
              </a:ext>
            </a:extLst>
          </p:cNvPr>
          <p:cNvCxnSpPr>
            <a:cxnSpLocks/>
            <a:stCxn id="56" idx="3"/>
            <a:endCxn id="39" idx="0"/>
          </p:cNvCxnSpPr>
          <p:nvPr/>
        </p:nvCxnSpPr>
        <p:spPr>
          <a:xfrm>
            <a:off x="1086625" y="3258335"/>
            <a:ext cx="344853" cy="1308881"/>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a16="http://schemas.microsoft.com/office/drawing/2014/main" id="{91F72FE5-14F6-B64A-BF5F-D8E5371A1BC4}"/>
              </a:ext>
            </a:extLst>
          </p:cNvPr>
          <p:cNvCxnSpPr>
            <a:stCxn id="56" idx="3"/>
            <a:endCxn id="79" idx="0"/>
          </p:cNvCxnSpPr>
          <p:nvPr/>
        </p:nvCxnSpPr>
        <p:spPr>
          <a:xfrm>
            <a:off x="1086625" y="3258335"/>
            <a:ext cx="3164517" cy="130031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Elbow Connector 155">
            <a:extLst>
              <a:ext uri="{FF2B5EF4-FFF2-40B4-BE49-F238E27FC236}">
                <a16:creationId xmlns:a16="http://schemas.microsoft.com/office/drawing/2014/main" id="{BE06A136-C917-254A-9B20-F01DA906503D}"/>
              </a:ext>
            </a:extLst>
          </p:cNvPr>
          <p:cNvCxnSpPr>
            <a:stCxn id="56" idx="3"/>
            <a:endCxn id="89" idx="0"/>
          </p:cNvCxnSpPr>
          <p:nvPr/>
        </p:nvCxnSpPr>
        <p:spPr>
          <a:xfrm>
            <a:off x="1086625" y="3258335"/>
            <a:ext cx="6203242" cy="127546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a:extLst>
              <a:ext uri="{FF2B5EF4-FFF2-40B4-BE49-F238E27FC236}">
                <a16:creationId xmlns:a16="http://schemas.microsoft.com/office/drawing/2014/main" id="{02D74C0B-9CE6-5245-90BB-2D2092F8D43F}"/>
              </a:ext>
            </a:extLst>
          </p:cNvPr>
          <p:cNvCxnSpPr>
            <a:stCxn id="56" idx="3"/>
            <a:endCxn id="100" idx="0"/>
          </p:cNvCxnSpPr>
          <p:nvPr/>
        </p:nvCxnSpPr>
        <p:spPr>
          <a:xfrm>
            <a:off x="1086625" y="3258335"/>
            <a:ext cx="9008004" cy="1275464"/>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036539" y="2141486"/>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4</a:t>
            </a:r>
          </a:p>
        </p:txBody>
      </p:sp>
      <p:sp>
        <p:nvSpPr>
          <p:cNvPr id="161" name="Oval 160">
            <a:extLst>
              <a:ext uri="{FF2B5EF4-FFF2-40B4-BE49-F238E27FC236}">
                <a16:creationId xmlns:a16="http://schemas.microsoft.com/office/drawing/2014/main" id="{F3A30754-29C7-FC4E-B922-D29CA6BBB588}"/>
              </a:ext>
            </a:extLst>
          </p:cNvPr>
          <p:cNvSpPr/>
          <p:nvPr/>
        </p:nvSpPr>
        <p:spPr>
          <a:xfrm>
            <a:off x="1732328" y="4092088"/>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5</a:t>
            </a:r>
          </a:p>
        </p:txBody>
      </p:sp>
      <p:sp>
        <p:nvSpPr>
          <p:cNvPr id="162" name="Oval 161">
            <a:extLst>
              <a:ext uri="{FF2B5EF4-FFF2-40B4-BE49-F238E27FC236}">
                <a16:creationId xmlns:a16="http://schemas.microsoft.com/office/drawing/2014/main" id="{5FAAA2F7-CC4E-8B4C-8032-FE70051D9AF4}"/>
              </a:ext>
            </a:extLst>
          </p:cNvPr>
          <p:cNvSpPr/>
          <p:nvPr/>
        </p:nvSpPr>
        <p:spPr>
          <a:xfrm>
            <a:off x="6236543" y="1514295"/>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7</a:t>
            </a:r>
          </a:p>
        </p:txBody>
      </p:sp>
      <p:sp>
        <p:nvSpPr>
          <p:cNvPr id="163" name="Oval 162">
            <a:extLst>
              <a:ext uri="{FF2B5EF4-FFF2-40B4-BE49-F238E27FC236}">
                <a16:creationId xmlns:a16="http://schemas.microsoft.com/office/drawing/2014/main" id="{D438E380-D863-1541-89AE-E81D971604D5}"/>
              </a:ext>
            </a:extLst>
          </p:cNvPr>
          <p:cNvSpPr/>
          <p:nvPr/>
        </p:nvSpPr>
        <p:spPr>
          <a:xfrm>
            <a:off x="1041537" y="4059049"/>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6</a:t>
            </a:r>
          </a:p>
        </p:txBody>
      </p:sp>
      <p:sp>
        <p:nvSpPr>
          <p:cNvPr id="164" name="Oval 163">
            <a:extLst>
              <a:ext uri="{FF2B5EF4-FFF2-40B4-BE49-F238E27FC236}">
                <a16:creationId xmlns:a16="http://schemas.microsoft.com/office/drawing/2014/main" id="{5C5C8A9B-706A-4449-BE0A-94EDE0055AD7}"/>
              </a:ext>
            </a:extLst>
          </p:cNvPr>
          <p:cNvSpPr/>
          <p:nvPr/>
        </p:nvSpPr>
        <p:spPr>
          <a:xfrm>
            <a:off x="4675192" y="4115637"/>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8</a:t>
            </a:r>
          </a:p>
        </p:txBody>
      </p:sp>
      <p:sp>
        <p:nvSpPr>
          <p:cNvPr id="165" name="Oval 164">
            <a:extLst>
              <a:ext uri="{FF2B5EF4-FFF2-40B4-BE49-F238E27FC236}">
                <a16:creationId xmlns:a16="http://schemas.microsoft.com/office/drawing/2014/main" id="{344636F8-E458-FE40-9E63-74EE853CA0F8}"/>
              </a:ext>
            </a:extLst>
          </p:cNvPr>
          <p:cNvSpPr/>
          <p:nvPr/>
        </p:nvSpPr>
        <p:spPr>
          <a:xfrm>
            <a:off x="3864010" y="4110852"/>
            <a:ext cx="329588"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9</a:t>
            </a:r>
          </a:p>
        </p:txBody>
      </p:sp>
      <p:sp>
        <p:nvSpPr>
          <p:cNvPr id="166" name="Oval 165">
            <a:extLst>
              <a:ext uri="{FF2B5EF4-FFF2-40B4-BE49-F238E27FC236}">
                <a16:creationId xmlns:a16="http://schemas.microsoft.com/office/drawing/2014/main" id="{3AD6629A-47ED-FA49-B16B-C194B83FC351}"/>
              </a:ext>
            </a:extLst>
          </p:cNvPr>
          <p:cNvSpPr/>
          <p:nvPr/>
        </p:nvSpPr>
        <p:spPr>
          <a:xfrm>
            <a:off x="6216508" y="2446130"/>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10</a:t>
            </a:r>
          </a:p>
        </p:txBody>
      </p:sp>
      <p:sp>
        <p:nvSpPr>
          <p:cNvPr id="167" name="Oval 166">
            <a:extLst>
              <a:ext uri="{FF2B5EF4-FFF2-40B4-BE49-F238E27FC236}">
                <a16:creationId xmlns:a16="http://schemas.microsoft.com/office/drawing/2014/main" id="{39D2F9F6-9FCC-8C4B-809B-E30AE1ACE6C4}"/>
              </a:ext>
            </a:extLst>
          </p:cNvPr>
          <p:cNvSpPr/>
          <p:nvPr/>
        </p:nvSpPr>
        <p:spPr>
          <a:xfrm>
            <a:off x="7656393" y="4152811"/>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11</a:t>
            </a:r>
          </a:p>
        </p:txBody>
      </p:sp>
      <p:sp>
        <p:nvSpPr>
          <p:cNvPr id="168" name="Oval 167">
            <a:extLst>
              <a:ext uri="{FF2B5EF4-FFF2-40B4-BE49-F238E27FC236}">
                <a16:creationId xmlns:a16="http://schemas.microsoft.com/office/drawing/2014/main" id="{3E00EE51-F304-094D-AC7B-B0FB8C56A40F}"/>
              </a:ext>
            </a:extLst>
          </p:cNvPr>
          <p:cNvSpPr/>
          <p:nvPr/>
        </p:nvSpPr>
        <p:spPr>
          <a:xfrm>
            <a:off x="6692913" y="4144864"/>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12</a:t>
            </a:r>
          </a:p>
        </p:txBody>
      </p:sp>
      <p:sp>
        <p:nvSpPr>
          <p:cNvPr id="169" name="Oval 168">
            <a:extLst>
              <a:ext uri="{FF2B5EF4-FFF2-40B4-BE49-F238E27FC236}">
                <a16:creationId xmlns:a16="http://schemas.microsoft.com/office/drawing/2014/main" id="{1C916A92-08ED-A54A-B49E-585BC7F49B19}"/>
              </a:ext>
            </a:extLst>
          </p:cNvPr>
          <p:cNvSpPr/>
          <p:nvPr/>
        </p:nvSpPr>
        <p:spPr>
          <a:xfrm>
            <a:off x="9104913" y="2218536"/>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12</a:t>
            </a:r>
          </a:p>
        </p:txBody>
      </p:sp>
      <p:sp>
        <p:nvSpPr>
          <p:cNvPr id="170" name="Oval 169">
            <a:extLst>
              <a:ext uri="{FF2B5EF4-FFF2-40B4-BE49-F238E27FC236}">
                <a16:creationId xmlns:a16="http://schemas.microsoft.com/office/drawing/2014/main" id="{4476CBF2-75B8-4B46-B977-9AD1C9633CB0}"/>
              </a:ext>
            </a:extLst>
          </p:cNvPr>
          <p:cNvSpPr/>
          <p:nvPr/>
        </p:nvSpPr>
        <p:spPr>
          <a:xfrm>
            <a:off x="10514163" y="4267114"/>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13</a:t>
            </a:r>
          </a:p>
        </p:txBody>
      </p:sp>
      <p:sp>
        <p:nvSpPr>
          <p:cNvPr id="171" name="Oval 170">
            <a:extLst>
              <a:ext uri="{FF2B5EF4-FFF2-40B4-BE49-F238E27FC236}">
                <a16:creationId xmlns:a16="http://schemas.microsoft.com/office/drawing/2014/main" id="{7AC452AC-7500-FA45-8ADC-09AD3357E302}"/>
              </a:ext>
            </a:extLst>
          </p:cNvPr>
          <p:cNvSpPr/>
          <p:nvPr/>
        </p:nvSpPr>
        <p:spPr>
          <a:xfrm>
            <a:off x="9374136" y="4262467"/>
            <a:ext cx="525895" cy="28212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67" dirty="0">
                <a:solidFill>
                  <a:schemeClr val="bg1"/>
                </a:solidFill>
              </a:rPr>
              <a:t>14</a:t>
            </a:r>
          </a:p>
        </p:txBody>
      </p:sp>
    </p:spTree>
    <p:extLst>
      <p:ext uri="{BB962C8B-B14F-4D97-AF65-F5344CB8AC3E}">
        <p14:creationId xmlns:p14="http://schemas.microsoft.com/office/powerpoint/2010/main" val="2838043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EE10EE-5433-974F-AB7A-FD672A3F71A4}"/>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ABC9D06-C2BF-CF4C-8CAA-C54690DBBC9E}"/>
              </a:ext>
            </a:extLst>
          </p:cNvPr>
          <p:cNvSpPr>
            <a:spLocks noGrp="1"/>
          </p:cNvSpPr>
          <p:nvPr>
            <p:ph type="title"/>
          </p:nvPr>
        </p:nvSpPr>
        <p:spPr>
          <a:xfrm>
            <a:off x="838199" y="-80931"/>
            <a:ext cx="10515600" cy="990709"/>
          </a:xfrm>
        </p:spPr>
        <p:txBody>
          <a:bodyPr/>
          <a:lstStyle/>
          <a:p>
            <a:r>
              <a:rPr lang="en-US" dirty="0"/>
              <a:t>Azure Release Pipelines</a:t>
            </a:r>
          </a:p>
        </p:txBody>
      </p:sp>
      <p:pic>
        <p:nvPicPr>
          <p:cNvPr id="6" name="Picture 5">
            <a:extLst>
              <a:ext uri="{FF2B5EF4-FFF2-40B4-BE49-F238E27FC236}">
                <a16:creationId xmlns:a16="http://schemas.microsoft.com/office/drawing/2014/main" id="{D70E5861-8572-6144-91EA-DB599A796F34}"/>
              </a:ext>
            </a:extLst>
          </p:cNvPr>
          <p:cNvPicPr>
            <a:picLocks noChangeAspect="1"/>
          </p:cNvPicPr>
          <p:nvPr/>
        </p:nvPicPr>
        <p:blipFill>
          <a:blip r:embed="rId2"/>
          <a:stretch>
            <a:fillRect/>
          </a:stretch>
        </p:blipFill>
        <p:spPr>
          <a:xfrm>
            <a:off x="396460" y="788299"/>
            <a:ext cx="11639826" cy="5281402"/>
          </a:xfrm>
          <a:prstGeom prst="rect">
            <a:avLst/>
          </a:prstGeom>
        </p:spPr>
      </p:pic>
    </p:spTree>
    <p:extLst>
      <p:ext uri="{BB962C8B-B14F-4D97-AF65-F5344CB8AC3E}">
        <p14:creationId xmlns:p14="http://schemas.microsoft.com/office/powerpoint/2010/main" val="2666248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8EE10EE-5433-974F-AB7A-FD672A3F71A4}"/>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AF794197-7991-9043-9644-061FEE18572A}"/>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EABC9D06-C2BF-CF4C-8CAA-C54690DBBC9E}"/>
              </a:ext>
            </a:extLst>
          </p:cNvPr>
          <p:cNvSpPr>
            <a:spLocks noGrp="1"/>
          </p:cNvSpPr>
          <p:nvPr>
            <p:ph type="title"/>
          </p:nvPr>
        </p:nvSpPr>
        <p:spPr/>
        <p:txBody>
          <a:bodyPr/>
          <a:lstStyle/>
          <a:p>
            <a:r>
              <a:rPr lang="en-US" dirty="0"/>
              <a:t>Azure Release Pipelines - </a:t>
            </a:r>
            <a:r>
              <a:rPr lang="en-US" dirty="0">
                <a:solidFill>
                  <a:srgbClr val="00B050"/>
                </a:solidFill>
              </a:rPr>
              <a:t>Releases</a:t>
            </a:r>
          </a:p>
        </p:txBody>
      </p:sp>
      <p:pic>
        <p:nvPicPr>
          <p:cNvPr id="5" name="Picture 4">
            <a:extLst>
              <a:ext uri="{FF2B5EF4-FFF2-40B4-BE49-F238E27FC236}">
                <a16:creationId xmlns:a16="http://schemas.microsoft.com/office/drawing/2014/main" id="{3F7160B5-1E40-5A4B-B511-974528CBEC95}"/>
              </a:ext>
            </a:extLst>
          </p:cNvPr>
          <p:cNvPicPr>
            <a:picLocks noChangeAspect="1"/>
          </p:cNvPicPr>
          <p:nvPr/>
        </p:nvPicPr>
        <p:blipFill>
          <a:blip r:embed="rId2"/>
          <a:stretch>
            <a:fillRect/>
          </a:stretch>
        </p:blipFill>
        <p:spPr>
          <a:xfrm>
            <a:off x="0" y="1252913"/>
            <a:ext cx="12192000" cy="4352174"/>
          </a:xfrm>
          <a:prstGeom prst="rect">
            <a:avLst/>
          </a:prstGeom>
        </p:spPr>
      </p:pic>
    </p:spTree>
    <p:extLst>
      <p:ext uri="{BB962C8B-B14F-4D97-AF65-F5344CB8AC3E}">
        <p14:creationId xmlns:p14="http://schemas.microsoft.com/office/powerpoint/2010/main" val="3054475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26CD7-5501-0847-AF6B-577EAE0A7B47}"/>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E297FC0C-19FC-6B4B-84AB-24B0A80460A7}"/>
              </a:ext>
            </a:extLst>
          </p:cNvPr>
          <p:cNvSpPr>
            <a:spLocks noGrp="1"/>
          </p:cNvSpPr>
          <p:nvPr>
            <p:ph type="title"/>
          </p:nvPr>
        </p:nvSpPr>
        <p:spPr>
          <a:xfrm>
            <a:off x="-147112" y="979463"/>
            <a:ext cx="1973870" cy="1278158"/>
          </a:xfrm>
        </p:spPr>
        <p:txBody>
          <a:bodyPr>
            <a:noAutofit/>
          </a:bodyPr>
          <a:lstStyle/>
          <a:p>
            <a:r>
              <a:rPr lang="en-US" sz="2500" dirty="0"/>
              <a:t>Azure AKS   </a:t>
            </a:r>
            <a:br>
              <a:rPr lang="en-US" sz="2500" dirty="0"/>
            </a:br>
            <a:r>
              <a:rPr lang="en-US" sz="2500" dirty="0">
                <a:solidFill>
                  <a:srgbClr val="0070C0"/>
                </a:solidFill>
              </a:rPr>
              <a:t>HTTP Application Routing </a:t>
            </a:r>
            <a:br>
              <a:rPr lang="en-US" sz="2500" dirty="0">
                <a:solidFill>
                  <a:srgbClr val="0070C0"/>
                </a:solidFill>
              </a:rPr>
            </a:br>
            <a:r>
              <a:rPr lang="en-US" sz="2500" dirty="0">
                <a:solidFill>
                  <a:srgbClr val="0070C0"/>
                </a:solidFill>
              </a:rPr>
              <a:t>Add On</a:t>
            </a:r>
            <a:br>
              <a:rPr lang="en-US" sz="2500" dirty="0">
                <a:solidFill>
                  <a:srgbClr val="0070C0"/>
                </a:solidFill>
              </a:rPr>
            </a:br>
            <a:r>
              <a:rPr lang="en-US" sz="2500" dirty="0">
                <a:solidFill>
                  <a:srgbClr val="00B050"/>
                </a:solidFill>
              </a:rPr>
              <a:t>Ingress  +</a:t>
            </a:r>
            <a:br>
              <a:rPr lang="en-US" sz="2500" dirty="0">
                <a:solidFill>
                  <a:srgbClr val="00B050"/>
                </a:solidFill>
              </a:rPr>
            </a:br>
            <a:r>
              <a:rPr lang="en-US" sz="2500" dirty="0">
                <a:solidFill>
                  <a:srgbClr val="00B050"/>
                </a:solidFill>
              </a:rPr>
              <a:t>External DNS</a:t>
            </a:r>
            <a:br>
              <a:rPr lang="en-US" sz="2500" dirty="0">
                <a:solidFill>
                  <a:srgbClr val="00B050"/>
                </a:solidFill>
              </a:rPr>
            </a:br>
            <a:r>
              <a:rPr lang="en-US" sz="1667" dirty="0">
                <a:solidFill>
                  <a:srgbClr val="C00000"/>
                </a:solidFill>
              </a:rPr>
              <a:t>(Automatic Install)</a:t>
            </a:r>
            <a:br>
              <a:rPr lang="en-US" sz="2500" dirty="0">
                <a:solidFill>
                  <a:srgbClr val="00B050"/>
                </a:solidFill>
              </a:rPr>
            </a:br>
            <a:endParaRPr lang="en-US" sz="2500" dirty="0">
              <a:solidFill>
                <a:srgbClr val="00B050"/>
              </a:solidFill>
            </a:endParaRPr>
          </a:p>
        </p:txBody>
      </p:sp>
      <p:sp>
        <p:nvSpPr>
          <p:cNvPr id="5" name="Rectangle 4">
            <a:extLst>
              <a:ext uri="{FF2B5EF4-FFF2-40B4-BE49-F238E27FC236}">
                <a16:creationId xmlns:a16="http://schemas.microsoft.com/office/drawing/2014/main" id="{173392CA-3801-1A40-A789-F01C82EDE2ED}"/>
              </a:ext>
            </a:extLst>
          </p:cNvPr>
          <p:cNvSpPr/>
          <p:nvPr/>
        </p:nvSpPr>
        <p:spPr>
          <a:xfrm>
            <a:off x="1809750" y="65345"/>
            <a:ext cx="10054167" cy="6231739"/>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A219A803-5AEB-0741-AB8C-334BE629912E}"/>
              </a:ext>
            </a:extLst>
          </p:cNvPr>
          <p:cNvSpPr txBox="1"/>
          <p:nvPr/>
        </p:nvSpPr>
        <p:spPr>
          <a:xfrm>
            <a:off x="1830585" y="62961"/>
            <a:ext cx="1410106" cy="323165"/>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E5896354-820D-714D-BF9D-A19789849DC1}"/>
              </a:ext>
            </a:extLst>
          </p:cNvPr>
          <p:cNvSpPr/>
          <p:nvPr/>
        </p:nvSpPr>
        <p:spPr>
          <a:xfrm>
            <a:off x="4370917" y="242498"/>
            <a:ext cx="7302500" cy="585350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8" name="Graphic 7">
            <a:extLst>
              <a:ext uri="{FF2B5EF4-FFF2-40B4-BE49-F238E27FC236}">
                <a16:creationId xmlns:a16="http://schemas.microsoft.com/office/drawing/2014/main" id="{E3ADAB57-6029-1647-B433-64E016BD76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74751" y="296914"/>
            <a:ext cx="497798" cy="497798"/>
          </a:xfrm>
          <a:prstGeom prst="rect">
            <a:avLst/>
          </a:prstGeom>
        </p:spPr>
      </p:pic>
      <p:sp>
        <p:nvSpPr>
          <p:cNvPr id="9" name="TextBox 8">
            <a:extLst>
              <a:ext uri="{FF2B5EF4-FFF2-40B4-BE49-F238E27FC236}">
                <a16:creationId xmlns:a16="http://schemas.microsoft.com/office/drawing/2014/main" id="{6E02B365-5C8A-1245-9867-5B141313E383}"/>
              </a:ext>
            </a:extLst>
          </p:cNvPr>
          <p:cNvSpPr txBox="1"/>
          <p:nvPr/>
        </p:nvSpPr>
        <p:spPr>
          <a:xfrm>
            <a:off x="9211078" y="351898"/>
            <a:ext cx="1561838" cy="323165"/>
          </a:xfrm>
          <a:prstGeom prst="rect">
            <a:avLst/>
          </a:prstGeom>
          <a:noFill/>
        </p:spPr>
        <p:txBody>
          <a:bodyPr wrap="none" rtlCol="0">
            <a:spAutoFit/>
          </a:bodyPr>
          <a:lstStyle/>
          <a:p>
            <a:r>
              <a:rPr lang="en-US" sz="1500" dirty="0"/>
              <a:t>Azure AKS Cluster</a:t>
            </a:r>
          </a:p>
        </p:txBody>
      </p:sp>
      <p:pic>
        <p:nvPicPr>
          <p:cNvPr id="11" name="Graphic 10">
            <a:extLst>
              <a:ext uri="{FF2B5EF4-FFF2-40B4-BE49-F238E27FC236}">
                <a16:creationId xmlns:a16="http://schemas.microsoft.com/office/drawing/2014/main" id="{1AA1B307-9A22-5C49-9E9A-FD8A1B9E2E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58640" y="3803545"/>
            <a:ext cx="863341" cy="863341"/>
          </a:xfrm>
          <a:prstGeom prst="rect">
            <a:avLst/>
          </a:prstGeom>
        </p:spPr>
      </p:pic>
      <p:pic>
        <p:nvPicPr>
          <p:cNvPr id="13" name="Graphic 12">
            <a:extLst>
              <a:ext uri="{FF2B5EF4-FFF2-40B4-BE49-F238E27FC236}">
                <a16:creationId xmlns:a16="http://schemas.microsoft.com/office/drawing/2014/main" id="{D72AC1DC-BEEB-C644-B48B-5E8E174A53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272" y="3802060"/>
            <a:ext cx="863341" cy="863341"/>
          </a:xfrm>
          <a:prstGeom prst="rect">
            <a:avLst/>
          </a:prstGeom>
        </p:spPr>
      </p:pic>
      <p:sp>
        <p:nvSpPr>
          <p:cNvPr id="14" name="TextBox 13">
            <a:extLst>
              <a:ext uri="{FF2B5EF4-FFF2-40B4-BE49-F238E27FC236}">
                <a16:creationId xmlns:a16="http://schemas.microsoft.com/office/drawing/2014/main" id="{31CB11EC-8DF7-E542-BDA9-ACD664875F3C}"/>
              </a:ext>
            </a:extLst>
          </p:cNvPr>
          <p:cNvSpPr txBox="1"/>
          <p:nvPr/>
        </p:nvSpPr>
        <p:spPr>
          <a:xfrm>
            <a:off x="1925698" y="4616140"/>
            <a:ext cx="1002006" cy="784830"/>
          </a:xfrm>
          <a:prstGeom prst="rect">
            <a:avLst/>
          </a:prstGeom>
          <a:noFill/>
        </p:spPr>
        <p:txBody>
          <a:bodyPr wrap="none" rtlCol="0">
            <a:spAutoFit/>
          </a:bodyPr>
          <a:lstStyle/>
          <a:p>
            <a:r>
              <a:rPr lang="en-US" sz="1500" dirty="0"/>
              <a:t>Public IP</a:t>
            </a:r>
          </a:p>
          <a:p>
            <a:r>
              <a:rPr lang="en-US" sz="1500" dirty="0"/>
              <a:t>for Ingress</a:t>
            </a:r>
          </a:p>
          <a:p>
            <a:r>
              <a:rPr lang="en-US" sz="1500" dirty="0"/>
              <a:t>Controller</a:t>
            </a:r>
          </a:p>
        </p:txBody>
      </p:sp>
      <p:sp>
        <p:nvSpPr>
          <p:cNvPr id="15" name="TextBox 14">
            <a:extLst>
              <a:ext uri="{FF2B5EF4-FFF2-40B4-BE49-F238E27FC236}">
                <a16:creationId xmlns:a16="http://schemas.microsoft.com/office/drawing/2014/main" id="{A04868FF-9A9C-BD43-9F19-C3EA26273C39}"/>
              </a:ext>
            </a:extLst>
          </p:cNvPr>
          <p:cNvSpPr txBox="1"/>
          <p:nvPr/>
        </p:nvSpPr>
        <p:spPr>
          <a:xfrm>
            <a:off x="3104518" y="4733069"/>
            <a:ext cx="1279517" cy="553998"/>
          </a:xfrm>
          <a:prstGeom prst="rect">
            <a:avLst/>
          </a:prstGeom>
          <a:noFill/>
        </p:spPr>
        <p:txBody>
          <a:bodyPr wrap="none" rtlCol="0">
            <a:spAutoFit/>
          </a:bodyPr>
          <a:lstStyle/>
          <a:p>
            <a:pPr algn="ctr"/>
            <a:r>
              <a:rPr lang="en-US" sz="1500" dirty="0"/>
              <a:t>AKS </a:t>
            </a:r>
          </a:p>
          <a:p>
            <a:pPr algn="ctr"/>
            <a:r>
              <a:rPr lang="en-US" sz="1500" dirty="0"/>
              <a:t>Load Balancer</a:t>
            </a:r>
          </a:p>
        </p:txBody>
      </p:sp>
      <p:sp>
        <p:nvSpPr>
          <p:cNvPr id="16" name="Rectangle 15">
            <a:extLst>
              <a:ext uri="{FF2B5EF4-FFF2-40B4-BE49-F238E27FC236}">
                <a16:creationId xmlns:a16="http://schemas.microsoft.com/office/drawing/2014/main" id="{181FFEF3-9B8C-D14A-A426-89FCE4EE780B}"/>
              </a:ext>
            </a:extLst>
          </p:cNvPr>
          <p:cNvSpPr/>
          <p:nvPr/>
        </p:nvSpPr>
        <p:spPr>
          <a:xfrm>
            <a:off x="4703879" y="3770419"/>
            <a:ext cx="2856748" cy="11490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17" name="Google Shape;660;p35">
            <a:extLst>
              <a:ext uri="{FF2B5EF4-FFF2-40B4-BE49-F238E27FC236}">
                <a16:creationId xmlns:a16="http://schemas.microsoft.com/office/drawing/2014/main" id="{9275D5BE-76C5-1349-AC6C-D2B5262A0C5D}"/>
              </a:ext>
            </a:extLst>
          </p:cNvPr>
          <p:cNvPicPr preferRelativeResize="0"/>
          <p:nvPr/>
        </p:nvPicPr>
        <p:blipFill>
          <a:blip r:embed="rId8">
            <a:alphaModFix/>
          </a:blip>
          <a:stretch>
            <a:fillRect/>
          </a:stretch>
        </p:blipFill>
        <p:spPr>
          <a:xfrm>
            <a:off x="4703879" y="3843765"/>
            <a:ext cx="797108" cy="797100"/>
          </a:xfrm>
          <a:prstGeom prst="rect">
            <a:avLst/>
          </a:prstGeom>
          <a:noFill/>
          <a:ln>
            <a:noFill/>
          </a:ln>
        </p:spPr>
      </p:pic>
      <p:pic>
        <p:nvPicPr>
          <p:cNvPr id="18" name="Google Shape;637;p35">
            <a:extLst>
              <a:ext uri="{FF2B5EF4-FFF2-40B4-BE49-F238E27FC236}">
                <a16:creationId xmlns:a16="http://schemas.microsoft.com/office/drawing/2014/main" id="{D760EE02-2711-EC45-AAA3-0C1EE868EA5D}"/>
              </a:ext>
            </a:extLst>
          </p:cNvPr>
          <p:cNvPicPr preferRelativeResize="0"/>
          <p:nvPr/>
        </p:nvPicPr>
        <p:blipFill>
          <a:blip r:embed="rId9">
            <a:alphaModFix/>
          </a:blip>
          <a:stretch>
            <a:fillRect/>
          </a:stretch>
        </p:blipFill>
        <p:spPr>
          <a:xfrm>
            <a:off x="5737612" y="3833918"/>
            <a:ext cx="799738" cy="799733"/>
          </a:xfrm>
          <a:prstGeom prst="rect">
            <a:avLst/>
          </a:prstGeom>
          <a:noFill/>
          <a:ln>
            <a:noFill/>
          </a:ln>
        </p:spPr>
      </p:pic>
      <p:pic>
        <p:nvPicPr>
          <p:cNvPr id="19" name="Google Shape;638;p35">
            <a:extLst>
              <a:ext uri="{FF2B5EF4-FFF2-40B4-BE49-F238E27FC236}">
                <a16:creationId xmlns:a16="http://schemas.microsoft.com/office/drawing/2014/main" id="{989F395E-BCF9-424B-9CEE-DFD575FBFDC9}"/>
              </a:ext>
            </a:extLst>
          </p:cNvPr>
          <p:cNvPicPr preferRelativeResize="0"/>
          <p:nvPr/>
        </p:nvPicPr>
        <p:blipFill>
          <a:blip r:embed="rId10">
            <a:alphaModFix/>
          </a:blip>
          <a:stretch>
            <a:fillRect/>
          </a:stretch>
        </p:blipFill>
        <p:spPr>
          <a:xfrm>
            <a:off x="6760889" y="3802114"/>
            <a:ext cx="799738" cy="799733"/>
          </a:xfrm>
          <a:prstGeom prst="rect">
            <a:avLst/>
          </a:prstGeom>
          <a:noFill/>
          <a:ln>
            <a:noFill/>
          </a:ln>
        </p:spPr>
      </p:pic>
      <p:sp>
        <p:nvSpPr>
          <p:cNvPr id="23" name="Rectangle 22">
            <a:extLst>
              <a:ext uri="{FF2B5EF4-FFF2-40B4-BE49-F238E27FC236}">
                <a16:creationId xmlns:a16="http://schemas.microsoft.com/office/drawing/2014/main" id="{BF423340-386B-4348-A418-1C10CFC3BD6B}"/>
              </a:ext>
            </a:extLst>
          </p:cNvPr>
          <p:cNvSpPr/>
          <p:nvPr/>
        </p:nvSpPr>
        <p:spPr>
          <a:xfrm>
            <a:off x="8608614" y="1461959"/>
            <a:ext cx="2856748" cy="13446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4" name="Google Shape;660;p35">
            <a:extLst>
              <a:ext uri="{FF2B5EF4-FFF2-40B4-BE49-F238E27FC236}">
                <a16:creationId xmlns:a16="http://schemas.microsoft.com/office/drawing/2014/main" id="{6D182BDB-D95E-4C43-866F-08FBC1A36BC8}"/>
              </a:ext>
            </a:extLst>
          </p:cNvPr>
          <p:cNvPicPr preferRelativeResize="0"/>
          <p:nvPr/>
        </p:nvPicPr>
        <p:blipFill>
          <a:blip r:embed="rId8">
            <a:alphaModFix/>
          </a:blip>
          <a:stretch>
            <a:fillRect/>
          </a:stretch>
        </p:blipFill>
        <p:spPr>
          <a:xfrm>
            <a:off x="8608614" y="1679723"/>
            <a:ext cx="797108" cy="797100"/>
          </a:xfrm>
          <a:prstGeom prst="rect">
            <a:avLst/>
          </a:prstGeom>
          <a:noFill/>
          <a:ln>
            <a:noFill/>
          </a:ln>
        </p:spPr>
      </p:pic>
      <p:pic>
        <p:nvPicPr>
          <p:cNvPr id="25" name="Google Shape;637;p35">
            <a:extLst>
              <a:ext uri="{FF2B5EF4-FFF2-40B4-BE49-F238E27FC236}">
                <a16:creationId xmlns:a16="http://schemas.microsoft.com/office/drawing/2014/main" id="{B9A6B755-FEB4-A04E-A0F1-F23C0911745C}"/>
              </a:ext>
            </a:extLst>
          </p:cNvPr>
          <p:cNvPicPr preferRelativeResize="0"/>
          <p:nvPr/>
        </p:nvPicPr>
        <p:blipFill>
          <a:blip r:embed="rId9">
            <a:alphaModFix/>
          </a:blip>
          <a:stretch>
            <a:fillRect/>
          </a:stretch>
        </p:blipFill>
        <p:spPr>
          <a:xfrm>
            <a:off x="9642348" y="1669876"/>
            <a:ext cx="799738" cy="799733"/>
          </a:xfrm>
          <a:prstGeom prst="rect">
            <a:avLst/>
          </a:prstGeom>
          <a:noFill/>
          <a:ln>
            <a:noFill/>
          </a:ln>
        </p:spPr>
      </p:pic>
      <p:pic>
        <p:nvPicPr>
          <p:cNvPr id="26" name="Google Shape;638;p35">
            <a:extLst>
              <a:ext uri="{FF2B5EF4-FFF2-40B4-BE49-F238E27FC236}">
                <a16:creationId xmlns:a16="http://schemas.microsoft.com/office/drawing/2014/main" id="{CE864656-9964-B84F-8B2F-0E3793AC0F72}"/>
              </a:ext>
            </a:extLst>
          </p:cNvPr>
          <p:cNvPicPr preferRelativeResize="0"/>
          <p:nvPr/>
        </p:nvPicPr>
        <p:blipFill>
          <a:blip r:embed="rId10">
            <a:alphaModFix/>
          </a:blip>
          <a:stretch>
            <a:fillRect/>
          </a:stretch>
        </p:blipFill>
        <p:spPr>
          <a:xfrm>
            <a:off x="10665625" y="1638073"/>
            <a:ext cx="799738" cy="799733"/>
          </a:xfrm>
          <a:prstGeom prst="rect">
            <a:avLst/>
          </a:prstGeom>
          <a:noFill/>
          <a:ln>
            <a:noFill/>
          </a:ln>
        </p:spPr>
      </p:pic>
      <p:pic>
        <p:nvPicPr>
          <p:cNvPr id="38" name="Graphic 37" descr="User">
            <a:extLst>
              <a:ext uri="{FF2B5EF4-FFF2-40B4-BE49-F238E27FC236}">
                <a16:creationId xmlns:a16="http://schemas.microsoft.com/office/drawing/2014/main" id="{78AC40BA-83BA-C746-B197-5E56402D92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28" y="3864468"/>
            <a:ext cx="762000" cy="762000"/>
          </a:xfrm>
          <a:prstGeom prst="rect">
            <a:avLst/>
          </a:prstGeom>
        </p:spPr>
      </p:pic>
      <p:cxnSp>
        <p:nvCxnSpPr>
          <p:cNvPr id="40" name="Straight Arrow Connector 39">
            <a:extLst>
              <a:ext uri="{FF2B5EF4-FFF2-40B4-BE49-F238E27FC236}">
                <a16:creationId xmlns:a16="http://schemas.microsoft.com/office/drawing/2014/main" id="{49DC1939-0B8E-9243-A332-1398BBE5B88D}"/>
              </a:ext>
            </a:extLst>
          </p:cNvPr>
          <p:cNvCxnSpPr>
            <a:stCxn id="38" idx="3"/>
            <a:endCxn id="13" idx="1"/>
          </p:cNvCxnSpPr>
          <p:nvPr/>
        </p:nvCxnSpPr>
        <p:spPr>
          <a:xfrm flipV="1">
            <a:off x="822828" y="4233731"/>
            <a:ext cx="1155444" cy="1173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8751CC-6981-1644-9880-8D335D112E58}"/>
              </a:ext>
            </a:extLst>
          </p:cNvPr>
          <p:cNvSpPr txBox="1"/>
          <p:nvPr/>
        </p:nvSpPr>
        <p:spPr>
          <a:xfrm>
            <a:off x="155938" y="4518727"/>
            <a:ext cx="619016" cy="323165"/>
          </a:xfrm>
          <a:prstGeom prst="rect">
            <a:avLst/>
          </a:prstGeom>
          <a:noFill/>
        </p:spPr>
        <p:txBody>
          <a:bodyPr wrap="none" rtlCol="0">
            <a:spAutoFit/>
          </a:bodyPr>
          <a:lstStyle/>
          <a:p>
            <a:r>
              <a:rPr lang="en-US" sz="1500" dirty="0"/>
              <a:t>Users</a:t>
            </a:r>
          </a:p>
        </p:txBody>
      </p:sp>
      <p:cxnSp>
        <p:nvCxnSpPr>
          <p:cNvPr id="42" name="Straight Arrow Connector 41">
            <a:extLst>
              <a:ext uri="{FF2B5EF4-FFF2-40B4-BE49-F238E27FC236}">
                <a16:creationId xmlns:a16="http://schemas.microsoft.com/office/drawing/2014/main" id="{C2181CBE-AB6F-0E44-8CBB-D077372DC271}"/>
              </a:ext>
            </a:extLst>
          </p:cNvPr>
          <p:cNvCxnSpPr>
            <a:cxnSpLocks/>
            <a:stCxn id="13" idx="3"/>
            <a:endCxn id="11" idx="1"/>
          </p:cNvCxnSpPr>
          <p:nvPr/>
        </p:nvCxnSpPr>
        <p:spPr>
          <a:xfrm>
            <a:off x="2841612" y="4233731"/>
            <a:ext cx="517027" cy="1485"/>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AECE558-665D-0041-900F-4F65DE840CAE}"/>
              </a:ext>
            </a:extLst>
          </p:cNvPr>
          <p:cNvCxnSpPr>
            <a:cxnSpLocks/>
            <a:stCxn id="11" idx="3"/>
            <a:endCxn id="17" idx="1"/>
          </p:cNvCxnSpPr>
          <p:nvPr/>
        </p:nvCxnSpPr>
        <p:spPr>
          <a:xfrm>
            <a:off x="4221980" y="4235216"/>
            <a:ext cx="481898" cy="7099"/>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96B307F-E96B-E744-A957-0D4910461C0D}"/>
              </a:ext>
            </a:extLst>
          </p:cNvPr>
          <p:cNvCxnSpPr>
            <a:cxnSpLocks/>
          </p:cNvCxnSpPr>
          <p:nvPr/>
        </p:nvCxnSpPr>
        <p:spPr>
          <a:xfrm>
            <a:off x="5483099" y="4341049"/>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3ED281-1B4D-B341-BD27-FE5806D68E6E}"/>
              </a:ext>
            </a:extLst>
          </p:cNvPr>
          <p:cNvCxnSpPr>
            <a:cxnSpLocks/>
          </p:cNvCxnSpPr>
          <p:nvPr/>
        </p:nvCxnSpPr>
        <p:spPr>
          <a:xfrm>
            <a:off x="9387835" y="2199373"/>
            <a:ext cx="254513" cy="0"/>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55C7985-1AB5-4642-81FA-8E005DB5EB18}"/>
              </a:ext>
            </a:extLst>
          </p:cNvPr>
          <p:cNvCxnSpPr>
            <a:cxnSpLocks/>
          </p:cNvCxnSpPr>
          <p:nvPr/>
        </p:nvCxnSpPr>
        <p:spPr>
          <a:xfrm flipH="1">
            <a:off x="6537349" y="4341049"/>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E4057BA-A8E7-D44D-9C92-422E907A46E0}"/>
              </a:ext>
            </a:extLst>
          </p:cNvPr>
          <p:cNvCxnSpPr>
            <a:cxnSpLocks/>
          </p:cNvCxnSpPr>
          <p:nvPr/>
        </p:nvCxnSpPr>
        <p:spPr>
          <a:xfrm flipH="1">
            <a:off x="10396087" y="2199374"/>
            <a:ext cx="345997" cy="666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20F8EED-D73B-2E45-8E23-93DA6481310F}"/>
              </a:ext>
            </a:extLst>
          </p:cNvPr>
          <p:cNvSpPr/>
          <p:nvPr/>
        </p:nvSpPr>
        <p:spPr>
          <a:xfrm>
            <a:off x="7953643" y="3770419"/>
            <a:ext cx="3477768" cy="11871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8" name="Google Shape;662;p35">
            <a:extLst>
              <a:ext uri="{FF2B5EF4-FFF2-40B4-BE49-F238E27FC236}">
                <a16:creationId xmlns:a16="http://schemas.microsoft.com/office/drawing/2014/main" id="{BBABEB89-38A2-A645-8603-2BEE987E5AEE}"/>
              </a:ext>
            </a:extLst>
          </p:cNvPr>
          <p:cNvPicPr preferRelativeResize="0"/>
          <p:nvPr/>
        </p:nvPicPr>
        <p:blipFill>
          <a:blip r:embed="rId13">
            <a:alphaModFix/>
          </a:blip>
          <a:stretch>
            <a:fillRect/>
          </a:stretch>
        </p:blipFill>
        <p:spPr>
          <a:xfrm>
            <a:off x="7973314" y="3899744"/>
            <a:ext cx="797108" cy="797100"/>
          </a:xfrm>
          <a:prstGeom prst="rect">
            <a:avLst/>
          </a:prstGeom>
          <a:noFill/>
          <a:ln>
            <a:noFill/>
          </a:ln>
        </p:spPr>
      </p:pic>
      <p:sp>
        <p:nvSpPr>
          <p:cNvPr id="69" name="Rectangle 68">
            <a:extLst>
              <a:ext uri="{FF2B5EF4-FFF2-40B4-BE49-F238E27FC236}">
                <a16:creationId xmlns:a16="http://schemas.microsoft.com/office/drawing/2014/main" id="{270702EC-7936-284B-818D-85014EF72D9D}"/>
              </a:ext>
            </a:extLst>
          </p:cNvPr>
          <p:cNvSpPr/>
          <p:nvPr/>
        </p:nvSpPr>
        <p:spPr>
          <a:xfrm>
            <a:off x="9008362" y="3982686"/>
            <a:ext cx="2292963" cy="62953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333" dirty="0">
                <a:solidFill>
                  <a:srgbClr val="FFFF00"/>
                </a:solidFill>
              </a:rPr>
              <a:t>app1</a:t>
            </a:r>
            <a:r>
              <a:rPr lang="en-IN" sz="1333" dirty="0"/>
              <a:t>.7b8803340f38495c8402.centralus.aksapp.io</a:t>
            </a:r>
          </a:p>
        </p:txBody>
      </p:sp>
      <p:cxnSp>
        <p:nvCxnSpPr>
          <p:cNvPr id="72" name="Elbow Connector 71">
            <a:extLst>
              <a:ext uri="{FF2B5EF4-FFF2-40B4-BE49-F238E27FC236}">
                <a16:creationId xmlns:a16="http://schemas.microsoft.com/office/drawing/2014/main" id="{CCC832BE-14B3-FB41-BF48-B45D9E96CE6F}"/>
              </a:ext>
            </a:extLst>
          </p:cNvPr>
          <p:cNvCxnSpPr>
            <a:cxnSpLocks/>
            <a:stCxn id="18" idx="2"/>
            <a:endCxn id="68" idx="2"/>
          </p:cNvCxnSpPr>
          <p:nvPr/>
        </p:nvCxnSpPr>
        <p:spPr>
          <a:xfrm rot="16200000" flipH="1">
            <a:off x="7223078" y="3548054"/>
            <a:ext cx="63193" cy="2234387"/>
          </a:xfrm>
          <a:prstGeom prst="bentConnector3">
            <a:avLst>
              <a:gd name="adj1" fmla="val 595497"/>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873460A-4D84-D74A-9AFF-F142485572EA}"/>
              </a:ext>
            </a:extLst>
          </p:cNvPr>
          <p:cNvCxnSpPr>
            <a:cxnSpLocks/>
            <a:stCxn id="68" idx="3"/>
            <a:endCxn id="69" idx="1"/>
          </p:cNvCxnSpPr>
          <p:nvPr/>
        </p:nvCxnSpPr>
        <p:spPr>
          <a:xfrm flipV="1">
            <a:off x="8770422" y="4297452"/>
            <a:ext cx="237940" cy="84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F2DD13A2-1DE0-4945-B354-6F73F0BC8D3F}"/>
              </a:ext>
            </a:extLst>
          </p:cNvPr>
          <p:cNvCxnSpPr>
            <a:cxnSpLocks/>
            <a:stCxn id="69" idx="3"/>
            <a:endCxn id="24" idx="1"/>
          </p:cNvCxnSpPr>
          <p:nvPr/>
        </p:nvCxnSpPr>
        <p:spPr>
          <a:xfrm flipH="1" flipV="1">
            <a:off x="8608615" y="2078274"/>
            <a:ext cx="2692711" cy="2219179"/>
          </a:xfrm>
          <a:prstGeom prst="bentConnector5">
            <a:avLst>
              <a:gd name="adj1" fmla="val -7075"/>
              <a:gd name="adj2" fmla="val 48112"/>
              <a:gd name="adj3" fmla="val 107075"/>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5F14F46-C34B-F349-B40A-BF84FF7278C2}"/>
              </a:ext>
            </a:extLst>
          </p:cNvPr>
          <p:cNvSpPr txBox="1"/>
          <p:nvPr/>
        </p:nvSpPr>
        <p:spPr>
          <a:xfrm>
            <a:off x="5278307" y="4610795"/>
            <a:ext cx="1563826" cy="323165"/>
          </a:xfrm>
          <a:prstGeom prst="rect">
            <a:avLst/>
          </a:prstGeom>
          <a:noFill/>
        </p:spPr>
        <p:txBody>
          <a:bodyPr wrap="none" rtlCol="0">
            <a:spAutoFit/>
          </a:bodyPr>
          <a:lstStyle/>
          <a:p>
            <a:r>
              <a:rPr lang="en-US" sz="1500" dirty="0"/>
              <a:t>Ingress Controller</a:t>
            </a:r>
          </a:p>
        </p:txBody>
      </p:sp>
      <p:sp>
        <p:nvSpPr>
          <p:cNvPr id="79" name="TextBox 78">
            <a:extLst>
              <a:ext uri="{FF2B5EF4-FFF2-40B4-BE49-F238E27FC236}">
                <a16:creationId xmlns:a16="http://schemas.microsoft.com/office/drawing/2014/main" id="{0CE9F1A6-3DE0-6847-8E22-C54F5B803AC5}"/>
              </a:ext>
            </a:extLst>
          </p:cNvPr>
          <p:cNvSpPr txBox="1"/>
          <p:nvPr/>
        </p:nvSpPr>
        <p:spPr>
          <a:xfrm>
            <a:off x="8983888" y="4644156"/>
            <a:ext cx="1341265" cy="323165"/>
          </a:xfrm>
          <a:prstGeom prst="rect">
            <a:avLst/>
          </a:prstGeom>
          <a:noFill/>
        </p:spPr>
        <p:txBody>
          <a:bodyPr wrap="none" rtlCol="0">
            <a:spAutoFit/>
          </a:bodyPr>
          <a:lstStyle/>
          <a:p>
            <a:r>
              <a:rPr lang="en-US" sz="1500" dirty="0"/>
              <a:t>Ingress Service</a:t>
            </a:r>
          </a:p>
        </p:txBody>
      </p:sp>
      <p:sp>
        <p:nvSpPr>
          <p:cNvPr id="80" name="TextBox 79">
            <a:extLst>
              <a:ext uri="{FF2B5EF4-FFF2-40B4-BE49-F238E27FC236}">
                <a16:creationId xmlns:a16="http://schemas.microsoft.com/office/drawing/2014/main" id="{01F786DC-3866-E445-8C8F-D184FE70E24A}"/>
              </a:ext>
            </a:extLst>
          </p:cNvPr>
          <p:cNvSpPr txBox="1"/>
          <p:nvPr/>
        </p:nvSpPr>
        <p:spPr>
          <a:xfrm>
            <a:off x="9447703" y="2492685"/>
            <a:ext cx="1078950" cy="323165"/>
          </a:xfrm>
          <a:prstGeom prst="rect">
            <a:avLst/>
          </a:prstGeom>
          <a:noFill/>
        </p:spPr>
        <p:txBody>
          <a:bodyPr wrap="none" rtlCol="0">
            <a:spAutoFit/>
          </a:bodyPr>
          <a:lstStyle/>
          <a:p>
            <a:r>
              <a:rPr lang="en-US" sz="1500" dirty="0"/>
              <a:t>Nginx App1</a:t>
            </a:r>
          </a:p>
        </p:txBody>
      </p:sp>
      <p:pic>
        <p:nvPicPr>
          <p:cNvPr id="10" name="Graphic 9">
            <a:extLst>
              <a:ext uri="{FF2B5EF4-FFF2-40B4-BE49-F238E27FC236}">
                <a16:creationId xmlns:a16="http://schemas.microsoft.com/office/drawing/2014/main" id="{039339B3-9F5B-0D4F-AF4D-7DE0B6756A4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7517" y="1033394"/>
            <a:ext cx="744850" cy="744850"/>
          </a:xfrm>
          <a:prstGeom prst="rect">
            <a:avLst/>
          </a:prstGeom>
        </p:spPr>
      </p:pic>
      <p:sp>
        <p:nvSpPr>
          <p:cNvPr id="64" name="Rectangle 63">
            <a:extLst>
              <a:ext uri="{FF2B5EF4-FFF2-40B4-BE49-F238E27FC236}">
                <a16:creationId xmlns:a16="http://schemas.microsoft.com/office/drawing/2014/main" id="{1AF716CA-79B8-3644-8E54-9A57CDD7F0E8}"/>
              </a:ext>
            </a:extLst>
          </p:cNvPr>
          <p:cNvSpPr/>
          <p:nvPr/>
        </p:nvSpPr>
        <p:spPr>
          <a:xfrm>
            <a:off x="4709719" y="2344636"/>
            <a:ext cx="2856748" cy="1102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pic>
        <p:nvPicPr>
          <p:cNvPr id="66" name="Google Shape;660;p35">
            <a:extLst>
              <a:ext uri="{FF2B5EF4-FFF2-40B4-BE49-F238E27FC236}">
                <a16:creationId xmlns:a16="http://schemas.microsoft.com/office/drawing/2014/main" id="{6F401C3B-6E15-8148-92AD-1443F3B7944C}"/>
              </a:ext>
            </a:extLst>
          </p:cNvPr>
          <p:cNvPicPr preferRelativeResize="0"/>
          <p:nvPr/>
        </p:nvPicPr>
        <p:blipFill>
          <a:blip r:embed="rId8">
            <a:alphaModFix/>
          </a:blip>
          <a:stretch>
            <a:fillRect/>
          </a:stretch>
        </p:blipFill>
        <p:spPr>
          <a:xfrm>
            <a:off x="4715247" y="2432052"/>
            <a:ext cx="797108" cy="797100"/>
          </a:xfrm>
          <a:prstGeom prst="rect">
            <a:avLst/>
          </a:prstGeom>
          <a:noFill/>
          <a:ln>
            <a:noFill/>
          </a:ln>
        </p:spPr>
      </p:pic>
      <p:pic>
        <p:nvPicPr>
          <p:cNvPr id="70" name="Google Shape;637;p35">
            <a:extLst>
              <a:ext uri="{FF2B5EF4-FFF2-40B4-BE49-F238E27FC236}">
                <a16:creationId xmlns:a16="http://schemas.microsoft.com/office/drawing/2014/main" id="{0D1E302A-0258-0B4C-96D9-3E60A13C0075}"/>
              </a:ext>
            </a:extLst>
          </p:cNvPr>
          <p:cNvPicPr preferRelativeResize="0"/>
          <p:nvPr/>
        </p:nvPicPr>
        <p:blipFill>
          <a:blip r:embed="rId9">
            <a:alphaModFix/>
          </a:blip>
          <a:stretch>
            <a:fillRect/>
          </a:stretch>
        </p:blipFill>
        <p:spPr>
          <a:xfrm>
            <a:off x="5748980" y="2422204"/>
            <a:ext cx="799738" cy="799733"/>
          </a:xfrm>
          <a:prstGeom prst="rect">
            <a:avLst/>
          </a:prstGeom>
          <a:noFill/>
          <a:ln>
            <a:noFill/>
          </a:ln>
        </p:spPr>
      </p:pic>
      <p:pic>
        <p:nvPicPr>
          <p:cNvPr id="71" name="Google Shape;638;p35">
            <a:extLst>
              <a:ext uri="{FF2B5EF4-FFF2-40B4-BE49-F238E27FC236}">
                <a16:creationId xmlns:a16="http://schemas.microsoft.com/office/drawing/2014/main" id="{5F418274-E6C6-134D-AE59-880C9C479101}"/>
              </a:ext>
            </a:extLst>
          </p:cNvPr>
          <p:cNvPicPr preferRelativeResize="0"/>
          <p:nvPr/>
        </p:nvPicPr>
        <p:blipFill>
          <a:blip r:embed="rId10">
            <a:alphaModFix/>
          </a:blip>
          <a:stretch>
            <a:fillRect/>
          </a:stretch>
        </p:blipFill>
        <p:spPr>
          <a:xfrm>
            <a:off x="6772258" y="2390401"/>
            <a:ext cx="799738" cy="799733"/>
          </a:xfrm>
          <a:prstGeom prst="rect">
            <a:avLst/>
          </a:prstGeom>
          <a:noFill/>
          <a:ln>
            <a:noFill/>
          </a:ln>
        </p:spPr>
      </p:pic>
      <p:cxnSp>
        <p:nvCxnSpPr>
          <p:cNvPr id="81" name="Straight Arrow Connector 80">
            <a:extLst>
              <a:ext uri="{FF2B5EF4-FFF2-40B4-BE49-F238E27FC236}">
                <a16:creationId xmlns:a16="http://schemas.microsoft.com/office/drawing/2014/main" id="{B82D7113-F640-2547-8E5F-F4DCF3A1D942}"/>
              </a:ext>
            </a:extLst>
          </p:cNvPr>
          <p:cNvCxnSpPr>
            <a:cxnSpLocks/>
          </p:cNvCxnSpPr>
          <p:nvPr/>
        </p:nvCxnSpPr>
        <p:spPr>
          <a:xfrm>
            <a:off x="5500987" y="2919554"/>
            <a:ext cx="254513"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A9CD224-0768-CF41-99E1-E7D97F1984F7}"/>
              </a:ext>
            </a:extLst>
          </p:cNvPr>
          <p:cNvCxnSpPr>
            <a:cxnSpLocks/>
          </p:cNvCxnSpPr>
          <p:nvPr/>
        </p:nvCxnSpPr>
        <p:spPr>
          <a:xfrm flipH="1">
            <a:off x="6548718" y="2929336"/>
            <a:ext cx="223540" cy="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146548C-056C-AD4C-B6B2-0D19BB113314}"/>
              </a:ext>
            </a:extLst>
          </p:cNvPr>
          <p:cNvSpPr txBox="1"/>
          <p:nvPr/>
        </p:nvSpPr>
        <p:spPr>
          <a:xfrm>
            <a:off x="4589739" y="5086314"/>
            <a:ext cx="3237746" cy="361637"/>
          </a:xfrm>
          <a:prstGeom prst="rect">
            <a:avLst/>
          </a:prstGeom>
          <a:noFill/>
        </p:spPr>
        <p:txBody>
          <a:bodyPr wrap="none" rtlCol="0">
            <a:spAutoFit/>
          </a:bodyPr>
          <a:lstStyle/>
          <a:p>
            <a:r>
              <a:rPr lang="en-US" sz="1750" dirty="0">
                <a:solidFill>
                  <a:srgbClr val="00B050"/>
                </a:solidFill>
              </a:rPr>
              <a:t>HTTP Application Routing Add On</a:t>
            </a:r>
          </a:p>
        </p:txBody>
      </p:sp>
      <p:sp>
        <p:nvSpPr>
          <p:cNvPr id="84" name="TextBox 83">
            <a:extLst>
              <a:ext uri="{FF2B5EF4-FFF2-40B4-BE49-F238E27FC236}">
                <a16:creationId xmlns:a16="http://schemas.microsoft.com/office/drawing/2014/main" id="{B7646655-EF7F-2E46-A5B5-092970E70660}"/>
              </a:ext>
            </a:extLst>
          </p:cNvPr>
          <p:cNvSpPr txBox="1"/>
          <p:nvPr/>
        </p:nvSpPr>
        <p:spPr>
          <a:xfrm>
            <a:off x="1900084" y="1778279"/>
            <a:ext cx="1071068" cy="323165"/>
          </a:xfrm>
          <a:prstGeom prst="rect">
            <a:avLst/>
          </a:prstGeom>
          <a:noFill/>
        </p:spPr>
        <p:txBody>
          <a:bodyPr wrap="square" rtlCol="0">
            <a:spAutoFit/>
          </a:bodyPr>
          <a:lstStyle/>
          <a:p>
            <a:pPr algn="ctr"/>
            <a:r>
              <a:rPr lang="en-US" sz="1500" dirty="0"/>
              <a:t>DNS Zones</a:t>
            </a:r>
          </a:p>
        </p:txBody>
      </p:sp>
      <p:cxnSp>
        <p:nvCxnSpPr>
          <p:cNvPr id="93" name="Elbow Connector 92">
            <a:extLst>
              <a:ext uri="{FF2B5EF4-FFF2-40B4-BE49-F238E27FC236}">
                <a16:creationId xmlns:a16="http://schemas.microsoft.com/office/drawing/2014/main" id="{8F1A17AD-616D-EB43-A585-3B6C2B4145DE}"/>
              </a:ext>
            </a:extLst>
          </p:cNvPr>
          <p:cNvCxnSpPr>
            <a:stCxn id="70" idx="0"/>
            <a:endCxn id="10" idx="0"/>
          </p:cNvCxnSpPr>
          <p:nvPr/>
        </p:nvCxnSpPr>
        <p:spPr>
          <a:xfrm rot="16200000" flipV="1">
            <a:off x="3584991" y="-141655"/>
            <a:ext cx="1388810" cy="3738908"/>
          </a:xfrm>
          <a:prstGeom prst="bentConnector3">
            <a:avLst>
              <a:gd name="adj1" fmla="val 113717"/>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C252309-0C04-7F47-B4F4-2ABA7BCACE77}"/>
              </a:ext>
            </a:extLst>
          </p:cNvPr>
          <p:cNvSpPr/>
          <p:nvPr/>
        </p:nvSpPr>
        <p:spPr>
          <a:xfrm>
            <a:off x="99092" y="3613831"/>
            <a:ext cx="3642023" cy="297454"/>
          </a:xfrm>
          <a:prstGeom prst="rect">
            <a:avLst/>
          </a:prstGeom>
        </p:spPr>
        <p:txBody>
          <a:bodyPr wrap="none">
            <a:spAutoFit/>
          </a:bodyPr>
          <a:lstStyle/>
          <a:p>
            <a:r>
              <a:rPr lang="en-IN" sz="1333" dirty="0">
                <a:solidFill>
                  <a:srgbClr val="0070C0"/>
                </a:solidFill>
              </a:rPr>
              <a:t>app1.7b8803340f38495c8402.centralus.aksapp.io</a:t>
            </a:r>
          </a:p>
        </p:txBody>
      </p:sp>
      <p:sp>
        <p:nvSpPr>
          <p:cNvPr id="48" name="Rectangle 47">
            <a:extLst>
              <a:ext uri="{FF2B5EF4-FFF2-40B4-BE49-F238E27FC236}">
                <a16:creationId xmlns:a16="http://schemas.microsoft.com/office/drawing/2014/main" id="{F8F14C57-452A-514D-B480-7A5AD98187A7}"/>
              </a:ext>
            </a:extLst>
          </p:cNvPr>
          <p:cNvSpPr/>
          <p:nvPr/>
        </p:nvSpPr>
        <p:spPr>
          <a:xfrm>
            <a:off x="4512135" y="2182944"/>
            <a:ext cx="3295751" cy="3321642"/>
          </a:xfrm>
          <a:prstGeom prst="rect">
            <a:avLst/>
          </a:prstGeom>
          <a:noFill/>
          <a:ln w="92075" cap="sq">
            <a:solidFill>
              <a:srgbClr val="00B05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7" name="TextBox 76">
            <a:extLst>
              <a:ext uri="{FF2B5EF4-FFF2-40B4-BE49-F238E27FC236}">
                <a16:creationId xmlns:a16="http://schemas.microsoft.com/office/drawing/2014/main" id="{007E5AB0-BFDA-5542-BFAA-B2FA82BD328E}"/>
              </a:ext>
            </a:extLst>
          </p:cNvPr>
          <p:cNvSpPr txBox="1"/>
          <p:nvPr/>
        </p:nvSpPr>
        <p:spPr>
          <a:xfrm>
            <a:off x="5530310" y="3142331"/>
            <a:ext cx="1199496" cy="323165"/>
          </a:xfrm>
          <a:prstGeom prst="rect">
            <a:avLst/>
          </a:prstGeom>
          <a:noFill/>
        </p:spPr>
        <p:txBody>
          <a:bodyPr wrap="none" rtlCol="0">
            <a:spAutoFit/>
          </a:bodyPr>
          <a:lstStyle/>
          <a:p>
            <a:r>
              <a:rPr lang="en-US" sz="1500" dirty="0"/>
              <a:t>External DNS</a:t>
            </a:r>
          </a:p>
        </p:txBody>
      </p:sp>
      <p:sp>
        <p:nvSpPr>
          <p:cNvPr id="86" name="Rectangle 85">
            <a:extLst>
              <a:ext uri="{FF2B5EF4-FFF2-40B4-BE49-F238E27FC236}">
                <a16:creationId xmlns:a16="http://schemas.microsoft.com/office/drawing/2014/main" id="{6279DA0F-DE57-0547-91DD-CE1DEF0C76FE}"/>
              </a:ext>
            </a:extLst>
          </p:cNvPr>
          <p:cNvSpPr/>
          <p:nvPr/>
        </p:nvSpPr>
        <p:spPr>
          <a:xfrm>
            <a:off x="2656773" y="578194"/>
            <a:ext cx="3642023" cy="297454"/>
          </a:xfrm>
          <a:prstGeom prst="rect">
            <a:avLst/>
          </a:prstGeom>
        </p:spPr>
        <p:txBody>
          <a:bodyPr wrap="none">
            <a:spAutoFit/>
          </a:bodyPr>
          <a:lstStyle/>
          <a:p>
            <a:r>
              <a:rPr lang="en-IN" sz="1333" dirty="0">
                <a:solidFill>
                  <a:srgbClr val="C00000"/>
                </a:solidFill>
              </a:rPr>
              <a:t>app1.7b8803340f38495c8402.centralus.aksapp.io</a:t>
            </a:r>
          </a:p>
        </p:txBody>
      </p:sp>
      <p:cxnSp>
        <p:nvCxnSpPr>
          <p:cNvPr id="52" name="Elbow Connector 51">
            <a:extLst>
              <a:ext uri="{FF2B5EF4-FFF2-40B4-BE49-F238E27FC236}">
                <a16:creationId xmlns:a16="http://schemas.microsoft.com/office/drawing/2014/main" id="{8F2F049A-FAEC-8648-BAED-02B1FF2C87E9}"/>
              </a:ext>
            </a:extLst>
          </p:cNvPr>
          <p:cNvCxnSpPr>
            <a:stCxn id="68" idx="0"/>
            <a:endCxn id="66" idx="1"/>
          </p:cNvCxnSpPr>
          <p:nvPr/>
        </p:nvCxnSpPr>
        <p:spPr>
          <a:xfrm rot="16200000" flipV="1">
            <a:off x="6008987" y="1536863"/>
            <a:ext cx="1069143" cy="3656621"/>
          </a:xfrm>
          <a:prstGeom prst="bentConnector4">
            <a:avLst>
              <a:gd name="adj1" fmla="val 31361"/>
              <a:gd name="adj2" fmla="val 102575"/>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3F527EF4-45AE-CE43-A1BC-3004FB9F349B}"/>
              </a:ext>
            </a:extLst>
          </p:cNvPr>
          <p:cNvSpPr/>
          <p:nvPr/>
        </p:nvSpPr>
        <p:spPr>
          <a:xfrm>
            <a:off x="2694494" y="1250534"/>
            <a:ext cx="3250890" cy="297454"/>
          </a:xfrm>
          <a:prstGeom prst="rect">
            <a:avLst/>
          </a:prstGeom>
        </p:spPr>
        <p:txBody>
          <a:bodyPr wrap="none">
            <a:spAutoFit/>
          </a:bodyPr>
          <a:lstStyle/>
          <a:p>
            <a:r>
              <a:rPr lang="en-IN" sz="1333" dirty="0">
                <a:solidFill>
                  <a:srgbClr val="00B050"/>
                </a:solidFill>
              </a:rPr>
              <a:t>7b8803340f38495c8402.centralus.aksapp.io</a:t>
            </a:r>
          </a:p>
        </p:txBody>
      </p:sp>
    </p:spTree>
    <p:extLst>
      <p:ext uri="{BB962C8B-B14F-4D97-AF65-F5344CB8AC3E}">
        <p14:creationId xmlns:p14="http://schemas.microsoft.com/office/powerpoint/2010/main" val="159176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The 6 R's Of Cloud Migration - DEV Community">
            <a:extLst>
              <a:ext uri="{FF2B5EF4-FFF2-40B4-BE49-F238E27FC236}">
                <a16:creationId xmlns:a16="http://schemas.microsoft.com/office/drawing/2014/main" id="{29A7919C-86FE-43D3-0797-F139A807F2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138936"/>
            <a:ext cx="10905066" cy="4580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4958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637DD4-FC1B-5548-B091-ECE268D99A5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5546646D-28AB-A548-AC33-3208F387AD46}"/>
              </a:ext>
            </a:extLst>
          </p:cNvPr>
          <p:cNvSpPr>
            <a:spLocks noGrp="1"/>
          </p:cNvSpPr>
          <p:nvPr>
            <p:ph type="title"/>
          </p:nvPr>
        </p:nvSpPr>
        <p:spPr>
          <a:xfrm>
            <a:off x="838200" y="-125783"/>
            <a:ext cx="10515600" cy="990709"/>
          </a:xfrm>
        </p:spPr>
        <p:txBody>
          <a:bodyPr/>
          <a:lstStyle/>
          <a:p>
            <a:r>
              <a:rPr lang="en-US" dirty="0"/>
              <a:t>Azure AKS Cluster Access</a:t>
            </a:r>
          </a:p>
        </p:txBody>
      </p:sp>
      <p:sp>
        <p:nvSpPr>
          <p:cNvPr id="5" name="Rectangle 4">
            <a:extLst>
              <a:ext uri="{FF2B5EF4-FFF2-40B4-BE49-F238E27FC236}">
                <a16:creationId xmlns:a16="http://schemas.microsoft.com/office/drawing/2014/main" id="{3B6D5EFA-6F08-4441-9E44-614AB885FC76}"/>
              </a:ext>
            </a:extLst>
          </p:cNvPr>
          <p:cNvSpPr/>
          <p:nvPr/>
        </p:nvSpPr>
        <p:spPr>
          <a:xfrm>
            <a:off x="9765860" y="1173703"/>
            <a:ext cx="2201041" cy="119774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AKS Cluster - 1</a:t>
            </a:r>
          </a:p>
        </p:txBody>
      </p:sp>
      <p:sp>
        <p:nvSpPr>
          <p:cNvPr id="6" name="Rectangle 5">
            <a:extLst>
              <a:ext uri="{FF2B5EF4-FFF2-40B4-BE49-F238E27FC236}">
                <a16:creationId xmlns:a16="http://schemas.microsoft.com/office/drawing/2014/main" id="{0786E5B0-668F-1D43-A6A9-A51F70E716CA}"/>
              </a:ext>
            </a:extLst>
          </p:cNvPr>
          <p:cNvSpPr/>
          <p:nvPr/>
        </p:nvSpPr>
        <p:spPr>
          <a:xfrm>
            <a:off x="9765861" y="4694621"/>
            <a:ext cx="2201041" cy="1197740"/>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AKS Cluster - 2</a:t>
            </a:r>
          </a:p>
        </p:txBody>
      </p:sp>
      <p:pic>
        <p:nvPicPr>
          <p:cNvPr id="11" name="Graphic 10" descr="User">
            <a:extLst>
              <a:ext uri="{FF2B5EF4-FFF2-40B4-BE49-F238E27FC236}">
                <a16:creationId xmlns:a16="http://schemas.microsoft.com/office/drawing/2014/main" id="{38C33657-5B70-4541-815C-27E2F8EA9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276" y="3143859"/>
            <a:ext cx="762000" cy="762000"/>
          </a:xfrm>
          <a:prstGeom prst="rect">
            <a:avLst/>
          </a:prstGeom>
        </p:spPr>
      </p:pic>
      <p:sp>
        <p:nvSpPr>
          <p:cNvPr id="12" name="Rectangle 11">
            <a:extLst>
              <a:ext uri="{FF2B5EF4-FFF2-40B4-BE49-F238E27FC236}">
                <a16:creationId xmlns:a16="http://schemas.microsoft.com/office/drawing/2014/main" id="{1E77CEE3-E890-A04B-AC66-583861B5EE38}"/>
              </a:ext>
            </a:extLst>
          </p:cNvPr>
          <p:cNvSpPr/>
          <p:nvPr/>
        </p:nvSpPr>
        <p:spPr>
          <a:xfrm>
            <a:off x="2275052" y="3301516"/>
            <a:ext cx="1445173" cy="4466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t>kubectl</a:t>
            </a:r>
            <a:endParaRPr lang="en-US" sz="1500" dirty="0"/>
          </a:p>
        </p:txBody>
      </p:sp>
      <p:sp>
        <p:nvSpPr>
          <p:cNvPr id="13" name="Rectangle 12">
            <a:extLst>
              <a:ext uri="{FF2B5EF4-FFF2-40B4-BE49-F238E27FC236}">
                <a16:creationId xmlns:a16="http://schemas.microsoft.com/office/drawing/2014/main" id="{E57F8969-D4C4-1B4B-B539-BFC8CEA62365}"/>
              </a:ext>
            </a:extLst>
          </p:cNvPr>
          <p:cNvSpPr/>
          <p:nvPr/>
        </p:nvSpPr>
        <p:spPr>
          <a:xfrm>
            <a:off x="4532587" y="3312295"/>
            <a:ext cx="1799897" cy="446689"/>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Current Context</a:t>
            </a:r>
          </a:p>
        </p:txBody>
      </p:sp>
      <p:sp>
        <p:nvSpPr>
          <p:cNvPr id="14" name="Rectangle 13">
            <a:extLst>
              <a:ext uri="{FF2B5EF4-FFF2-40B4-BE49-F238E27FC236}">
                <a16:creationId xmlns:a16="http://schemas.microsoft.com/office/drawing/2014/main" id="{95BC8363-1C68-EE41-9C2E-6B7DD57E8425}"/>
              </a:ext>
            </a:extLst>
          </p:cNvPr>
          <p:cNvSpPr/>
          <p:nvPr/>
        </p:nvSpPr>
        <p:spPr>
          <a:xfrm>
            <a:off x="7322207" y="2420171"/>
            <a:ext cx="1550277" cy="4466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AKS Cluster-1</a:t>
            </a:r>
          </a:p>
        </p:txBody>
      </p:sp>
      <p:sp>
        <p:nvSpPr>
          <p:cNvPr id="15" name="Rectangle 14">
            <a:extLst>
              <a:ext uri="{FF2B5EF4-FFF2-40B4-BE49-F238E27FC236}">
                <a16:creationId xmlns:a16="http://schemas.microsoft.com/office/drawing/2014/main" id="{C8FB7834-B3C9-9842-9077-F6D44F7ABFDF}"/>
              </a:ext>
            </a:extLst>
          </p:cNvPr>
          <p:cNvSpPr/>
          <p:nvPr/>
        </p:nvSpPr>
        <p:spPr>
          <a:xfrm>
            <a:off x="7322207" y="4247932"/>
            <a:ext cx="1550277" cy="446689"/>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AKS Cluster-2</a:t>
            </a:r>
          </a:p>
        </p:txBody>
      </p:sp>
      <p:cxnSp>
        <p:nvCxnSpPr>
          <p:cNvPr id="17" name="Straight Arrow Connector 16">
            <a:extLst>
              <a:ext uri="{FF2B5EF4-FFF2-40B4-BE49-F238E27FC236}">
                <a16:creationId xmlns:a16="http://schemas.microsoft.com/office/drawing/2014/main" id="{D7A9E98A-A16F-554F-9704-C26BF1F9B826}"/>
              </a:ext>
            </a:extLst>
          </p:cNvPr>
          <p:cNvCxnSpPr>
            <a:stCxn id="11" idx="3"/>
            <a:endCxn id="12" idx="1"/>
          </p:cNvCxnSpPr>
          <p:nvPr/>
        </p:nvCxnSpPr>
        <p:spPr>
          <a:xfrm>
            <a:off x="1042276" y="3524860"/>
            <a:ext cx="123277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B0B5FF-C7B4-9A4A-81C1-43D18554514D}"/>
              </a:ext>
            </a:extLst>
          </p:cNvPr>
          <p:cNvCxnSpPr>
            <a:stCxn id="12" idx="3"/>
            <a:endCxn id="13" idx="1"/>
          </p:cNvCxnSpPr>
          <p:nvPr/>
        </p:nvCxnSpPr>
        <p:spPr>
          <a:xfrm>
            <a:off x="3720224" y="3524861"/>
            <a:ext cx="812363" cy="107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94D603-FE6A-1545-A445-71F8911506CB}"/>
              </a:ext>
            </a:extLst>
          </p:cNvPr>
          <p:cNvCxnSpPr>
            <a:stCxn id="13" idx="3"/>
            <a:endCxn id="14" idx="1"/>
          </p:cNvCxnSpPr>
          <p:nvPr/>
        </p:nvCxnSpPr>
        <p:spPr>
          <a:xfrm flipV="1">
            <a:off x="6332484" y="2643516"/>
            <a:ext cx="989723" cy="8921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37BAD0-00E4-1749-AA95-5DA75593952F}"/>
              </a:ext>
            </a:extLst>
          </p:cNvPr>
          <p:cNvCxnSpPr>
            <a:stCxn id="13" idx="3"/>
            <a:endCxn id="15" idx="1"/>
          </p:cNvCxnSpPr>
          <p:nvPr/>
        </p:nvCxnSpPr>
        <p:spPr>
          <a:xfrm>
            <a:off x="6332484" y="3535639"/>
            <a:ext cx="989723" cy="93563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EADBAD-80B3-7E4F-9FD9-EC94BEE59AC4}"/>
              </a:ext>
            </a:extLst>
          </p:cNvPr>
          <p:cNvCxnSpPr>
            <a:stCxn id="14" idx="3"/>
            <a:endCxn id="5" idx="1"/>
          </p:cNvCxnSpPr>
          <p:nvPr/>
        </p:nvCxnSpPr>
        <p:spPr>
          <a:xfrm flipV="1">
            <a:off x="8872483" y="1772573"/>
            <a:ext cx="893377" cy="8709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47B44F5-BB5B-584F-8BCD-45FFCBFC1714}"/>
              </a:ext>
            </a:extLst>
          </p:cNvPr>
          <p:cNvCxnSpPr>
            <a:endCxn id="6" idx="1"/>
          </p:cNvCxnSpPr>
          <p:nvPr/>
        </p:nvCxnSpPr>
        <p:spPr>
          <a:xfrm>
            <a:off x="8872484" y="4471276"/>
            <a:ext cx="893378" cy="8222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86808A-3A98-4344-97CE-FDC56B1EAAD0}"/>
              </a:ext>
            </a:extLst>
          </p:cNvPr>
          <p:cNvSpPr txBox="1"/>
          <p:nvPr/>
        </p:nvSpPr>
        <p:spPr>
          <a:xfrm>
            <a:off x="63729" y="3837996"/>
            <a:ext cx="1035796" cy="323165"/>
          </a:xfrm>
          <a:prstGeom prst="rect">
            <a:avLst/>
          </a:prstGeom>
          <a:noFill/>
        </p:spPr>
        <p:txBody>
          <a:bodyPr wrap="none" rtlCol="0">
            <a:spAutoFit/>
          </a:bodyPr>
          <a:lstStyle/>
          <a:p>
            <a:r>
              <a:rPr lang="en-US" sz="1500" dirty="0"/>
              <a:t>AKS Admin</a:t>
            </a:r>
          </a:p>
        </p:txBody>
      </p:sp>
      <p:pic>
        <p:nvPicPr>
          <p:cNvPr id="36" name="Picture 35">
            <a:extLst>
              <a:ext uri="{FF2B5EF4-FFF2-40B4-BE49-F238E27FC236}">
                <a16:creationId xmlns:a16="http://schemas.microsoft.com/office/drawing/2014/main" id="{3E0D210F-54DA-2543-A374-93E9293D4C3E}"/>
              </a:ext>
            </a:extLst>
          </p:cNvPr>
          <p:cNvPicPr>
            <a:picLocks noChangeAspect="1"/>
          </p:cNvPicPr>
          <p:nvPr/>
        </p:nvPicPr>
        <p:blipFill>
          <a:blip r:embed="rId4"/>
          <a:stretch>
            <a:fillRect/>
          </a:stretch>
        </p:blipFill>
        <p:spPr>
          <a:xfrm>
            <a:off x="105333" y="2163379"/>
            <a:ext cx="3556000" cy="920750"/>
          </a:xfrm>
          <a:prstGeom prst="rect">
            <a:avLst/>
          </a:prstGeom>
        </p:spPr>
      </p:pic>
      <p:pic>
        <p:nvPicPr>
          <p:cNvPr id="37" name="Picture 36">
            <a:extLst>
              <a:ext uri="{FF2B5EF4-FFF2-40B4-BE49-F238E27FC236}">
                <a16:creationId xmlns:a16="http://schemas.microsoft.com/office/drawing/2014/main" id="{000A4C63-A3F7-D64E-B94B-1608B0696B7F}"/>
              </a:ext>
            </a:extLst>
          </p:cNvPr>
          <p:cNvPicPr>
            <a:picLocks noChangeAspect="1"/>
          </p:cNvPicPr>
          <p:nvPr/>
        </p:nvPicPr>
        <p:blipFill>
          <a:blip r:embed="rId5"/>
          <a:stretch>
            <a:fillRect/>
          </a:stretch>
        </p:blipFill>
        <p:spPr>
          <a:xfrm>
            <a:off x="63729" y="4333029"/>
            <a:ext cx="6096000" cy="836083"/>
          </a:xfrm>
          <a:prstGeom prst="rect">
            <a:avLst/>
          </a:prstGeom>
        </p:spPr>
      </p:pic>
      <p:pic>
        <p:nvPicPr>
          <p:cNvPr id="38" name="Picture 37">
            <a:extLst>
              <a:ext uri="{FF2B5EF4-FFF2-40B4-BE49-F238E27FC236}">
                <a16:creationId xmlns:a16="http://schemas.microsoft.com/office/drawing/2014/main" id="{3A8A38D8-2EE2-0941-AAF8-D690EA234077}"/>
              </a:ext>
            </a:extLst>
          </p:cNvPr>
          <p:cNvPicPr>
            <a:picLocks noChangeAspect="1"/>
          </p:cNvPicPr>
          <p:nvPr/>
        </p:nvPicPr>
        <p:blipFill>
          <a:blip r:embed="rId6"/>
          <a:stretch>
            <a:fillRect/>
          </a:stretch>
        </p:blipFill>
        <p:spPr>
          <a:xfrm>
            <a:off x="63729" y="5263918"/>
            <a:ext cx="5556250" cy="952500"/>
          </a:xfrm>
          <a:prstGeom prst="rect">
            <a:avLst/>
          </a:prstGeom>
        </p:spPr>
      </p:pic>
      <p:pic>
        <p:nvPicPr>
          <p:cNvPr id="40" name="Picture 39">
            <a:extLst>
              <a:ext uri="{FF2B5EF4-FFF2-40B4-BE49-F238E27FC236}">
                <a16:creationId xmlns:a16="http://schemas.microsoft.com/office/drawing/2014/main" id="{4F2887F4-AB26-E84D-8E6D-492A358C6BB7}"/>
              </a:ext>
            </a:extLst>
          </p:cNvPr>
          <p:cNvPicPr>
            <a:picLocks noChangeAspect="1"/>
          </p:cNvPicPr>
          <p:nvPr/>
        </p:nvPicPr>
        <p:blipFill>
          <a:blip r:embed="rId7"/>
          <a:stretch>
            <a:fillRect/>
          </a:stretch>
        </p:blipFill>
        <p:spPr>
          <a:xfrm>
            <a:off x="105332" y="898012"/>
            <a:ext cx="9205082" cy="1185333"/>
          </a:xfrm>
          <a:prstGeom prst="rect">
            <a:avLst/>
          </a:prstGeom>
        </p:spPr>
      </p:pic>
      <p:pic>
        <p:nvPicPr>
          <p:cNvPr id="41" name="Graphic 40">
            <a:extLst>
              <a:ext uri="{FF2B5EF4-FFF2-40B4-BE49-F238E27FC236}">
                <a16:creationId xmlns:a16="http://schemas.microsoft.com/office/drawing/2014/main" id="{B542DD0B-A2C2-D34C-A6BB-56A5C615B0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5860" y="1173703"/>
            <a:ext cx="506160" cy="506160"/>
          </a:xfrm>
          <a:prstGeom prst="rect">
            <a:avLst/>
          </a:prstGeom>
        </p:spPr>
      </p:pic>
      <p:pic>
        <p:nvPicPr>
          <p:cNvPr id="42" name="Graphic 41">
            <a:extLst>
              <a:ext uri="{FF2B5EF4-FFF2-40B4-BE49-F238E27FC236}">
                <a16:creationId xmlns:a16="http://schemas.microsoft.com/office/drawing/2014/main" id="{19DF03C1-674F-D44F-9B3F-6E1DB22F27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99451" y="4705463"/>
            <a:ext cx="506160" cy="506160"/>
          </a:xfrm>
          <a:prstGeom prst="rect">
            <a:avLst/>
          </a:prstGeom>
        </p:spPr>
      </p:pic>
    </p:spTree>
    <p:extLst>
      <p:ext uri="{BB962C8B-B14F-4D97-AF65-F5344CB8AC3E}">
        <p14:creationId xmlns:p14="http://schemas.microsoft.com/office/powerpoint/2010/main" val="2883222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B814D-142A-BD40-96EA-526D6E4BB6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A614888-74F2-CA4C-A0BF-DB1520E30B8A}"/>
              </a:ext>
            </a:extLst>
          </p:cNvPr>
          <p:cNvSpPr>
            <a:spLocks noGrp="1"/>
          </p:cNvSpPr>
          <p:nvPr>
            <p:ph type="title"/>
          </p:nvPr>
        </p:nvSpPr>
        <p:spPr>
          <a:xfrm>
            <a:off x="534276" y="-123005"/>
            <a:ext cx="11353800" cy="990709"/>
          </a:xfrm>
        </p:spPr>
        <p:txBody>
          <a:bodyPr>
            <a:normAutofit fontScale="90000"/>
          </a:bodyPr>
          <a:lstStyle/>
          <a:p>
            <a:r>
              <a:rPr lang="en-US" dirty="0"/>
              <a:t>Azure Active Directory Authentication for AKS Admins</a:t>
            </a:r>
          </a:p>
        </p:txBody>
      </p:sp>
      <p:pic>
        <p:nvPicPr>
          <p:cNvPr id="5" name="Graphic 4">
            <a:extLst>
              <a:ext uri="{FF2B5EF4-FFF2-40B4-BE49-F238E27FC236}">
                <a16:creationId xmlns:a16="http://schemas.microsoft.com/office/drawing/2014/main" id="{84A1C06A-C42C-1A4C-9C0D-830C41816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7330" y="928466"/>
            <a:ext cx="1263165" cy="1263165"/>
          </a:xfrm>
          <a:prstGeom prst="rect">
            <a:avLst/>
          </a:prstGeom>
        </p:spPr>
      </p:pic>
      <p:sp>
        <p:nvSpPr>
          <p:cNvPr id="6" name="TextBox 5">
            <a:extLst>
              <a:ext uri="{FF2B5EF4-FFF2-40B4-BE49-F238E27FC236}">
                <a16:creationId xmlns:a16="http://schemas.microsoft.com/office/drawing/2014/main" id="{A69F9070-FFD1-AE49-8F9A-166684FB2192}"/>
              </a:ext>
            </a:extLst>
          </p:cNvPr>
          <p:cNvSpPr txBox="1"/>
          <p:nvPr/>
        </p:nvSpPr>
        <p:spPr>
          <a:xfrm>
            <a:off x="1086062" y="2242450"/>
            <a:ext cx="1924694" cy="323165"/>
          </a:xfrm>
          <a:prstGeom prst="rect">
            <a:avLst/>
          </a:prstGeom>
          <a:noFill/>
        </p:spPr>
        <p:txBody>
          <a:bodyPr wrap="none" rtlCol="0">
            <a:spAutoFit/>
          </a:bodyPr>
          <a:lstStyle/>
          <a:p>
            <a:r>
              <a:rPr lang="en-US" sz="1500" dirty="0"/>
              <a:t>Azure Active Directory</a:t>
            </a:r>
          </a:p>
        </p:txBody>
      </p:sp>
      <p:sp>
        <p:nvSpPr>
          <p:cNvPr id="7" name="Rectangle 6">
            <a:extLst>
              <a:ext uri="{FF2B5EF4-FFF2-40B4-BE49-F238E27FC236}">
                <a16:creationId xmlns:a16="http://schemas.microsoft.com/office/drawing/2014/main" id="{436833F8-E9D3-CF45-AAAA-C21CEB26D60B}"/>
              </a:ext>
            </a:extLst>
          </p:cNvPr>
          <p:cNvSpPr/>
          <p:nvPr/>
        </p:nvSpPr>
        <p:spPr>
          <a:xfrm>
            <a:off x="5159164" y="4399050"/>
            <a:ext cx="217213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endParaRPr lang="en-US" sz="1500" dirty="0">
              <a:solidFill>
                <a:schemeClr val="bg1"/>
              </a:solidFill>
            </a:endParaRPr>
          </a:p>
        </p:txBody>
      </p:sp>
      <p:pic>
        <p:nvPicPr>
          <p:cNvPr id="8" name="Graphic 7">
            <a:extLst>
              <a:ext uri="{FF2B5EF4-FFF2-40B4-BE49-F238E27FC236}">
                <a16:creationId xmlns:a16="http://schemas.microsoft.com/office/drawing/2014/main" id="{DF165389-BCDB-914C-BC55-B93C0FA3F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03076" y="1341511"/>
            <a:ext cx="1220015" cy="1220015"/>
          </a:xfrm>
          <a:prstGeom prst="rect">
            <a:avLst/>
          </a:prstGeom>
        </p:spPr>
      </p:pic>
      <p:sp>
        <p:nvSpPr>
          <p:cNvPr id="9" name="TextBox 8">
            <a:extLst>
              <a:ext uri="{FF2B5EF4-FFF2-40B4-BE49-F238E27FC236}">
                <a16:creationId xmlns:a16="http://schemas.microsoft.com/office/drawing/2014/main" id="{0948B6AE-A66F-0943-B28F-F0C25F5CD7BD}"/>
              </a:ext>
            </a:extLst>
          </p:cNvPr>
          <p:cNvSpPr txBox="1"/>
          <p:nvPr/>
        </p:nvSpPr>
        <p:spPr>
          <a:xfrm>
            <a:off x="9512371" y="2534884"/>
            <a:ext cx="1561838" cy="323165"/>
          </a:xfrm>
          <a:prstGeom prst="rect">
            <a:avLst/>
          </a:prstGeom>
          <a:noFill/>
        </p:spPr>
        <p:txBody>
          <a:bodyPr wrap="none" rtlCol="0">
            <a:spAutoFit/>
          </a:bodyPr>
          <a:lstStyle/>
          <a:p>
            <a:r>
              <a:rPr lang="en-US" sz="1500" dirty="0"/>
              <a:t>Azure AKS Cluster</a:t>
            </a:r>
          </a:p>
        </p:txBody>
      </p:sp>
      <p:sp>
        <p:nvSpPr>
          <p:cNvPr id="13" name="Right Arrow 12">
            <a:extLst>
              <a:ext uri="{FF2B5EF4-FFF2-40B4-BE49-F238E27FC236}">
                <a16:creationId xmlns:a16="http://schemas.microsoft.com/office/drawing/2014/main" id="{B3E1ABD1-D81C-FA43-AB59-798A5339559E}"/>
              </a:ext>
            </a:extLst>
          </p:cNvPr>
          <p:cNvSpPr/>
          <p:nvPr/>
        </p:nvSpPr>
        <p:spPr>
          <a:xfrm>
            <a:off x="4049724" y="1165930"/>
            <a:ext cx="4866258" cy="159339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33" dirty="0"/>
              <a:t>Integrate Azure AD and AKS Cluster</a:t>
            </a:r>
          </a:p>
        </p:txBody>
      </p:sp>
      <p:pic>
        <p:nvPicPr>
          <p:cNvPr id="15" name="Graphic 14">
            <a:extLst>
              <a:ext uri="{FF2B5EF4-FFF2-40B4-BE49-F238E27FC236}">
                <a16:creationId xmlns:a16="http://schemas.microsoft.com/office/drawing/2014/main" id="{EF13DC19-B916-4442-9F7F-D94180EE87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67330" y="3064419"/>
            <a:ext cx="948653" cy="948653"/>
          </a:xfrm>
          <a:prstGeom prst="rect">
            <a:avLst/>
          </a:prstGeom>
        </p:spPr>
      </p:pic>
      <p:pic>
        <p:nvPicPr>
          <p:cNvPr id="19" name="Graphic 18">
            <a:extLst>
              <a:ext uri="{FF2B5EF4-FFF2-40B4-BE49-F238E27FC236}">
                <a16:creationId xmlns:a16="http://schemas.microsoft.com/office/drawing/2014/main" id="{2539723E-42FA-524C-BC63-C114737EA0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63930" y="4628179"/>
            <a:ext cx="948653" cy="948653"/>
          </a:xfrm>
          <a:prstGeom prst="rect">
            <a:avLst/>
          </a:prstGeom>
        </p:spPr>
      </p:pic>
      <p:sp>
        <p:nvSpPr>
          <p:cNvPr id="22" name="TextBox 21">
            <a:extLst>
              <a:ext uri="{FF2B5EF4-FFF2-40B4-BE49-F238E27FC236}">
                <a16:creationId xmlns:a16="http://schemas.microsoft.com/office/drawing/2014/main" id="{DA993731-E02D-1C4D-A45F-1625E9EE0CE5}"/>
              </a:ext>
            </a:extLst>
          </p:cNvPr>
          <p:cNvSpPr txBox="1"/>
          <p:nvPr/>
        </p:nvSpPr>
        <p:spPr>
          <a:xfrm>
            <a:off x="554294" y="3908090"/>
            <a:ext cx="2359749" cy="323165"/>
          </a:xfrm>
          <a:prstGeom prst="rect">
            <a:avLst/>
          </a:prstGeom>
          <a:noFill/>
        </p:spPr>
        <p:txBody>
          <a:bodyPr wrap="none" rtlCol="0">
            <a:spAutoFit/>
          </a:bodyPr>
          <a:lstStyle/>
          <a:p>
            <a:r>
              <a:rPr lang="en-US" sz="1500" dirty="0"/>
              <a:t>Azure AD Group: k8sadmins</a:t>
            </a:r>
          </a:p>
        </p:txBody>
      </p:sp>
      <p:sp>
        <p:nvSpPr>
          <p:cNvPr id="23" name="TextBox 22">
            <a:extLst>
              <a:ext uri="{FF2B5EF4-FFF2-40B4-BE49-F238E27FC236}">
                <a16:creationId xmlns:a16="http://schemas.microsoft.com/office/drawing/2014/main" id="{DCEACC8A-8C82-8243-92DD-87FBB112E786}"/>
              </a:ext>
            </a:extLst>
          </p:cNvPr>
          <p:cNvSpPr txBox="1"/>
          <p:nvPr/>
        </p:nvSpPr>
        <p:spPr>
          <a:xfrm>
            <a:off x="554420" y="5659636"/>
            <a:ext cx="2587055" cy="323165"/>
          </a:xfrm>
          <a:prstGeom prst="rect">
            <a:avLst/>
          </a:prstGeom>
          <a:noFill/>
        </p:spPr>
        <p:txBody>
          <a:bodyPr wrap="none" rtlCol="0">
            <a:spAutoFit/>
          </a:bodyPr>
          <a:lstStyle/>
          <a:p>
            <a:r>
              <a:rPr lang="en-US" sz="1500" dirty="0"/>
              <a:t>Azure AD User: user1aksadmin</a:t>
            </a:r>
          </a:p>
        </p:txBody>
      </p:sp>
      <p:sp>
        <p:nvSpPr>
          <p:cNvPr id="24" name="Rounded Rectangle 23">
            <a:extLst>
              <a:ext uri="{FF2B5EF4-FFF2-40B4-BE49-F238E27FC236}">
                <a16:creationId xmlns:a16="http://schemas.microsoft.com/office/drawing/2014/main" id="{901D4BFC-2C08-1041-AFEC-A7FD54FEF43F}"/>
              </a:ext>
            </a:extLst>
          </p:cNvPr>
          <p:cNvSpPr/>
          <p:nvPr/>
        </p:nvSpPr>
        <p:spPr>
          <a:xfrm>
            <a:off x="313014" y="779518"/>
            <a:ext cx="3497318" cy="5464829"/>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5" name="Picture 2" descr="Kubernetes - Wikipedia">
            <a:extLst>
              <a:ext uri="{FF2B5EF4-FFF2-40B4-BE49-F238E27FC236}">
                <a16:creationId xmlns:a16="http://schemas.microsoft.com/office/drawing/2014/main" id="{0608F850-C25A-B545-93E3-1BAAC4F277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59163" y="4381982"/>
            <a:ext cx="630578" cy="612157"/>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74AA54D3-5D0B-5543-AFCD-C129D9E6E163}"/>
              </a:ext>
            </a:extLst>
          </p:cNvPr>
          <p:cNvSpPr/>
          <p:nvPr/>
        </p:nvSpPr>
        <p:spPr>
          <a:xfrm>
            <a:off x="9206517" y="779518"/>
            <a:ext cx="2451208" cy="5464829"/>
          </a:xfrm>
          <a:prstGeom prst="roundRect">
            <a:avLst>
              <a:gd name="adj" fmla="val 5397"/>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7" name="Picture 2">
            <a:extLst>
              <a:ext uri="{FF2B5EF4-FFF2-40B4-BE49-F238E27FC236}">
                <a16:creationId xmlns:a16="http://schemas.microsoft.com/office/drawing/2014/main" id="{788590C0-A4CF-BB41-89B4-DBB9B4EF42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7324" y="3964045"/>
            <a:ext cx="1354667" cy="135466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00DE304-C153-EF4D-B01C-097EE9884D04}"/>
              </a:ext>
            </a:extLst>
          </p:cNvPr>
          <p:cNvSpPr txBox="1"/>
          <p:nvPr/>
        </p:nvSpPr>
        <p:spPr>
          <a:xfrm>
            <a:off x="9648555" y="5339450"/>
            <a:ext cx="1316322" cy="323165"/>
          </a:xfrm>
          <a:prstGeom prst="rect">
            <a:avLst/>
          </a:prstGeom>
          <a:noFill/>
        </p:spPr>
        <p:txBody>
          <a:bodyPr wrap="none" rtlCol="0">
            <a:spAutoFit/>
          </a:bodyPr>
          <a:lstStyle/>
          <a:p>
            <a:r>
              <a:rPr lang="en-US" sz="1500" dirty="0"/>
              <a:t>K8S API Server</a:t>
            </a:r>
          </a:p>
        </p:txBody>
      </p:sp>
      <p:sp>
        <p:nvSpPr>
          <p:cNvPr id="29" name="Rounded Rectangle 28">
            <a:extLst>
              <a:ext uri="{FF2B5EF4-FFF2-40B4-BE49-F238E27FC236}">
                <a16:creationId xmlns:a16="http://schemas.microsoft.com/office/drawing/2014/main" id="{1D3D75C4-0DC6-CB4A-BF7C-9A71EEFDEB76}"/>
              </a:ext>
            </a:extLst>
          </p:cNvPr>
          <p:cNvSpPr/>
          <p:nvPr/>
        </p:nvSpPr>
        <p:spPr>
          <a:xfrm>
            <a:off x="5046921" y="3774967"/>
            <a:ext cx="2451208" cy="2469380"/>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0" name="Graphic 29" descr="Internet">
            <a:extLst>
              <a:ext uri="{FF2B5EF4-FFF2-40B4-BE49-F238E27FC236}">
                <a16:creationId xmlns:a16="http://schemas.microsoft.com/office/drawing/2014/main" id="{C1DD9E36-CF9B-9040-B259-398E4B28C9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72224" y="5140978"/>
            <a:ext cx="990708" cy="990708"/>
          </a:xfrm>
          <a:prstGeom prst="rect">
            <a:avLst/>
          </a:prstGeom>
        </p:spPr>
      </p:pic>
      <p:sp>
        <p:nvSpPr>
          <p:cNvPr id="31" name="TextBox 30">
            <a:extLst>
              <a:ext uri="{FF2B5EF4-FFF2-40B4-BE49-F238E27FC236}">
                <a16:creationId xmlns:a16="http://schemas.microsoft.com/office/drawing/2014/main" id="{560E1A5A-1F10-4C44-8B58-0B097F445A2E}"/>
              </a:ext>
            </a:extLst>
          </p:cNvPr>
          <p:cNvSpPr txBox="1"/>
          <p:nvPr/>
        </p:nvSpPr>
        <p:spPr>
          <a:xfrm>
            <a:off x="5789741" y="5930211"/>
            <a:ext cx="860044" cy="323165"/>
          </a:xfrm>
          <a:prstGeom prst="rect">
            <a:avLst/>
          </a:prstGeom>
          <a:noFill/>
        </p:spPr>
        <p:txBody>
          <a:bodyPr wrap="none" rtlCol="0">
            <a:spAutoFit/>
          </a:bodyPr>
          <a:lstStyle/>
          <a:p>
            <a:r>
              <a:rPr lang="en-US" sz="1500" dirty="0"/>
              <a:t>Terminal</a:t>
            </a:r>
          </a:p>
        </p:txBody>
      </p:sp>
      <p:sp>
        <p:nvSpPr>
          <p:cNvPr id="32" name="TextBox 31">
            <a:extLst>
              <a:ext uri="{FF2B5EF4-FFF2-40B4-BE49-F238E27FC236}">
                <a16:creationId xmlns:a16="http://schemas.microsoft.com/office/drawing/2014/main" id="{DBE5CCA0-9B58-1249-809B-1B5619E76D5B}"/>
              </a:ext>
            </a:extLst>
          </p:cNvPr>
          <p:cNvSpPr txBox="1"/>
          <p:nvPr/>
        </p:nvSpPr>
        <p:spPr>
          <a:xfrm>
            <a:off x="5518720" y="3787022"/>
            <a:ext cx="1217449" cy="323165"/>
          </a:xfrm>
          <a:prstGeom prst="rect">
            <a:avLst/>
          </a:prstGeom>
          <a:noFill/>
        </p:spPr>
        <p:txBody>
          <a:bodyPr wrap="none" rtlCol="0">
            <a:spAutoFit/>
          </a:bodyPr>
          <a:lstStyle/>
          <a:p>
            <a:r>
              <a:rPr lang="en-US" sz="1500" dirty="0"/>
              <a:t>Your Desktop</a:t>
            </a:r>
          </a:p>
        </p:txBody>
      </p:sp>
    </p:spTree>
    <p:extLst>
      <p:ext uri="{BB962C8B-B14F-4D97-AF65-F5344CB8AC3E}">
        <p14:creationId xmlns:p14="http://schemas.microsoft.com/office/powerpoint/2010/main" val="2978765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4B814D-142A-BD40-96EA-526D6E4BB6C0}"/>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0A614888-74F2-CA4C-A0BF-DB1520E30B8A}"/>
              </a:ext>
            </a:extLst>
          </p:cNvPr>
          <p:cNvSpPr>
            <a:spLocks noGrp="1"/>
          </p:cNvSpPr>
          <p:nvPr>
            <p:ph type="title"/>
          </p:nvPr>
        </p:nvSpPr>
        <p:spPr>
          <a:xfrm>
            <a:off x="534276" y="-123005"/>
            <a:ext cx="11353800" cy="990709"/>
          </a:xfrm>
        </p:spPr>
        <p:txBody>
          <a:bodyPr>
            <a:normAutofit fontScale="90000"/>
          </a:bodyPr>
          <a:lstStyle/>
          <a:p>
            <a:r>
              <a:rPr lang="en-US" dirty="0"/>
              <a:t>Azure Active Directory Authentication for AKS Admins</a:t>
            </a:r>
          </a:p>
        </p:txBody>
      </p:sp>
      <p:pic>
        <p:nvPicPr>
          <p:cNvPr id="5" name="Graphic 4">
            <a:extLst>
              <a:ext uri="{FF2B5EF4-FFF2-40B4-BE49-F238E27FC236}">
                <a16:creationId xmlns:a16="http://schemas.microsoft.com/office/drawing/2014/main" id="{84A1C06A-C42C-1A4C-9C0D-830C41816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7657" y="2166895"/>
            <a:ext cx="1263165" cy="1263165"/>
          </a:xfrm>
          <a:prstGeom prst="rect">
            <a:avLst/>
          </a:prstGeom>
        </p:spPr>
      </p:pic>
      <p:sp>
        <p:nvSpPr>
          <p:cNvPr id="6" name="TextBox 5">
            <a:extLst>
              <a:ext uri="{FF2B5EF4-FFF2-40B4-BE49-F238E27FC236}">
                <a16:creationId xmlns:a16="http://schemas.microsoft.com/office/drawing/2014/main" id="{A69F9070-FFD1-AE49-8F9A-166684FB2192}"/>
              </a:ext>
            </a:extLst>
          </p:cNvPr>
          <p:cNvSpPr txBox="1"/>
          <p:nvPr/>
        </p:nvSpPr>
        <p:spPr>
          <a:xfrm>
            <a:off x="553938" y="3388059"/>
            <a:ext cx="1924694" cy="323165"/>
          </a:xfrm>
          <a:prstGeom prst="rect">
            <a:avLst/>
          </a:prstGeom>
          <a:noFill/>
        </p:spPr>
        <p:txBody>
          <a:bodyPr wrap="none" rtlCol="0">
            <a:spAutoFit/>
          </a:bodyPr>
          <a:lstStyle/>
          <a:p>
            <a:r>
              <a:rPr lang="en-US" sz="1500" dirty="0"/>
              <a:t>Azure Active Directory</a:t>
            </a:r>
          </a:p>
        </p:txBody>
      </p:sp>
      <p:sp>
        <p:nvSpPr>
          <p:cNvPr id="7" name="Rectangle 6">
            <a:extLst>
              <a:ext uri="{FF2B5EF4-FFF2-40B4-BE49-F238E27FC236}">
                <a16:creationId xmlns:a16="http://schemas.microsoft.com/office/drawing/2014/main" id="{436833F8-E9D3-CF45-AAAA-C21CEB26D60B}"/>
              </a:ext>
            </a:extLst>
          </p:cNvPr>
          <p:cNvSpPr/>
          <p:nvPr/>
        </p:nvSpPr>
        <p:spPr>
          <a:xfrm>
            <a:off x="4643537" y="3065408"/>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r>
              <a:rPr lang="en-US" sz="1500" dirty="0">
                <a:solidFill>
                  <a:schemeClr val="bg1"/>
                </a:solidFill>
              </a:rPr>
              <a:t> get nodes</a:t>
            </a:r>
          </a:p>
        </p:txBody>
      </p:sp>
      <p:pic>
        <p:nvPicPr>
          <p:cNvPr id="8" name="Graphic 7">
            <a:extLst>
              <a:ext uri="{FF2B5EF4-FFF2-40B4-BE49-F238E27FC236}">
                <a16:creationId xmlns:a16="http://schemas.microsoft.com/office/drawing/2014/main" id="{DF165389-BCDB-914C-BC55-B93C0FA3FE6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853" y="1297076"/>
            <a:ext cx="1220015" cy="1220015"/>
          </a:xfrm>
          <a:prstGeom prst="rect">
            <a:avLst/>
          </a:prstGeom>
        </p:spPr>
      </p:pic>
      <p:sp>
        <p:nvSpPr>
          <p:cNvPr id="9" name="TextBox 8">
            <a:extLst>
              <a:ext uri="{FF2B5EF4-FFF2-40B4-BE49-F238E27FC236}">
                <a16:creationId xmlns:a16="http://schemas.microsoft.com/office/drawing/2014/main" id="{0948B6AE-A66F-0943-B28F-F0C25F5CD7BD}"/>
              </a:ext>
            </a:extLst>
          </p:cNvPr>
          <p:cNvSpPr txBox="1"/>
          <p:nvPr/>
        </p:nvSpPr>
        <p:spPr>
          <a:xfrm>
            <a:off x="9562017" y="846263"/>
            <a:ext cx="1599027" cy="323165"/>
          </a:xfrm>
          <a:prstGeom prst="rect">
            <a:avLst/>
          </a:prstGeom>
          <a:noFill/>
        </p:spPr>
        <p:txBody>
          <a:bodyPr wrap="none" rtlCol="0">
            <a:spAutoFit/>
          </a:bodyPr>
          <a:lstStyle/>
          <a:p>
            <a:r>
              <a:rPr lang="en-US" sz="1500" b="1" dirty="0">
                <a:solidFill>
                  <a:srgbClr val="7030A0"/>
                </a:solidFill>
              </a:rPr>
              <a:t>Azure AKS Cluster</a:t>
            </a:r>
          </a:p>
        </p:txBody>
      </p:sp>
      <p:pic>
        <p:nvPicPr>
          <p:cNvPr id="19" name="Graphic 18">
            <a:extLst>
              <a:ext uri="{FF2B5EF4-FFF2-40B4-BE49-F238E27FC236}">
                <a16:creationId xmlns:a16="http://schemas.microsoft.com/office/drawing/2014/main" id="{2539723E-42FA-524C-BC63-C114737EA0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4484" y="3790809"/>
            <a:ext cx="948653" cy="948653"/>
          </a:xfrm>
          <a:prstGeom prst="rect">
            <a:avLst/>
          </a:prstGeom>
        </p:spPr>
      </p:pic>
      <p:sp>
        <p:nvSpPr>
          <p:cNvPr id="23" name="TextBox 22">
            <a:extLst>
              <a:ext uri="{FF2B5EF4-FFF2-40B4-BE49-F238E27FC236}">
                <a16:creationId xmlns:a16="http://schemas.microsoft.com/office/drawing/2014/main" id="{DCEACC8A-8C82-8243-92DD-87FBB112E786}"/>
              </a:ext>
            </a:extLst>
          </p:cNvPr>
          <p:cNvSpPr txBox="1"/>
          <p:nvPr/>
        </p:nvSpPr>
        <p:spPr>
          <a:xfrm>
            <a:off x="305847" y="4782520"/>
            <a:ext cx="2587055" cy="323165"/>
          </a:xfrm>
          <a:prstGeom prst="rect">
            <a:avLst/>
          </a:prstGeom>
          <a:noFill/>
        </p:spPr>
        <p:txBody>
          <a:bodyPr wrap="none" rtlCol="0">
            <a:spAutoFit/>
          </a:bodyPr>
          <a:lstStyle/>
          <a:p>
            <a:r>
              <a:rPr lang="en-US" sz="1500" dirty="0"/>
              <a:t>Azure AD User: user1aksadmin</a:t>
            </a:r>
          </a:p>
        </p:txBody>
      </p:sp>
      <p:pic>
        <p:nvPicPr>
          <p:cNvPr id="25" name="Picture 2" descr="Kubernetes - Wikipedia">
            <a:extLst>
              <a:ext uri="{FF2B5EF4-FFF2-40B4-BE49-F238E27FC236}">
                <a16:creationId xmlns:a16="http://schemas.microsoft.com/office/drawing/2014/main" id="{0608F850-C25A-B545-93E3-1BAAC4F277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536" y="3048339"/>
            <a:ext cx="630578" cy="612157"/>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06B7E671-F03C-C04F-B19A-B8C645B39E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484" y="5041375"/>
            <a:ext cx="948653" cy="948653"/>
          </a:xfrm>
          <a:prstGeom prst="rect">
            <a:avLst/>
          </a:prstGeom>
        </p:spPr>
      </p:pic>
      <p:sp>
        <p:nvSpPr>
          <p:cNvPr id="18" name="TextBox 17">
            <a:extLst>
              <a:ext uri="{FF2B5EF4-FFF2-40B4-BE49-F238E27FC236}">
                <a16:creationId xmlns:a16="http://schemas.microsoft.com/office/drawing/2014/main" id="{D7B37B19-0E1B-984D-9EFB-5A200616F0E6}"/>
              </a:ext>
            </a:extLst>
          </p:cNvPr>
          <p:cNvSpPr txBox="1"/>
          <p:nvPr/>
        </p:nvSpPr>
        <p:spPr>
          <a:xfrm>
            <a:off x="256276" y="5950046"/>
            <a:ext cx="2359749" cy="323165"/>
          </a:xfrm>
          <a:prstGeom prst="rect">
            <a:avLst/>
          </a:prstGeom>
          <a:noFill/>
        </p:spPr>
        <p:txBody>
          <a:bodyPr wrap="none" rtlCol="0">
            <a:spAutoFit/>
          </a:bodyPr>
          <a:lstStyle/>
          <a:p>
            <a:r>
              <a:rPr lang="en-US" sz="1500" dirty="0"/>
              <a:t>Azure AD Group: k8sadmins</a:t>
            </a:r>
          </a:p>
        </p:txBody>
      </p:sp>
      <p:pic>
        <p:nvPicPr>
          <p:cNvPr id="10" name="Graphic 9" descr="Internet">
            <a:extLst>
              <a:ext uri="{FF2B5EF4-FFF2-40B4-BE49-F238E27FC236}">
                <a16:creationId xmlns:a16="http://schemas.microsoft.com/office/drawing/2014/main" id="{520E6344-808D-3B40-AC85-E87A30371F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54666" y="1499341"/>
            <a:ext cx="990708" cy="990708"/>
          </a:xfrm>
          <a:prstGeom prst="rect">
            <a:avLst/>
          </a:prstGeom>
        </p:spPr>
      </p:pic>
      <p:sp>
        <p:nvSpPr>
          <p:cNvPr id="11" name="TextBox 10">
            <a:extLst>
              <a:ext uri="{FF2B5EF4-FFF2-40B4-BE49-F238E27FC236}">
                <a16:creationId xmlns:a16="http://schemas.microsoft.com/office/drawing/2014/main" id="{ABD775DF-817C-1F45-B1F6-FA3AE9398C48}"/>
              </a:ext>
            </a:extLst>
          </p:cNvPr>
          <p:cNvSpPr txBox="1"/>
          <p:nvPr/>
        </p:nvSpPr>
        <p:spPr>
          <a:xfrm>
            <a:off x="5680277" y="1369571"/>
            <a:ext cx="860044" cy="323165"/>
          </a:xfrm>
          <a:prstGeom prst="rect">
            <a:avLst/>
          </a:prstGeom>
          <a:noFill/>
        </p:spPr>
        <p:txBody>
          <a:bodyPr wrap="none" rtlCol="0">
            <a:spAutoFit/>
          </a:bodyPr>
          <a:lstStyle/>
          <a:p>
            <a:r>
              <a:rPr lang="en-US" sz="1500" dirty="0"/>
              <a:t>Terminal</a:t>
            </a:r>
          </a:p>
        </p:txBody>
      </p:sp>
      <p:cxnSp>
        <p:nvCxnSpPr>
          <p:cNvPr id="14" name="Straight Arrow Connector 13">
            <a:extLst>
              <a:ext uri="{FF2B5EF4-FFF2-40B4-BE49-F238E27FC236}">
                <a16:creationId xmlns:a16="http://schemas.microsoft.com/office/drawing/2014/main" id="{D35BC8E5-98B8-8C4F-BEA4-DFBAE9B9F905}"/>
              </a:ext>
            </a:extLst>
          </p:cNvPr>
          <p:cNvCxnSpPr>
            <a:cxnSpLocks/>
            <a:endCxn id="7" idx="0"/>
          </p:cNvCxnSpPr>
          <p:nvPr/>
        </p:nvCxnSpPr>
        <p:spPr>
          <a:xfrm flipH="1">
            <a:off x="6149286" y="2312276"/>
            <a:ext cx="19613" cy="75313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Browser window">
            <a:extLst>
              <a:ext uri="{FF2B5EF4-FFF2-40B4-BE49-F238E27FC236}">
                <a16:creationId xmlns:a16="http://schemas.microsoft.com/office/drawing/2014/main" id="{D8AE3D00-1E9E-8C40-9CCC-42EFEDE1C68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4764" y="1013451"/>
            <a:ext cx="1008950" cy="1008950"/>
          </a:xfrm>
          <a:prstGeom prst="rect">
            <a:avLst/>
          </a:prstGeom>
        </p:spPr>
      </p:pic>
      <p:sp>
        <p:nvSpPr>
          <p:cNvPr id="27" name="TextBox 26">
            <a:extLst>
              <a:ext uri="{FF2B5EF4-FFF2-40B4-BE49-F238E27FC236}">
                <a16:creationId xmlns:a16="http://schemas.microsoft.com/office/drawing/2014/main" id="{1BD62E17-E89B-974E-B45B-6B7FC10F738D}"/>
              </a:ext>
            </a:extLst>
          </p:cNvPr>
          <p:cNvSpPr txBox="1"/>
          <p:nvPr/>
        </p:nvSpPr>
        <p:spPr>
          <a:xfrm>
            <a:off x="1298944" y="1826467"/>
            <a:ext cx="828368" cy="323165"/>
          </a:xfrm>
          <a:prstGeom prst="rect">
            <a:avLst/>
          </a:prstGeom>
          <a:noFill/>
        </p:spPr>
        <p:txBody>
          <a:bodyPr wrap="none" rtlCol="0">
            <a:spAutoFit/>
          </a:bodyPr>
          <a:lstStyle/>
          <a:p>
            <a:r>
              <a:rPr lang="en-US" sz="1500" dirty="0"/>
              <a:t>Browser</a:t>
            </a:r>
          </a:p>
        </p:txBody>
      </p:sp>
      <p:sp>
        <p:nvSpPr>
          <p:cNvPr id="28" name="Rounded Rectangle 27">
            <a:extLst>
              <a:ext uri="{FF2B5EF4-FFF2-40B4-BE49-F238E27FC236}">
                <a16:creationId xmlns:a16="http://schemas.microsoft.com/office/drawing/2014/main" id="{B2A401EC-0445-2B42-B0E1-26B1770336F8}"/>
              </a:ext>
            </a:extLst>
          </p:cNvPr>
          <p:cNvSpPr/>
          <p:nvPr/>
        </p:nvSpPr>
        <p:spPr>
          <a:xfrm>
            <a:off x="142612" y="779518"/>
            <a:ext cx="3238174" cy="5529599"/>
          </a:xfrm>
          <a:prstGeom prst="roundRect">
            <a:avLst>
              <a:gd name="adj" fmla="val 8110"/>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4098" name="Picture 2">
            <a:extLst>
              <a:ext uri="{FF2B5EF4-FFF2-40B4-BE49-F238E27FC236}">
                <a16:creationId xmlns:a16="http://schemas.microsoft.com/office/drawing/2014/main" id="{755F4450-DE37-6B4C-BABD-09A12B0908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54787" y="3326861"/>
            <a:ext cx="1354667" cy="1354667"/>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216A431-82A3-7E4E-A886-DB02EEE0B0FC}"/>
              </a:ext>
            </a:extLst>
          </p:cNvPr>
          <p:cNvSpPr txBox="1"/>
          <p:nvPr/>
        </p:nvSpPr>
        <p:spPr>
          <a:xfrm>
            <a:off x="902480" y="816133"/>
            <a:ext cx="1377365" cy="323165"/>
          </a:xfrm>
          <a:prstGeom prst="rect">
            <a:avLst/>
          </a:prstGeom>
          <a:noFill/>
        </p:spPr>
        <p:txBody>
          <a:bodyPr wrap="none" rtlCol="0">
            <a:spAutoFit/>
          </a:bodyPr>
          <a:lstStyle/>
          <a:p>
            <a:r>
              <a:rPr lang="en-US" sz="1500" b="1" dirty="0">
                <a:solidFill>
                  <a:srgbClr val="00B0F0"/>
                </a:solidFill>
              </a:rPr>
              <a:t>Authentication</a:t>
            </a:r>
          </a:p>
        </p:txBody>
      </p:sp>
      <p:sp>
        <p:nvSpPr>
          <p:cNvPr id="31" name="TextBox 30">
            <a:extLst>
              <a:ext uri="{FF2B5EF4-FFF2-40B4-BE49-F238E27FC236}">
                <a16:creationId xmlns:a16="http://schemas.microsoft.com/office/drawing/2014/main" id="{828663BF-D21B-094D-81FB-6A2BBDC39050}"/>
              </a:ext>
            </a:extLst>
          </p:cNvPr>
          <p:cNvSpPr txBox="1"/>
          <p:nvPr/>
        </p:nvSpPr>
        <p:spPr>
          <a:xfrm>
            <a:off x="9701007" y="4682303"/>
            <a:ext cx="1316322" cy="323165"/>
          </a:xfrm>
          <a:prstGeom prst="rect">
            <a:avLst/>
          </a:prstGeom>
          <a:noFill/>
        </p:spPr>
        <p:txBody>
          <a:bodyPr wrap="none" rtlCol="0">
            <a:spAutoFit/>
          </a:bodyPr>
          <a:lstStyle/>
          <a:p>
            <a:r>
              <a:rPr lang="en-US" sz="1500" dirty="0"/>
              <a:t>K8S API Server</a:t>
            </a:r>
          </a:p>
        </p:txBody>
      </p:sp>
      <p:sp>
        <p:nvSpPr>
          <p:cNvPr id="32" name="Rounded Rectangle 31">
            <a:extLst>
              <a:ext uri="{FF2B5EF4-FFF2-40B4-BE49-F238E27FC236}">
                <a16:creationId xmlns:a16="http://schemas.microsoft.com/office/drawing/2014/main" id="{090B773A-F21F-7747-972C-0F874C1F9153}"/>
              </a:ext>
            </a:extLst>
          </p:cNvPr>
          <p:cNvSpPr/>
          <p:nvPr/>
        </p:nvSpPr>
        <p:spPr>
          <a:xfrm>
            <a:off x="9206517" y="779518"/>
            <a:ext cx="2451208" cy="5464829"/>
          </a:xfrm>
          <a:prstGeom prst="roundRect">
            <a:avLst>
              <a:gd name="adj" fmla="val 5397"/>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2" name="Rounded Rectangle 41">
            <a:extLst>
              <a:ext uri="{FF2B5EF4-FFF2-40B4-BE49-F238E27FC236}">
                <a16:creationId xmlns:a16="http://schemas.microsoft.com/office/drawing/2014/main" id="{2B94E665-579F-0A4D-B17C-846A918A258E}"/>
              </a:ext>
            </a:extLst>
          </p:cNvPr>
          <p:cNvSpPr/>
          <p:nvPr/>
        </p:nvSpPr>
        <p:spPr>
          <a:xfrm>
            <a:off x="4468993" y="803270"/>
            <a:ext cx="3413765" cy="5464829"/>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4" name="TextBox 43">
            <a:extLst>
              <a:ext uri="{FF2B5EF4-FFF2-40B4-BE49-F238E27FC236}">
                <a16:creationId xmlns:a16="http://schemas.microsoft.com/office/drawing/2014/main" id="{A31E8453-FDA7-C74A-A045-59C9C42C7B52}"/>
              </a:ext>
            </a:extLst>
          </p:cNvPr>
          <p:cNvSpPr txBox="1"/>
          <p:nvPr/>
        </p:nvSpPr>
        <p:spPr>
          <a:xfrm>
            <a:off x="5486164" y="824450"/>
            <a:ext cx="1246752" cy="323165"/>
          </a:xfrm>
          <a:prstGeom prst="rect">
            <a:avLst/>
          </a:prstGeom>
          <a:noFill/>
        </p:spPr>
        <p:txBody>
          <a:bodyPr wrap="none" rtlCol="0">
            <a:spAutoFit/>
          </a:bodyPr>
          <a:lstStyle/>
          <a:p>
            <a:r>
              <a:rPr lang="en-US" sz="1500" b="1" dirty="0"/>
              <a:t>Your Desktop</a:t>
            </a:r>
          </a:p>
        </p:txBody>
      </p:sp>
      <p:cxnSp>
        <p:nvCxnSpPr>
          <p:cNvPr id="46" name="Elbow Connector 45">
            <a:extLst>
              <a:ext uri="{FF2B5EF4-FFF2-40B4-BE49-F238E27FC236}">
                <a16:creationId xmlns:a16="http://schemas.microsoft.com/office/drawing/2014/main" id="{441E5D75-BCE6-0E44-A32B-7610F0365072}"/>
              </a:ext>
            </a:extLst>
          </p:cNvPr>
          <p:cNvCxnSpPr>
            <a:cxnSpLocks/>
            <a:stCxn id="7" idx="2"/>
            <a:endCxn id="21" idx="3"/>
          </p:cNvCxnSpPr>
          <p:nvPr/>
        </p:nvCxnSpPr>
        <p:spPr>
          <a:xfrm rot="5400000" flipH="1">
            <a:off x="3148749" y="642892"/>
            <a:ext cx="2125503" cy="3875572"/>
          </a:xfrm>
          <a:prstGeom prst="bentConnector4">
            <a:avLst>
              <a:gd name="adj1" fmla="val -8963"/>
              <a:gd name="adj2" fmla="val 69426"/>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E62D658-B05B-3E40-84D6-99EA68AE716C}"/>
              </a:ext>
            </a:extLst>
          </p:cNvPr>
          <p:cNvSpPr/>
          <p:nvPr/>
        </p:nvSpPr>
        <p:spPr>
          <a:xfrm>
            <a:off x="4653343" y="4560772"/>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Credentials Cached</a:t>
            </a:r>
          </a:p>
        </p:txBody>
      </p:sp>
      <p:cxnSp>
        <p:nvCxnSpPr>
          <p:cNvPr id="50" name="Elbow Connector 49">
            <a:extLst>
              <a:ext uri="{FF2B5EF4-FFF2-40B4-BE49-F238E27FC236}">
                <a16:creationId xmlns:a16="http://schemas.microsoft.com/office/drawing/2014/main" id="{A6C61F01-34E5-264A-BF5F-0D78E28BB86E}"/>
              </a:ext>
            </a:extLst>
          </p:cNvPr>
          <p:cNvCxnSpPr>
            <a:cxnSpLocks/>
            <a:stCxn id="19" idx="3"/>
            <a:endCxn id="49" idx="1"/>
          </p:cNvCxnSpPr>
          <p:nvPr/>
        </p:nvCxnSpPr>
        <p:spPr>
          <a:xfrm>
            <a:off x="2293137" y="4265136"/>
            <a:ext cx="2360206" cy="584647"/>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1C10093-16FF-CF42-AC19-383362493EDE}"/>
              </a:ext>
            </a:extLst>
          </p:cNvPr>
          <p:cNvCxnSpPr>
            <a:stCxn id="7" idx="3"/>
            <a:endCxn id="4098" idx="1"/>
          </p:cNvCxnSpPr>
          <p:nvPr/>
        </p:nvCxnSpPr>
        <p:spPr>
          <a:xfrm>
            <a:off x="7655034" y="3354419"/>
            <a:ext cx="2099753" cy="649776"/>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03622EB-CF83-6346-A27B-10C28D01A34C}"/>
              </a:ext>
            </a:extLst>
          </p:cNvPr>
          <p:cNvSpPr/>
          <p:nvPr/>
        </p:nvSpPr>
        <p:spPr>
          <a:xfrm>
            <a:off x="6211176" y="2495482"/>
            <a:ext cx="411301" cy="359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58" name="Oval 57">
            <a:extLst>
              <a:ext uri="{FF2B5EF4-FFF2-40B4-BE49-F238E27FC236}">
                <a16:creationId xmlns:a16="http://schemas.microsoft.com/office/drawing/2014/main" id="{B6E46BB9-ABF1-F84A-8F6E-A6C172E7CC66}"/>
              </a:ext>
            </a:extLst>
          </p:cNvPr>
          <p:cNvSpPr/>
          <p:nvPr/>
        </p:nvSpPr>
        <p:spPr>
          <a:xfrm>
            <a:off x="3489665" y="1640524"/>
            <a:ext cx="411301" cy="359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60" name="Oval 59">
            <a:extLst>
              <a:ext uri="{FF2B5EF4-FFF2-40B4-BE49-F238E27FC236}">
                <a16:creationId xmlns:a16="http://schemas.microsoft.com/office/drawing/2014/main" id="{032986CC-A1E7-8C4D-8060-63A6ABE5DB14}"/>
              </a:ext>
            </a:extLst>
          </p:cNvPr>
          <p:cNvSpPr/>
          <p:nvPr/>
        </p:nvSpPr>
        <p:spPr>
          <a:xfrm>
            <a:off x="3704840" y="4455680"/>
            <a:ext cx="411301" cy="359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61" name="Oval 60">
            <a:extLst>
              <a:ext uri="{FF2B5EF4-FFF2-40B4-BE49-F238E27FC236}">
                <a16:creationId xmlns:a16="http://schemas.microsoft.com/office/drawing/2014/main" id="{3B3057A7-ADD3-084D-BA42-C2AFF5EF4613}"/>
              </a:ext>
            </a:extLst>
          </p:cNvPr>
          <p:cNvSpPr/>
          <p:nvPr/>
        </p:nvSpPr>
        <p:spPr>
          <a:xfrm>
            <a:off x="8749482" y="3611273"/>
            <a:ext cx="411301" cy="3590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Tree>
    <p:extLst>
      <p:ext uri="{BB962C8B-B14F-4D97-AF65-F5344CB8AC3E}">
        <p14:creationId xmlns:p14="http://schemas.microsoft.com/office/powerpoint/2010/main" val="1370918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2C1A58-8995-2A48-921D-6BFFDFF8791E}"/>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A3E01902-2BC3-4B49-BAB6-25CD5EB9A78C}"/>
              </a:ext>
            </a:extLst>
          </p:cNvPr>
          <p:cNvSpPr>
            <a:spLocks noGrp="1"/>
          </p:cNvSpPr>
          <p:nvPr>
            <p:ph type="title"/>
          </p:nvPr>
        </p:nvSpPr>
        <p:spPr>
          <a:xfrm>
            <a:off x="838200" y="-119659"/>
            <a:ext cx="10515600" cy="990709"/>
          </a:xfrm>
        </p:spPr>
        <p:txBody>
          <a:bodyPr/>
          <a:lstStyle/>
          <a:p>
            <a:r>
              <a:rPr lang="en-US" dirty="0"/>
              <a:t>Kubernetes RBAC </a:t>
            </a:r>
          </a:p>
        </p:txBody>
      </p:sp>
      <p:sp>
        <p:nvSpPr>
          <p:cNvPr id="5" name="Rectangle 4">
            <a:extLst>
              <a:ext uri="{FF2B5EF4-FFF2-40B4-BE49-F238E27FC236}">
                <a16:creationId xmlns:a16="http://schemas.microsoft.com/office/drawing/2014/main" id="{FCC4859E-311B-6448-99EE-0A412C49C826}"/>
              </a:ext>
            </a:extLst>
          </p:cNvPr>
          <p:cNvSpPr/>
          <p:nvPr/>
        </p:nvSpPr>
        <p:spPr>
          <a:xfrm>
            <a:off x="630620" y="1713379"/>
            <a:ext cx="3240689" cy="51675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Subjects</a:t>
            </a:r>
          </a:p>
        </p:txBody>
      </p:sp>
      <p:sp>
        <p:nvSpPr>
          <p:cNvPr id="6" name="Rectangle 5">
            <a:extLst>
              <a:ext uri="{FF2B5EF4-FFF2-40B4-BE49-F238E27FC236}">
                <a16:creationId xmlns:a16="http://schemas.microsoft.com/office/drawing/2014/main" id="{FEF4C2E2-6A29-A140-9270-3F6956463935}"/>
              </a:ext>
            </a:extLst>
          </p:cNvPr>
          <p:cNvSpPr/>
          <p:nvPr/>
        </p:nvSpPr>
        <p:spPr>
          <a:xfrm>
            <a:off x="4541344" y="1713378"/>
            <a:ext cx="1440795" cy="51675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API Groups</a:t>
            </a:r>
          </a:p>
        </p:txBody>
      </p:sp>
      <p:sp>
        <p:nvSpPr>
          <p:cNvPr id="7" name="Rectangle 6">
            <a:extLst>
              <a:ext uri="{FF2B5EF4-FFF2-40B4-BE49-F238E27FC236}">
                <a16:creationId xmlns:a16="http://schemas.microsoft.com/office/drawing/2014/main" id="{45D900E4-90F6-3D41-96AD-B1905E754D21}"/>
              </a:ext>
            </a:extLst>
          </p:cNvPr>
          <p:cNvSpPr/>
          <p:nvPr/>
        </p:nvSpPr>
        <p:spPr>
          <a:xfrm>
            <a:off x="8452068" y="1713378"/>
            <a:ext cx="3240689" cy="51675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Verbs</a:t>
            </a:r>
          </a:p>
        </p:txBody>
      </p:sp>
      <p:sp>
        <p:nvSpPr>
          <p:cNvPr id="8" name="Rectangle 7">
            <a:extLst>
              <a:ext uri="{FF2B5EF4-FFF2-40B4-BE49-F238E27FC236}">
                <a16:creationId xmlns:a16="http://schemas.microsoft.com/office/drawing/2014/main" id="{286C269A-C475-5A4C-A75F-B7282FE0E817}"/>
              </a:ext>
            </a:extLst>
          </p:cNvPr>
          <p:cNvSpPr/>
          <p:nvPr/>
        </p:nvSpPr>
        <p:spPr>
          <a:xfrm>
            <a:off x="630621" y="2425966"/>
            <a:ext cx="3240689" cy="51675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Users or processes that need access to the Kubernetes API</a:t>
            </a:r>
            <a:endParaRPr lang="en-US" sz="1500" dirty="0"/>
          </a:p>
        </p:txBody>
      </p:sp>
      <p:sp>
        <p:nvSpPr>
          <p:cNvPr id="9" name="Rectangle 8">
            <a:extLst>
              <a:ext uri="{FF2B5EF4-FFF2-40B4-BE49-F238E27FC236}">
                <a16:creationId xmlns:a16="http://schemas.microsoft.com/office/drawing/2014/main" id="{4B8C6E8B-3A72-2745-9422-9F271FEBFBC3}"/>
              </a:ext>
            </a:extLst>
          </p:cNvPr>
          <p:cNvSpPr/>
          <p:nvPr/>
        </p:nvSpPr>
        <p:spPr>
          <a:xfrm>
            <a:off x="4541346" y="2434725"/>
            <a:ext cx="3240689" cy="51675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The k8s API objects that we grant access to</a:t>
            </a:r>
            <a:endParaRPr lang="en-US" sz="1500" dirty="0"/>
          </a:p>
        </p:txBody>
      </p:sp>
      <p:sp>
        <p:nvSpPr>
          <p:cNvPr id="10" name="Rectangle 9">
            <a:extLst>
              <a:ext uri="{FF2B5EF4-FFF2-40B4-BE49-F238E27FC236}">
                <a16:creationId xmlns:a16="http://schemas.microsoft.com/office/drawing/2014/main" id="{27C5E08A-3739-CE48-8F0D-D0A4B74E0962}"/>
              </a:ext>
            </a:extLst>
          </p:cNvPr>
          <p:cNvSpPr/>
          <p:nvPr/>
        </p:nvSpPr>
        <p:spPr>
          <a:xfrm>
            <a:off x="8452069" y="2434725"/>
            <a:ext cx="3240689" cy="51675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List of actions that can be taken on a resource</a:t>
            </a:r>
            <a:endParaRPr lang="en-US" sz="1500" dirty="0"/>
          </a:p>
        </p:txBody>
      </p:sp>
      <p:sp>
        <p:nvSpPr>
          <p:cNvPr id="11" name="Rectangle 10">
            <a:extLst>
              <a:ext uri="{FF2B5EF4-FFF2-40B4-BE49-F238E27FC236}">
                <a16:creationId xmlns:a16="http://schemas.microsoft.com/office/drawing/2014/main" id="{C0FB4304-1F1E-3248-ADE4-1AB1A7EC1208}"/>
              </a:ext>
            </a:extLst>
          </p:cNvPr>
          <p:cNvSpPr/>
          <p:nvPr/>
        </p:nvSpPr>
        <p:spPr>
          <a:xfrm>
            <a:off x="630619" y="3209275"/>
            <a:ext cx="2377968" cy="36512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Kind: Group, User</a:t>
            </a:r>
          </a:p>
        </p:txBody>
      </p:sp>
      <p:sp>
        <p:nvSpPr>
          <p:cNvPr id="12" name="Rectangle 11">
            <a:extLst>
              <a:ext uri="{FF2B5EF4-FFF2-40B4-BE49-F238E27FC236}">
                <a16:creationId xmlns:a16="http://schemas.microsoft.com/office/drawing/2014/main" id="{A0EEBEAE-AB97-134A-8B15-2F095DE5780D}"/>
              </a:ext>
            </a:extLst>
          </p:cNvPr>
          <p:cNvSpPr/>
          <p:nvPr/>
        </p:nvSpPr>
        <p:spPr>
          <a:xfrm>
            <a:off x="630619" y="3752563"/>
            <a:ext cx="2377968" cy="36512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Kind: Service Account</a:t>
            </a:r>
          </a:p>
        </p:txBody>
      </p:sp>
      <p:sp>
        <p:nvSpPr>
          <p:cNvPr id="14" name="Rectangle 13">
            <a:extLst>
              <a:ext uri="{FF2B5EF4-FFF2-40B4-BE49-F238E27FC236}">
                <a16:creationId xmlns:a16="http://schemas.microsoft.com/office/drawing/2014/main" id="{987E340D-E971-014E-86EA-00F0D0472243}"/>
              </a:ext>
            </a:extLst>
          </p:cNvPr>
          <p:cNvSpPr/>
          <p:nvPr/>
        </p:nvSpPr>
        <p:spPr>
          <a:xfrm>
            <a:off x="4541343" y="3209275"/>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core</a:t>
            </a:r>
          </a:p>
        </p:txBody>
      </p:sp>
      <p:sp>
        <p:nvSpPr>
          <p:cNvPr id="15" name="Rectangle 14">
            <a:extLst>
              <a:ext uri="{FF2B5EF4-FFF2-40B4-BE49-F238E27FC236}">
                <a16:creationId xmlns:a16="http://schemas.microsoft.com/office/drawing/2014/main" id="{88050C18-2239-9F44-B13D-C02EC1E8DE2D}"/>
              </a:ext>
            </a:extLst>
          </p:cNvPr>
          <p:cNvSpPr/>
          <p:nvPr/>
        </p:nvSpPr>
        <p:spPr>
          <a:xfrm>
            <a:off x="4541343" y="3752562"/>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extensions</a:t>
            </a:r>
          </a:p>
        </p:txBody>
      </p:sp>
      <p:sp>
        <p:nvSpPr>
          <p:cNvPr id="16" name="Rectangle 15">
            <a:extLst>
              <a:ext uri="{FF2B5EF4-FFF2-40B4-BE49-F238E27FC236}">
                <a16:creationId xmlns:a16="http://schemas.microsoft.com/office/drawing/2014/main" id="{28A7E4B4-6823-EF47-A4AA-45B3B27A5CCC}"/>
              </a:ext>
            </a:extLst>
          </p:cNvPr>
          <p:cNvSpPr/>
          <p:nvPr/>
        </p:nvSpPr>
        <p:spPr>
          <a:xfrm>
            <a:off x="4541343" y="4267894"/>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apps</a:t>
            </a:r>
          </a:p>
        </p:txBody>
      </p:sp>
      <p:sp>
        <p:nvSpPr>
          <p:cNvPr id="17" name="Rectangle 16">
            <a:extLst>
              <a:ext uri="{FF2B5EF4-FFF2-40B4-BE49-F238E27FC236}">
                <a16:creationId xmlns:a16="http://schemas.microsoft.com/office/drawing/2014/main" id="{07C1427A-5AA0-B44E-8B80-AF925FA6EE10}"/>
              </a:ext>
            </a:extLst>
          </p:cNvPr>
          <p:cNvSpPr/>
          <p:nvPr/>
        </p:nvSpPr>
        <p:spPr>
          <a:xfrm>
            <a:off x="4541343" y="4783225"/>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batch</a:t>
            </a:r>
          </a:p>
        </p:txBody>
      </p:sp>
      <p:sp>
        <p:nvSpPr>
          <p:cNvPr id="18" name="Rectangle 17">
            <a:extLst>
              <a:ext uri="{FF2B5EF4-FFF2-40B4-BE49-F238E27FC236}">
                <a16:creationId xmlns:a16="http://schemas.microsoft.com/office/drawing/2014/main" id="{AC611016-96DD-8A41-A703-98546C021001}"/>
              </a:ext>
            </a:extLst>
          </p:cNvPr>
          <p:cNvSpPr/>
          <p:nvPr/>
        </p:nvSpPr>
        <p:spPr>
          <a:xfrm>
            <a:off x="8452068" y="3156071"/>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Create</a:t>
            </a:r>
          </a:p>
        </p:txBody>
      </p:sp>
      <p:sp>
        <p:nvSpPr>
          <p:cNvPr id="19" name="Rectangle 18">
            <a:extLst>
              <a:ext uri="{FF2B5EF4-FFF2-40B4-BE49-F238E27FC236}">
                <a16:creationId xmlns:a16="http://schemas.microsoft.com/office/drawing/2014/main" id="{901E3A85-88AE-4D45-BD09-9D2F33430BBE}"/>
              </a:ext>
            </a:extLst>
          </p:cNvPr>
          <p:cNvSpPr/>
          <p:nvPr/>
        </p:nvSpPr>
        <p:spPr>
          <a:xfrm>
            <a:off x="8452068" y="3699359"/>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List</a:t>
            </a:r>
          </a:p>
        </p:txBody>
      </p:sp>
      <p:sp>
        <p:nvSpPr>
          <p:cNvPr id="20" name="Rectangle 19">
            <a:extLst>
              <a:ext uri="{FF2B5EF4-FFF2-40B4-BE49-F238E27FC236}">
                <a16:creationId xmlns:a16="http://schemas.microsoft.com/office/drawing/2014/main" id="{B4723C78-E2D2-EB40-AEF1-1493AFA84771}"/>
              </a:ext>
            </a:extLst>
          </p:cNvPr>
          <p:cNvSpPr/>
          <p:nvPr/>
        </p:nvSpPr>
        <p:spPr>
          <a:xfrm>
            <a:off x="8452068" y="4214690"/>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Watch</a:t>
            </a:r>
          </a:p>
        </p:txBody>
      </p:sp>
      <p:sp>
        <p:nvSpPr>
          <p:cNvPr id="21" name="Rectangle 20">
            <a:extLst>
              <a:ext uri="{FF2B5EF4-FFF2-40B4-BE49-F238E27FC236}">
                <a16:creationId xmlns:a16="http://schemas.microsoft.com/office/drawing/2014/main" id="{9D13383C-45CC-9640-9AE5-82CDA6A2E28F}"/>
              </a:ext>
            </a:extLst>
          </p:cNvPr>
          <p:cNvSpPr/>
          <p:nvPr/>
        </p:nvSpPr>
        <p:spPr>
          <a:xfrm>
            <a:off x="8452068" y="4730022"/>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Delete</a:t>
            </a:r>
          </a:p>
        </p:txBody>
      </p:sp>
      <p:sp>
        <p:nvSpPr>
          <p:cNvPr id="22" name="Rectangle 21">
            <a:extLst>
              <a:ext uri="{FF2B5EF4-FFF2-40B4-BE49-F238E27FC236}">
                <a16:creationId xmlns:a16="http://schemas.microsoft.com/office/drawing/2014/main" id="{04223633-0136-884C-8014-53567941CB53}"/>
              </a:ext>
            </a:extLst>
          </p:cNvPr>
          <p:cNvSpPr/>
          <p:nvPr/>
        </p:nvSpPr>
        <p:spPr>
          <a:xfrm>
            <a:off x="10186272" y="3156071"/>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Patch</a:t>
            </a:r>
          </a:p>
        </p:txBody>
      </p:sp>
      <p:sp>
        <p:nvSpPr>
          <p:cNvPr id="23" name="Rectangle 22">
            <a:extLst>
              <a:ext uri="{FF2B5EF4-FFF2-40B4-BE49-F238E27FC236}">
                <a16:creationId xmlns:a16="http://schemas.microsoft.com/office/drawing/2014/main" id="{802E4ADC-09B9-2340-A62B-EAF3EEAB055A}"/>
              </a:ext>
            </a:extLst>
          </p:cNvPr>
          <p:cNvSpPr/>
          <p:nvPr/>
        </p:nvSpPr>
        <p:spPr>
          <a:xfrm>
            <a:off x="10186272" y="3699359"/>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get</a:t>
            </a:r>
          </a:p>
        </p:txBody>
      </p:sp>
      <p:sp>
        <p:nvSpPr>
          <p:cNvPr id="24" name="Rectangle 23">
            <a:extLst>
              <a:ext uri="{FF2B5EF4-FFF2-40B4-BE49-F238E27FC236}">
                <a16:creationId xmlns:a16="http://schemas.microsoft.com/office/drawing/2014/main" id="{1060E3B2-36F9-AE48-A1C6-40B664F4F8D8}"/>
              </a:ext>
            </a:extLst>
          </p:cNvPr>
          <p:cNvSpPr/>
          <p:nvPr/>
        </p:nvSpPr>
        <p:spPr>
          <a:xfrm>
            <a:off x="10186272" y="4214690"/>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Replace</a:t>
            </a:r>
          </a:p>
        </p:txBody>
      </p:sp>
      <p:sp>
        <p:nvSpPr>
          <p:cNvPr id="25" name="Rectangle 24">
            <a:extLst>
              <a:ext uri="{FF2B5EF4-FFF2-40B4-BE49-F238E27FC236}">
                <a16:creationId xmlns:a16="http://schemas.microsoft.com/office/drawing/2014/main" id="{4E6B7539-4F62-7742-ACA0-4C8FE929699B}"/>
              </a:ext>
            </a:extLst>
          </p:cNvPr>
          <p:cNvSpPr/>
          <p:nvPr/>
        </p:nvSpPr>
        <p:spPr>
          <a:xfrm>
            <a:off x="10186272" y="4730022"/>
            <a:ext cx="1506485" cy="365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Read</a:t>
            </a:r>
          </a:p>
        </p:txBody>
      </p:sp>
      <p:sp>
        <p:nvSpPr>
          <p:cNvPr id="26" name="Rectangle 25">
            <a:extLst>
              <a:ext uri="{FF2B5EF4-FFF2-40B4-BE49-F238E27FC236}">
                <a16:creationId xmlns:a16="http://schemas.microsoft.com/office/drawing/2014/main" id="{E308042B-CE36-6544-8EF0-1FF269D39D6B}"/>
              </a:ext>
            </a:extLst>
          </p:cNvPr>
          <p:cNvSpPr/>
          <p:nvPr/>
        </p:nvSpPr>
        <p:spPr>
          <a:xfrm>
            <a:off x="630619" y="871050"/>
            <a:ext cx="11062138" cy="57370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33" dirty="0"/>
              <a:t>Kubernetes RBAC - Fundamentals</a:t>
            </a:r>
          </a:p>
        </p:txBody>
      </p:sp>
      <p:sp>
        <p:nvSpPr>
          <p:cNvPr id="27" name="Rectangle 26">
            <a:extLst>
              <a:ext uri="{FF2B5EF4-FFF2-40B4-BE49-F238E27FC236}">
                <a16:creationId xmlns:a16="http://schemas.microsoft.com/office/drawing/2014/main" id="{3192F26E-80D7-5C43-959B-391C9D87BC59}"/>
              </a:ext>
            </a:extLst>
          </p:cNvPr>
          <p:cNvSpPr/>
          <p:nvPr/>
        </p:nvSpPr>
        <p:spPr>
          <a:xfrm>
            <a:off x="6341237" y="3209275"/>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Pods</a:t>
            </a:r>
          </a:p>
        </p:txBody>
      </p:sp>
      <p:sp>
        <p:nvSpPr>
          <p:cNvPr id="28" name="Rectangle 27">
            <a:extLst>
              <a:ext uri="{FF2B5EF4-FFF2-40B4-BE49-F238E27FC236}">
                <a16:creationId xmlns:a16="http://schemas.microsoft.com/office/drawing/2014/main" id="{E1CA4E01-6B5F-9940-8E37-58CC1C3234B6}"/>
              </a:ext>
            </a:extLst>
          </p:cNvPr>
          <p:cNvSpPr/>
          <p:nvPr/>
        </p:nvSpPr>
        <p:spPr>
          <a:xfrm>
            <a:off x="6341237" y="3752562"/>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Deployments</a:t>
            </a:r>
          </a:p>
        </p:txBody>
      </p:sp>
      <p:sp>
        <p:nvSpPr>
          <p:cNvPr id="29" name="Rectangle 28">
            <a:extLst>
              <a:ext uri="{FF2B5EF4-FFF2-40B4-BE49-F238E27FC236}">
                <a16:creationId xmlns:a16="http://schemas.microsoft.com/office/drawing/2014/main" id="{F1272820-11D8-F440-96B2-C231DF69616B}"/>
              </a:ext>
            </a:extLst>
          </p:cNvPr>
          <p:cNvSpPr/>
          <p:nvPr/>
        </p:nvSpPr>
        <p:spPr>
          <a:xfrm>
            <a:off x="6341237" y="4267894"/>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t>Services</a:t>
            </a:r>
          </a:p>
        </p:txBody>
      </p:sp>
      <p:sp>
        <p:nvSpPr>
          <p:cNvPr id="30" name="Rectangle 29">
            <a:extLst>
              <a:ext uri="{FF2B5EF4-FFF2-40B4-BE49-F238E27FC236}">
                <a16:creationId xmlns:a16="http://schemas.microsoft.com/office/drawing/2014/main" id="{6CF81918-BA99-6C46-B1F8-3D59CFAE4CA2}"/>
              </a:ext>
            </a:extLst>
          </p:cNvPr>
          <p:cNvSpPr/>
          <p:nvPr/>
        </p:nvSpPr>
        <p:spPr>
          <a:xfrm>
            <a:off x="6341237" y="4783225"/>
            <a:ext cx="1440796" cy="36512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err="1"/>
              <a:t>StatefulSets</a:t>
            </a:r>
            <a:endParaRPr lang="en-US" sz="1500" dirty="0"/>
          </a:p>
        </p:txBody>
      </p:sp>
      <p:sp>
        <p:nvSpPr>
          <p:cNvPr id="31" name="Rectangle 30">
            <a:extLst>
              <a:ext uri="{FF2B5EF4-FFF2-40B4-BE49-F238E27FC236}">
                <a16:creationId xmlns:a16="http://schemas.microsoft.com/office/drawing/2014/main" id="{C292FEDC-1D34-6549-A12F-866A149BFA5D}"/>
              </a:ext>
            </a:extLst>
          </p:cNvPr>
          <p:cNvSpPr/>
          <p:nvPr/>
        </p:nvSpPr>
        <p:spPr>
          <a:xfrm>
            <a:off x="6341238" y="1712868"/>
            <a:ext cx="1440795" cy="51675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Resources</a:t>
            </a:r>
          </a:p>
        </p:txBody>
      </p:sp>
      <p:sp>
        <p:nvSpPr>
          <p:cNvPr id="32" name="Rectangle 31">
            <a:extLst>
              <a:ext uri="{FF2B5EF4-FFF2-40B4-BE49-F238E27FC236}">
                <a16:creationId xmlns:a16="http://schemas.microsoft.com/office/drawing/2014/main" id="{64C9A808-2578-E94A-8A9E-BB54EF4E6879}"/>
              </a:ext>
            </a:extLst>
          </p:cNvPr>
          <p:cNvSpPr/>
          <p:nvPr/>
        </p:nvSpPr>
        <p:spPr>
          <a:xfrm>
            <a:off x="630619" y="5737909"/>
            <a:ext cx="11062138" cy="35605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Reference: https://</a:t>
            </a:r>
            <a:r>
              <a:rPr lang="en-US" sz="1500" dirty="0" err="1"/>
              <a:t>kubernetes.io</a:t>
            </a:r>
            <a:r>
              <a:rPr lang="en-US" sz="1500" dirty="0"/>
              <a:t>/docs/reference/generated/</a:t>
            </a:r>
            <a:r>
              <a:rPr lang="en-US" sz="1500" dirty="0" err="1"/>
              <a:t>kubernetes-api</a:t>
            </a:r>
            <a:r>
              <a:rPr lang="en-US" sz="1500" dirty="0"/>
              <a:t>/v1.19</a:t>
            </a:r>
          </a:p>
        </p:txBody>
      </p:sp>
    </p:spTree>
    <p:extLst>
      <p:ext uri="{BB962C8B-B14F-4D97-AF65-F5344CB8AC3E}">
        <p14:creationId xmlns:p14="http://schemas.microsoft.com/office/powerpoint/2010/main" val="2795221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38200" y="-96979"/>
            <a:ext cx="10515600" cy="990709"/>
          </a:xfrm>
        </p:spPr>
        <p:txBody>
          <a:bodyPr/>
          <a:lstStyle/>
          <a:p>
            <a:r>
              <a:rPr lang="en-US" dirty="0"/>
              <a:t>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139700" y="1169276"/>
            <a:ext cx="11912601" cy="4519449"/>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ounded Rectangle 5">
            <a:extLst>
              <a:ext uri="{FF2B5EF4-FFF2-40B4-BE49-F238E27FC236}">
                <a16:creationId xmlns:a16="http://schemas.microsoft.com/office/drawing/2014/main" id="{FE89C818-F06C-704D-9455-81E6B5F9A8C0}"/>
              </a:ext>
            </a:extLst>
          </p:cNvPr>
          <p:cNvSpPr/>
          <p:nvPr/>
        </p:nvSpPr>
        <p:spPr>
          <a:xfrm>
            <a:off x="2870637" y="3258208"/>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3D512A6B-1649-9E45-91B3-4B9F1DD32B5F}"/>
              </a:ext>
            </a:extLst>
          </p:cNvPr>
          <p:cNvSpPr/>
          <p:nvPr/>
        </p:nvSpPr>
        <p:spPr>
          <a:xfrm>
            <a:off x="4403396" y="4147208"/>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4403396" y="4705569"/>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Create</a:t>
            </a:r>
          </a:p>
          <a:p>
            <a:pPr algn="ctr"/>
            <a:r>
              <a:rPr lang="en-US" sz="15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5883602" y="4703379"/>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4208904" y="3266999"/>
            <a:ext cx="1511952" cy="323165"/>
          </a:xfrm>
          <a:prstGeom prst="rect">
            <a:avLst/>
          </a:prstGeom>
          <a:noFill/>
        </p:spPr>
        <p:txBody>
          <a:bodyPr wrap="none" rtlCol="0">
            <a:spAutoFit/>
          </a:bodyPr>
          <a:lstStyle/>
          <a:p>
            <a:r>
              <a:rPr lang="en-US" sz="1500" dirty="0">
                <a:solidFill>
                  <a:schemeClr val="accent6">
                    <a:lumMod val="50000"/>
                  </a:schemeClr>
                </a:solidFill>
              </a:rPr>
              <a:t>Namespace: DEV</a:t>
            </a:r>
          </a:p>
        </p:txBody>
      </p:sp>
      <p:sp>
        <p:nvSpPr>
          <p:cNvPr id="11" name="Rectangle 10">
            <a:extLst>
              <a:ext uri="{FF2B5EF4-FFF2-40B4-BE49-F238E27FC236}">
                <a16:creationId xmlns:a16="http://schemas.microsoft.com/office/drawing/2014/main" id="{FE72F020-7855-FC40-BCF8-FC3053F21409}"/>
              </a:ext>
            </a:extLst>
          </p:cNvPr>
          <p:cNvSpPr/>
          <p:nvPr/>
        </p:nvSpPr>
        <p:spPr>
          <a:xfrm>
            <a:off x="3050189" y="3734918"/>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3050189" y="4705569"/>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6496706" y="4462517"/>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A2AB2B-DE64-F64A-995E-0CE2CFF4037B}"/>
              </a:ext>
            </a:extLst>
          </p:cNvPr>
          <p:cNvCxnSpPr>
            <a:cxnSpLocks/>
            <a:endCxn id="10" idx="0"/>
          </p:cNvCxnSpPr>
          <p:nvPr/>
        </p:nvCxnSpPr>
        <p:spPr>
          <a:xfrm flipH="1">
            <a:off x="4964880" y="2969588"/>
            <a:ext cx="132489" cy="2974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3663293" y="4050229"/>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7455776" y="3266999"/>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9B8161E0-32EE-EC47-B662-E2EC61810954}"/>
              </a:ext>
            </a:extLst>
          </p:cNvPr>
          <p:cNvSpPr/>
          <p:nvPr/>
        </p:nvSpPr>
        <p:spPr>
          <a:xfrm>
            <a:off x="8988534" y="4155998"/>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8988534" y="4714360"/>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Create</a:t>
            </a:r>
          </a:p>
          <a:p>
            <a:pPr algn="ctr"/>
            <a:r>
              <a:rPr lang="en-US" sz="15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0468741" y="4712170"/>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8794043" y="3275790"/>
            <a:ext cx="1430200" cy="323165"/>
          </a:xfrm>
          <a:prstGeom prst="rect">
            <a:avLst/>
          </a:prstGeom>
          <a:noFill/>
        </p:spPr>
        <p:txBody>
          <a:bodyPr wrap="none" rtlCol="0">
            <a:spAutoFit/>
          </a:bodyPr>
          <a:lstStyle/>
          <a:p>
            <a:r>
              <a:rPr lang="en-US" sz="1500" dirty="0">
                <a:solidFill>
                  <a:schemeClr val="accent6">
                    <a:lumMod val="50000"/>
                  </a:schemeClr>
                </a:solidFill>
              </a:rPr>
              <a:t>Namespace: QA</a:t>
            </a:r>
          </a:p>
        </p:txBody>
      </p:sp>
      <p:sp>
        <p:nvSpPr>
          <p:cNvPr id="28" name="Rectangle 27">
            <a:extLst>
              <a:ext uri="{FF2B5EF4-FFF2-40B4-BE49-F238E27FC236}">
                <a16:creationId xmlns:a16="http://schemas.microsoft.com/office/drawing/2014/main" id="{F3AC4F91-B778-9549-AC3C-B7554BD6050E}"/>
              </a:ext>
            </a:extLst>
          </p:cNvPr>
          <p:cNvSpPr/>
          <p:nvPr/>
        </p:nvSpPr>
        <p:spPr>
          <a:xfrm>
            <a:off x="7635328" y="3743709"/>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7635327" y="4714360"/>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1081844" y="4471308"/>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9601638" y="4471308"/>
            <a:ext cx="1"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8248431" y="4059020"/>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1554655" y="2655944"/>
            <a:ext cx="10306708"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1554655" y="3739299"/>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Create</a:t>
            </a:r>
          </a:p>
          <a:p>
            <a:pPr algn="ctr"/>
            <a:r>
              <a:rPr lang="en-US" sz="15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2167758" y="2971255"/>
            <a:ext cx="0" cy="768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293852" y="2115309"/>
            <a:ext cx="11567511"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293852" y="3734919"/>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906955" y="2430620"/>
            <a:ext cx="34598" cy="1304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5016500" y="4462517"/>
            <a:ext cx="7006"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C97620-A739-E34B-9F52-6B9DCF564554}"/>
              </a:ext>
            </a:extLst>
          </p:cNvPr>
          <p:cNvCxnSpPr>
            <a:cxnSpLocks/>
            <a:endCxn id="27" idx="0"/>
          </p:cNvCxnSpPr>
          <p:nvPr/>
        </p:nvCxnSpPr>
        <p:spPr>
          <a:xfrm flipH="1">
            <a:off x="9509143" y="2936362"/>
            <a:ext cx="123938" cy="3394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3832759" y="1218233"/>
            <a:ext cx="5044587" cy="669414"/>
          </a:xfrm>
          <a:prstGeom prst="rect">
            <a:avLst/>
          </a:prstGeom>
          <a:noFill/>
        </p:spPr>
        <p:txBody>
          <a:bodyPr wrap="none" rtlCol="0">
            <a:spAutoFit/>
          </a:bodyPr>
          <a:lstStyle/>
          <a:p>
            <a:pPr algn="ctr"/>
            <a:r>
              <a:rPr lang="en-US" sz="3750" dirty="0">
                <a:solidFill>
                  <a:schemeClr val="bg1"/>
                </a:solidFill>
              </a:rPr>
              <a:t>Kubernetes Cluster RBAC</a:t>
            </a:r>
          </a:p>
        </p:txBody>
      </p:sp>
      <p:pic>
        <p:nvPicPr>
          <p:cNvPr id="8194" name="Picture 2">
            <a:extLst>
              <a:ext uri="{FF2B5EF4-FFF2-40B4-BE49-F238E27FC236}">
                <a16:creationId xmlns:a16="http://schemas.microsoft.com/office/drawing/2014/main" id="{DD1DF175-EDCC-4A4B-A4C9-B6779BBC5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886" y="1215813"/>
            <a:ext cx="682683" cy="66451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52" y="2077649"/>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2323" y="2618602"/>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995" y="3697258"/>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15" y="3699724"/>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8737" y="4114073"/>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0996" y="4116585"/>
            <a:ext cx="358415" cy="35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046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38200" y="-96979"/>
            <a:ext cx="10515600" cy="990709"/>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1392621" y="1042276"/>
            <a:ext cx="9740024" cy="3385205"/>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ounded Rectangle 5">
            <a:extLst>
              <a:ext uri="{FF2B5EF4-FFF2-40B4-BE49-F238E27FC236}">
                <a16:creationId xmlns:a16="http://schemas.microsoft.com/office/drawing/2014/main" id="{FE89C818-F06C-704D-9455-81E6B5F9A8C0}"/>
              </a:ext>
            </a:extLst>
          </p:cNvPr>
          <p:cNvSpPr/>
          <p:nvPr/>
        </p:nvSpPr>
        <p:spPr>
          <a:xfrm>
            <a:off x="1950982" y="1996964"/>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3D512A6B-1649-9E45-91B3-4B9F1DD32B5F}"/>
              </a:ext>
            </a:extLst>
          </p:cNvPr>
          <p:cNvSpPr/>
          <p:nvPr/>
        </p:nvSpPr>
        <p:spPr>
          <a:xfrm>
            <a:off x="3483740" y="2885964"/>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3483740" y="3444326"/>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Create</a:t>
            </a:r>
          </a:p>
          <a:p>
            <a:pPr algn="ctr"/>
            <a:r>
              <a:rPr lang="en-US" sz="15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4963947" y="3442136"/>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3289248" y="2005756"/>
            <a:ext cx="1511952" cy="323165"/>
          </a:xfrm>
          <a:prstGeom prst="rect">
            <a:avLst/>
          </a:prstGeom>
          <a:noFill/>
        </p:spPr>
        <p:txBody>
          <a:bodyPr wrap="none" rtlCol="0">
            <a:spAutoFit/>
          </a:bodyPr>
          <a:lstStyle/>
          <a:p>
            <a:r>
              <a:rPr lang="en-US" sz="1500" dirty="0">
                <a:solidFill>
                  <a:schemeClr val="accent6">
                    <a:lumMod val="50000"/>
                  </a:schemeClr>
                </a:solidFill>
              </a:rPr>
              <a:t>Namespace: DEV</a:t>
            </a:r>
          </a:p>
        </p:txBody>
      </p:sp>
      <p:sp>
        <p:nvSpPr>
          <p:cNvPr id="11" name="Rectangle 10">
            <a:extLst>
              <a:ext uri="{FF2B5EF4-FFF2-40B4-BE49-F238E27FC236}">
                <a16:creationId xmlns:a16="http://schemas.microsoft.com/office/drawing/2014/main" id="{FE72F020-7855-FC40-BCF8-FC3053F21409}"/>
              </a:ext>
            </a:extLst>
          </p:cNvPr>
          <p:cNvSpPr/>
          <p:nvPr/>
        </p:nvSpPr>
        <p:spPr>
          <a:xfrm>
            <a:off x="2130533" y="2473675"/>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2130533" y="3444326"/>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5577050" y="3201274"/>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2743637" y="2788985"/>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6536120" y="2005755"/>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9B8161E0-32EE-EC47-B662-E2EC61810954}"/>
              </a:ext>
            </a:extLst>
          </p:cNvPr>
          <p:cNvSpPr/>
          <p:nvPr/>
        </p:nvSpPr>
        <p:spPr>
          <a:xfrm>
            <a:off x="8068879" y="2894755"/>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8068878" y="3453117"/>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Create</a:t>
            </a:r>
          </a:p>
          <a:p>
            <a:pPr algn="ctr"/>
            <a:r>
              <a:rPr lang="en-US" sz="15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9549085" y="3450927"/>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7874387" y="2014546"/>
            <a:ext cx="1430200" cy="323165"/>
          </a:xfrm>
          <a:prstGeom prst="rect">
            <a:avLst/>
          </a:prstGeom>
          <a:noFill/>
        </p:spPr>
        <p:txBody>
          <a:bodyPr wrap="none" rtlCol="0">
            <a:spAutoFit/>
          </a:bodyPr>
          <a:lstStyle/>
          <a:p>
            <a:r>
              <a:rPr lang="en-US" sz="1500" dirty="0">
                <a:solidFill>
                  <a:schemeClr val="accent6">
                    <a:lumMod val="50000"/>
                  </a:schemeClr>
                </a:solidFill>
              </a:rPr>
              <a:t>Namespace: QA</a:t>
            </a:r>
          </a:p>
        </p:txBody>
      </p:sp>
      <p:sp>
        <p:nvSpPr>
          <p:cNvPr id="28" name="Rectangle 27">
            <a:extLst>
              <a:ext uri="{FF2B5EF4-FFF2-40B4-BE49-F238E27FC236}">
                <a16:creationId xmlns:a16="http://schemas.microsoft.com/office/drawing/2014/main" id="{F3AC4F91-B778-9549-AC3C-B7554BD6050E}"/>
              </a:ext>
            </a:extLst>
          </p:cNvPr>
          <p:cNvSpPr/>
          <p:nvPr/>
        </p:nvSpPr>
        <p:spPr>
          <a:xfrm>
            <a:off x="6715672" y="2482466"/>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6715672" y="3453117"/>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0162188" y="3210065"/>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8681982" y="3210065"/>
            <a:ext cx="1"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7328775" y="2797776"/>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4096844" y="3201274"/>
            <a:ext cx="7006"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4294582" y="1138868"/>
            <a:ext cx="4681410" cy="541238"/>
          </a:xfrm>
          <a:prstGeom prst="rect">
            <a:avLst/>
          </a:prstGeom>
          <a:noFill/>
        </p:spPr>
        <p:txBody>
          <a:bodyPr wrap="none" rtlCol="0">
            <a:spAutoFit/>
          </a:bodyPr>
          <a:lstStyle/>
          <a:p>
            <a:pPr algn="ctr"/>
            <a:r>
              <a:rPr lang="en-US" sz="2917" dirty="0">
                <a:solidFill>
                  <a:schemeClr val="bg1"/>
                </a:solidFill>
              </a:rPr>
              <a:t>Azure AKS Kubernetes Cluster</a:t>
            </a:r>
          </a:p>
        </p:txBody>
      </p:sp>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1339" y="2436015"/>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459" y="2438481"/>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081" y="2852829"/>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1340" y="2855342"/>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3690884" y="1164163"/>
            <a:ext cx="578820" cy="578820"/>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81130" y="4565675"/>
            <a:ext cx="1027911" cy="1027911"/>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8404427" y="5478439"/>
            <a:ext cx="1728550" cy="297454"/>
          </a:xfrm>
          <a:prstGeom prst="rect">
            <a:avLst/>
          </a:prstGeom>
          <a:noFill/>
        </p:spPr>
        <p:txBody>
          <a:bodyPr wrap="none" rtlCol="0">
            <a:spAutoFit/>
          </a:bodyPr>
          <a:lstStyle/>
          <a:p>
            <a:r>
              <a:rPr lang="en-US" sz="1333"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90108" y="4599559"/>
            <a:ext cx="948653" cy="948653"/>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1636285" y="5410977"/>
            <a:ext cx="2212337" cy="297454"/>
          </a:xfrm>
          <a:prstGeom prst="rect">
            <a:avLst/>
          </a:prstGeom>
          <a:noFill/>
        </p:spPr>
        <p:txBody>
          <a:bodyPr wrap="none" rtlCol="0">
            <a:spAutoFit/>
          </a:bodyPr>
          <a:lstStyle/>
          <a:p>
            <a:r>
              <a:rPr lang="en-US" sz="1333" dirty="0"/>
              <a:t>Azure AD Group: </a:t>
            </a:r>
            <a:r>
              <a:rPr lang="en-US" sz="1333" dirty="0" err="1"/>
              <a:t>devaksteam</a:t>
            </a:r>
            <a:endParaRPr lang="en-US" sz="1333"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63719" y="4668343"/>
            <a:ext cx="925218" cy="925218"/>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5551842" y="5545309"/>
            <a:ext cx="1831848" cy="297454"/>
          </a:xfrm>
          <a:prstGeom prst="rect">
            <a:avLst/>
          </a:prstGeom>
          <a:noFill/>
        </p:spPr>
        <p:txBody>
          <a:bodyPr wrap="none" rtlCol="0">
            <a:spAutoFit/>
          </a:bodyPr>
          <a:lstStyle/>
          <a:p>
            <a:r>
              <a:rPr lang="en-US" sz="1333"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1615072" y="5568574"/>
            <a:ext cx="3751283" cy="297454"/>
          </a:xfrm>
          <a:prstGeom prst="rect">
            <a:avLst/>
          </a:prstGeom>
          <a:noFill/>
        </p:spPr>
        <p:txBody>
          <a:bodyPr wrap="none" rtlCol="0">
            <a:spAutoFit/>
          </a:bodyPr>
          <a:lstStyle/>
          <a:p>
            <a:r>
              <a:rPr lang="en-US" sz="1333" dirty="0">
                <a:solidFill>
                  <a:srgbClr val="C00000"/>
                </a:solidFill>
              </a:rPr>
              <a:t>Object ID: </a:t>
            </a:r>
            <a:r>
              <a:rPr lang="en-IN" sz="1333" dirty="0">
                <a:solidFill>
                  <a:srgbClr val="C00000"/>
                </a:solidFill>
              </a:rPr>
              <a:t>e6dcdae4-e9ff-4261-81e6-0d08537c4cf8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1392620" y="4542186"/>
            <a:ext cx="8933793" cy="1315834"/>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 name="Up-down Arrow 2">
            <a:extLst>
              <a:ext uri="{FF2B5EF4-FFF2-40B4-BE49-F238E27FC236}">
                <a16:creationId xmlns:a16="http://schemas.microsoft.com/office/drawing/2014/main" id="{35C53C83-FBBF-9E4B-B8B0-6E50B4DF8B66}"/>
              </a:ext>
            </a:extLst>
          </p:cNvPr>
          <p:cNvSpPr/>
          <p:nvPr/>
        </p:nvSpPr>
        <p:spPr>
          <a:xfrm>
            <a:off x="2437880" y="3995670"/>
            <a:ext cx="269324" cy="700689"/>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nvGrpSpPr>
          <p:cNvPr id="39" name="Group 38">
            <a:extLst>
              <a:ext uri="{FF2B5EF4-FFF2-40B4-BE49-F238E27FC236}">
                <a16:creationId xmlns:a16="http://schemas.microsoft.com/office/drawing/2014/main" id="{E3D4E73F-C5BA-4042-BBFA-7F2DE5990DCF}"/>
              </a:ext>
            </a:extLst>
          </p:cNvPr>
          <p:cNvGrpSpPr/>
          <p:nvPr/>
        </p:nvGrpSpPr>
        <p:grpSpPr>
          <a:xfrm>
            <a:off x="9635702" y="2545318"/>
            <a:ext cx="1099566" cy="544316"/>
            <a:chOff x="405245" y="2091580"/>
            <a:chExt cx="800100" cy="325875"/>
          </a:xfrm>
        </p:grpSpPr>
        <p:cxnSp>
          <p:nvCxnSpPr>
            <p:cNvPr id="36" name="Straight Connector 35">
              <a:extLst>
                <a:ext uri="{FF2B5EF4-FFF2-40B4-BE49-F238E27FC236}">
                  <a16:creationId xmlns:a16="http://schemas.microsoft.com/office/drawing/2014/main" id="{1741AD72-987C-354E-A0AC-E18EC921D064}"/>
                </a:ext>
              </a:extLst>
            </p:cNvPr>
            <p:cNvCxnSpPr/>
            <p:nvPr/>
          </p:nvCxnSpPr>
          <p:spPr>
            <a:xfrm>
              <a:off x="405245" y="2091580"/>
              <a:ext cx="675410" cy="325875"/>
            </a:xfrm>
            <a:prstGeom prst="line">
              <a:avLst/>
            </a:prstGeom>
            <a:ln w="4762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CAA0E34-C48D-E34C-ADA5-727BB11B3801}"/>
                </a:ext>
              </a:extLst>
            </p:cNvPr>
            <p:cNvCxnSpPr/>
            <p:nvPr/>
          </p:nvCxnSpPr>
          <p:spPr>
            <a:xfrm flipH="1">
              <a:off x="405245" y="2091580"/>
              <a:ext cx="800100" cy="325875"/>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2053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38200" y="-96979"/>
            <a:ext cx="10515600" cy="990709"/>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7260428" y="881969"/>
            <a:ext cx="4808483" cy="3242748"/>
          </a:xfrm>
          <a:prstGeom prst="roundRect">
            <a:avLst>
              <a:gd name="adj" fmla="val 2166"/>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ounded Rectangle 22">
            <a:extLst>
              <a:ext uri="{FF2B5EF4-FFF2-40B4-BE49-F238E27FC236}">
                <a16:creationId xmlns:a16="http://schemas.microsoft.com/office/drawing/2014/main" id="{4E7AE914-93DF-4049-B804-2702F50E5B4C}"/>
              </a:ext>
            </a:extLst>
          </p:cNvPr>
          <p:cNvSpPr/>
          <p:nvPr/>
        </p:nvSpPr>
        <p:spPr>
          <a:xfrm>
            <a:off x="7490341" y="1356595"/>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9B8161E0-32EE-EC47-B662-E2EC61810954}"/>
              </a:ext>
            </a:extLst>
          </p:cNvPr>
          <p:cNvSpPr/>
          <p:nvPr/>
        </p:nvSpPr>
        <p:spPr>
          <a:xfrm>
            <a:off x="9023099" y="2245595"/>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9023099" y="2803957"/>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get</a:t>
            </a:r>
          </a:p>
          <a:p>
            <a:pPr algn="ctr"/>
            <a:r>
              <a:rPr lang="en-US" sz="15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0503306" y="2801767"/>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8828608" y="1365386"/>
            <a:ext cx="1511952" cy="323165"/>
          </a:xfrm>
          <a:prstGeom prst="rect">
            <a:avLst/>
          </a:prstGeom>
          <a:noFill/>
        </p:spPr>
        <p:txBody>
          <a:bodyPr wrap="none" rtlCol="0">
            <a:spAutoFit/>
          </a:bodyPr>
          <a:lstStyle/>
          <a:p>
            <a:r>
              <a:rPr lang="en-US" sz="1500" dirty="0">
                <a:solidFill>
                  <a:schemeClr val="accent6">
                    <a:lumMod val="50000"/>
                  </a:schemeClr>
                </a:solidFill>
              </a:rPr>
              <a:t>Namespace: DEV</a:t>
            </a:r>
          </a:p>
        </p:txBody>
      </p:sp>
      <p:sp>
        <p:nvSpPr>
          <p:cNvPr id="28" name="Rectangle 27">
            <a:extLst>
              <a:ext uri="{FF2B5EF4-FFF2-40B4-BE49-F238E27FC236}">
                <a16:creationId xmlns:a16="http://schemas.microsoft.com/office/drawing/2014/main" id="{F3AC4F91-B778-9549-AC3C-B7554BD6050E}"/>
              </a:ext>
            </a:extLst>
          </p:cNvPr>
          <p:cNvSpPr/>
          <p:nvPr/>
        </p:nvSpPr>
        <p:spPr>
          <a:xfrm>
            <a:off x="7669893" y="1833306"/>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7669892" y="2803957"/>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1116409" y="2560905"/>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9636203" y="2560905"/>
            <a:ext cx="1"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8282996" y="2148616"/>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7989290" y="858171"/>
            <a:ext cx="3518912" cy="425822"/>
          </a:xfrm>
          <a:prstGeom prst="rect">
            <a:avLst/>
          </a:prstGeom>
          <a:noFill/>
        </p:spPr>
        <p:txBody>
          <a:bodyPr wrap="none" rtlCol="0">
            <a:spAutoFit/>
          </a:bodyPr>
          <a:lstStyle/>
          <a:p>
            <a:pPr algn="ctr"/>
            <a:r>
              <a:rPr lang="en-US" sz="2167" dirty="0">
                <a:solidFill>
                  <a:schemeClr val="bg1"/>
                </a:solidFill>
              </a:rPr>
              <a:t>Azure AKS Kubernetes Cluster</a:t>
            </a:r>
          </a:p>
        </p:txBody>
      </p:sp>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6680" y="1789321"/>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561" y="2206182"/>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7280543" y="890962"/>
            <a:ext cx="426137" cy="426137"/>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875" y="1198578"/>
            <a:ext cx="1027911" cy="1027911"/>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738255" y="2213829"/>
            <a:ext cx="1728550" cy="297454"/>
          </a:xfrm>
          <a:prstGeom prst="rect">
            <a:avLst/>
          </a:prstGeom>
          <a:noFill/>
        </p:spPr>
        <p:txBody>
          <a:bodyPr wrap="none" rtlCol="0">
            <a:spAutoFit/>
          </a:bodyPr>
          <a:lstStyle/>
          <a:p>
            <a:r>
              <a:rPr lang="en-US" sz="1333"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402" y="2528064"/>
            <a:ext cx="948653" cy="948653"/>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595785" y="3434455"/>
            <a:ext cx="2212337" cy="297454"/>
          </a:xfrm>
          <a:prstGeom prst="rect">
            <a:avLst/>
          </a:prstGeom>
          <a:noFill/>
        </p:spPr>
        <p:txBody>
          <a:bodyPr wrap="none" rtlCol="0">
            <a:spAutoFit/>
          </a:bodyPr>
          <a:lstStyle/>
          <a:p>
            <a:r>
              <a:rPr lang="en-US" sz="1333" dirty="0"/>
              <a:t>Azure AD Group: </a:t>
            </a:r>
            <a:r>
              <a:rPr lang="en-US" sz="1333" dirty="0" err="1"/>
              <a:t>devaksteam</a:t>
            </a:r>
            <a:endParaRPr lang="en-US" sz="1333"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3464" y="4523126"/>
            <a:ext cx="925218" cy="925218"/>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595784" y="5500543"/>
            <a:ext cx="1831848" cy="297454"/>
          </a:xfrm>
          <a:prstGeom prst="rect">
            <a:avLst/>
          </a:prstGeom>
          <a:noFill/>
        </p:spPr>
        <p:txBody>
          <a:bodyPr wrap="none" rtlCol="0">
            <a:spAutoFit/>
          </a:bodyPr>
          <a:lstStyle/>
          <a:p>
            <a:r>
              <a:rPr lang="en-US" sz="1333"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619602" y="3618109"/>
            <a:ext cx="2148280" cy="502573"/>
          </a:xfrm>
          <a:prstGeom prst="rect">
            <a:avLst/>
          </a:prstGeom>
          <a:noFill/>
        </p:spPr>
        <p:txBody>
          <a:bodyPr wrap="none" rtlCol="0">
            <a:spAutoFit/>
          </a:bodyPr>
          <a:lstStyle/>
          <a:p>
            <a:r>
              <a:rPr lang="en-US" sz="1333" dirty="0">
                <a:solidFill>
                  <a:srgbClr val="C00000"/>
                </a:solidFill>
              </a:rPr>
              <a:t>Object ID: </a:t>
            </a:r>
            <a:r>
              <a:rPr lang="en-IN" sz="1333" dirty="0">
                <a:solidFill>
                  <a:srgbClr val="C00000"/>
                </a:solidFill>
              </a:rPr>
              <a:t>e6dcdae4-e9ff-42</a:t>
            </a:r>
          </a:p>
          <a:p>
            <a:r>
              <a:rPr lang="en-IN" sz="1333" dirty="0">
                <a:solidFill>
                  <a:srgbClr val="C00000"/>
                </a:solidFill>
              </a:rPr>
              <a:t>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424995" y="909721"/>
            <a:ext cx="2382805" cy="5218487"/>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 name="TextBox 39">
            <a:extLst>
              <a:ext uri="{FF2B5EF4-FFF2-40B4-BE49-F238E27FC236}">
                <a16:creationId xmlns:a16="http://schemas.microsoft.com/office/drawing/2014/main" id="{1895A0D6-2D4D-3842-99F9-64D19F50B246}"/>
              </a:ext>
            </a:extLst>
          </p:cNvPr>
          <p:cNvSpPr txBox="1"/>
          <p:nvPr/>
        </p:nvSpPr>
        <p:spPr>
          <a:xfrm>
            <a:off x="856437" y="927946"/>
            <a:ext cx="1377365" cy="323165"/>
          </a:xfrm>
          <a:prstGeom prst="rect">
            <a:avLst/>
          </a:prstGeom>
          <a:noFill/>
        </p:spPr>
        <p:txBody>
          <a:bodyPr wrap="none" rtlCol="0">
            <a:spAutoFit/>
          </a:bodyPr>
          <a:lstStyle/>
          <a:p>
            <a:r>
              <a:rPr lang="en-US" sz="1500" b="1" dirty="0">
                <a:solidFill>
                  <a:srgbClr val="00B0F0"/>
                </a:solidFill>
              </a:rPr>
              <a:t>Authentication</a:t>
            </a:r>
          </a:p>
        </p:txBody>
      </p:sp>
      <p:sp>
        <p:nvSpPr>
          <p:cNvPr id="42" name="Rectangle 41">
            <a:extLst>
              <a:ext uri="{FF2B5EF4-FFF2-40B4-BE49-F238E27FC236}">
                <a16:creationId xmlns:a16="http://schemas.microsoft.com/office/drawing/2014/main" id="{35B5EFD4-031F-4044-AF07-DA2ECBFA38FA}"/>
              </a:ext>
            </a:extLst>
          </p:cNvPr>
          <p:cNvSpPr/>
          <p:nvPr/>
        </p:nvSpPr>
        <p:spPr>
          <a:xfrm>
            <a:off x="3554113" y="4268475"/>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r>
              <a:rPr lang="en-US" sz="1500" dirty="0">
                <a:solidFill>
                  <a:schemeClr val="bg1"/>
                </a:solidFill>
              </a:rPr>
              <a:t> </a:t>
            </a:r>
            <a:r>
              <a:rPr lang="en-US" sz="1500" dirty="0">
                <a:solidFill>
                  <a:srgbClr val="FFC000"/>
                </a:solidFill>
              </a:rPr>
              <a:t>get</a:t>
            </a:r>
            <a:r>
              <a:rPr lang="en-US" sz="1500" dirty="0">
                <a:solidFill>
                  <a:schemeClr val="bg1"/>
                </a:solidFill>
              </a:rPr>
              <a:t> pods -n </a:t>
            </a:r>
            <a:r>
              <a:rPr lang="en-US" sz="1500" dirty="0">
                <a:solidFill>
                  <a:srgbClr val="FFC000"/>
                </a:solidFill>
              </a:rPr>
              <a:t>dev</a:t>
            </a:r>
          </a:p>
        </p:txBody>
      </p:sp>
      <p:pic>
        <p:nvPicPr>
          <p:cNvPr id="44" name="Graphic 43" descr="Internet">
            <a:extLst>
              <a:ext uri="{FF2B5EF4-FFF2-40B4-BE49-F238E27FC236}">
                <a16:creationId xmlns:a16="http://schemas.microsoft.com/office/drawing/2014/main" id="{59CC712F-987B-0D4C-BE62-BEBD62D5DA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3793" y="5061449"/>
            <a:ext cx="990708" cy="990708"/>
          </a:xfrm>
          <a:prstGeom prst="rect">
            <a:avLst/>
          </a:prstGeom>
        </p:spPr>
      </p:pic>
      <p:sp>
        <p:nvSpPr>
          <p:cNvPr id="45" name="TextBox 44">
            <a:extLst>
              <a:ext uri="{FF2B5EF4-FFF2-40B4-BE49-F238E27FC236}">
                <a16:creationId xmlns:a16="http://schemas.microsoft.com/office/drawing/2014/main" id="{9577FD67-4917-6C47-87DD-7A1397658DEA}"/>
              </a:ext>
            </a:extLst>
          </p:cNvPr>
          <p:cNvSpPr txBox="1"/>
          <p:nvPr/>
        </p:nvSpPr>
        <p:spPr>
          <a:xfrm>
            <a:off x="5564501" y="5470424"/>
            <a:ext cx="860044" cy="323165"/>
          </a:xfrm>
          <a:prstGeom prst="rect">
            <a:avLst/>
          </a:prstGeom>
          <a:noFill/>
        </p:spPr>
        <p:txBody>
          <a:bodyPr wrap="none" rtlCol="0">
            <a:spAutoFit/>
          </a:bodyPr>
          <a:lstStyle/>
          <a:p>
            <a:r>
              <a:rPr lang="en-US" sz="1500" dirty="0"/>
              <a:t>Terminal</a:t>
            </a:r>
          </a:p>
        </p:txBody>
      </p:sp>
      <p:sp>
        <p:nvSpPr>
          <p:cNvPr id="46" name="Rounded Rectangle 45">
            <a:extLst>
              <a:ext uri="{FF2B5EF4-FFF2-40B4-BE49-F238E27FC236}">
                <a16:creationId xmlns:a16="http://schemas.microsoft.com/office/drawing/2014/main" id="{DAB20975-4E7A-D041-9FF5-6B494BBB33C6}"/>
              </a:ext>
            </a:extLst>
          </p:cNvPr>
          <p:cNvSpPr/>
          <p:nvPr/>
        </p:nvSpPr>
        <p:spPr>
          <a:xfrm>
            <a:off x="3349178" y="3214346"/>
            <a:ext cx="3413765" cy="2953737"/>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7" name="TextBox 46">
            <a:extLst>
              <a:ext uri="{FF2B5EF4-FFF2-40B4-BE49-F238E27FC236}">
                <a16:creationId xmlns:a16="http://schemas.microsoft.com/office/drawing/2014/main" id="{8D65E116-A69A-124F-A942-3C516313A57C}"/>
              </a:ext>
            </a:extLst>
          </p:cNvPr>
          <p:cNvSpPr txBox="1"/>
          <p:nvPr/>
        </p:nvSpPr>
        <p:spPr>
          <a:xfrm>
            <a:off x="4366082" y="5847401"/>
            <a:ext cx="1246752" cy="323165"/>
          </a:xfrm>
          <a:prstGeom prst="rect">
            <a:avLst/>
          </a:prstGeom>
          <a:noFill/>
        </p:spPr>
        <p:txBody>
          <a:bodyPr wrap="none" rtlCol="0">
            <a:spAutoFit/>
          </a:bodyPr>
          <a:lstStyle/>
          <a:p>
            <a:r>
              <a:rPr lang="en-US" sz="1500" b="1" dirty="0"/>
              <a:t>Your Desktop</a:t>
            </a:r>
          </a:p>
        </p:txBody>
      </p:sp>
      <p:sp>
        <p:nvSpPr>
          <p:cNvPr id="48" name="Rectangle 47">
            <a:extLst>
              <a:ext uri="{FF2B5EF4-FFF2-40B4-BE49-F238E27FC236}">
                <a16:creationId xmlns:a16="http://schemas.microsoft.com/office/drawing/2014/main" id="{7A924A48-FBE0-D549-ABBA-2B8BFF1B85A0}"/>
              </a:ext>
            </a:extLst>
          </p:cNvPr>
          <p:cNvSpPr/>
          <p:nvPr/>
        </p:nvSpPr>
        <p:spPr>
          <a:xfrm>
            <a:off x="3528364" y="3375138"/>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Credentials Cached</a:t>
            </a:r>
          </a:p>
        </p:txBody>
      </p:sp>
      <p:sp>
        <p:nvSpPr>
          <p:cNvPr id="49" name="Up-down Arrow 48">
            <a:extLst>
              <a:ext uri="{FF2B5EF4-FFF2-40B4-BE49-F238E27FC236}">
                <a16:creationId xmlns:a16="http://schemas.microsoft.com/office/drawing/2014/main" id="{50EF9018-300C-BE46-BDEB-B66A24A36BF6}"/>
              </a:ext>
            </a:extLst>
          </p:cNvPr>
          <p:cNvSpPr/>
          <p:nvPr/>
        </p:nvSpPr>
        <p:spPr>
          <a:xfrm rot="16200000">
            <a:off x="4711530" y="-6600"/>
            <a:ext cx="269324" cy="5806994"/>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5" name="Straight Arrow Connector 14">
            <a:extLst>
              <a:ext uri="{FF2B5EF4-FFF2-40B4-BE49-F238E27FC236}">
                <a16:creationId xmlns:a16="http://schemas.microsoft.com/office/drawing/2014/main" id="{E5E6C7AC-ADE0-8047-8758-4DE4269D68EE}"/>
              </a:ext>
            </a:extLst>
          </p:cNvPr>
          <p:cNvCxnSpPr>
            <a:cxnSpLocks/>
            <a:endCxn id="42" idx="2"/>
          </p:cNvCxnSpPr>
          <p:nvPr/>
        </p:nvCxnSpPr>
        <p:spPr>
          <a:xfrm flipH="1" flipV="1">
            <a:off x="5059862" y="4846496"/>
            <a:ext cx="9285" cy="415443"/>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2C032E0-BB0C-A245-B32B-DC5FB73FC00B}"/>
              </a:ext>
            </a:extLst>
          </p:cNvPr>
          <p:cNvCxnSpPr>
            <a:stCxn id="42" idx="1"/>
            <a:endCxn id="55" idx="3"/>
          </p:cNvCxnSpPr>
          <p:nvPr/>
        </p:nvCxnSpPr>
        <p:spPr>
          <a:xfrm rot="10800000" flipV="1">
            <a:off x="1928683" y="4557486"/>
            <a:ext cx="1625431" cy="428249"/>
          </a:xfrm>
          <a:prstGeom prst="bentConnector3">
            <a:avLst>
              <a:gd name="adj1" fmla="val 2359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D39B51D-5C9D-F740-A7A9-A9752A8B332C}"/>
              </a:ext>
            </a:extLst>
          </p:cNvPr>
          <p:cNvCxnSpPr>
            <a:cxnSpLocks/>
            <a:stCxn id="55" idx="0"/>
            <a:endCxn id="48" idx="2"/>
          </p:cNvCxnSpPr>
          <p:nvPr/>
        </p:nvCxnSpPr>
        <p:spPr>
          <a:xfrm rot="5400000" flipH="1" flipV="1">
            <a:off x="2965110" y="2454123"/>
            <a:ext cx="569968" cy="3568040"/>
          </a:xfrm>
          <a:prstGeom prst="bentConnector3">
            <a:avLst>
              <a:gd name="adj1" fmla="val 66904"/>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3DD9E4DE-3079-FE4A-AAA6-4AC38B99C5E6}"/>
              </a:ext>
            </a:extLst>
          </p:cNvPr>
          <p:cNvCxnSpPr>
            <a:cxnSpLocks/>
            <a:stCxn id="42" idx="3"/>
            <a:endCxn id="29" idx="1"/>
          </p:cNvCxnSpPr>
          <p:nvPr/>
        </p:nvCxnSpPr>
        <p:spPr>
          <a:xfrm flipV="1">
            <a:off x="6565610" y="3066716"/>
            <a:ext cx="1104283" cy="1490770"/>
          </a:xfrm>
          <a:prstGeom prst="bentConnector3">
            <a:avLst>
              <a:gd name="adj1" fmla="val 5396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0B3CD6EB-ACE9-784E-B64C-B10EB86E05B0}"/>
              </a:ext>
            </a:extLst>
          </p:cNvPr>
          <p:cNvCxnSpPr>
            <a:stCxn id="29" idx="2"/>
            <a:endCxn id="26" idx="2"/>
          </p:cNvCxnSpPr>
          <p:nvPr/>
        </p:nvCxnSpPr>
        <p:spPr>
          <a:xfrm rot="5400000" flipH="1" flipV="1">
            <a:off x="9698608" y="1911673"/>
            <a:ext cx="2190" cy="2833413"/>
          </a:xfrm>
          <a:prstGeom prst="bentConnector3">
            <a:avLst>
              <a:gd name="adj1" fmla="val -1829714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0A6EF31-3274-0F4D-89B4-320EE28CDC82}"/>
              </a:ext>
            </a:extLst>
          </p:cNvPr>
          <p:cNvSpPr/>
          <p:nvPr/>
        </p:nvSpPr>
        <p:spPr>
          <a:xfrm>
            <a:off x="5143087" y="4870279"/>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92" name="Oval 91">
            <a:extLst>
              <a:ext uri="{FF2B5EF4-FFF2-40B4-BE49-F238E27FC236}">
                <a16:creationId xmlns:a16="http://schemas.microsoft.com/office/drawing/2014/main" id="{13F7E525-5F88-F143-B539-3057D29B10A5}"/>
              </a:ext>
            </a:extLst>
          </p:cNvPr>
          <p:cNvSpPr/>
          <p:nvPr/>
        </p:nvSpPr>
        <p:spPr>
          <a:xfrm>
            <a:off x="2240776" y="4606556"/>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93" name="Oval 92">
            <a:extLst>
              <a:ext uri="{FF2B5EF4-FFF2-40B4-BE49-F238E27FC236}">
                <a16:creationId xmlns:a16="http://schemas.microsoft.com/office/drawing/2014/main" id="{F709B39A-B958-5442-9558-603169B00DFC}"/>
              </a:ext>
            </a:extLst>
          </p:cNvPr>
          <p:cNvSpPr/>
          <p:nvPr/>
        </p:nvSpPr>
        <p:spPr>
          <a:xfrm>
            <a:off x="2885420" y="3770371"/>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94" name="Oval 93">
            <a:extLst>
              <a:ext uri="{FF2B5EF4-FFF2-40B4-BE49-F238E27FC236}">
                <a16:creationId xmlns:a16="http://schemas.microsoft.com/office/drawing/2014/main" id="{87FBA263-025B-B845-94B4-A7E38FE36551}"/>
              </a:ext>
            </a:extLst>
          </p:cNvPr>
          <p:cNvSpPr/>
          <p:nvPr/>
        </p:nvSpPr>
        <p:spPr>
          <a:xfrm>
            <a:off x="6708619" y="4160340"/>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
        <p:nvSpPr>
          <p:cNvPr id="95" name="Oval 94">
            <a:extLst>
              <a:ext uri="{FF2B5EF4-FFF2-40B4-BE49-F238E27FC236}">
                <a16:creationId xmlns:a16="http://schemas.microsoft.com/office/drawing/2014/main" id="{4B86D647-B55B-3A47-9E84-443EA6250C38}"/>
              </a:ext>
            </a:extLst>
          </p:cNvPr>
          <p:cNvSpPr/>
          <p:nvPr/>
        </p:nvSpPr>
        <p:spPr>
          <a:xfrm>
            <a:off x="9487484" y="3338265"/>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97" name="TextBox 96">
            <a:extLst>
              <a:ext uri="{FF2B5EF4-FFF2-40B4-BE49-F238E27FC236}">
                <a16:creationId xmlns:a16="http://schemas.microsoft.com/office/drawing/2014/main" id="{95869657-B75B-C245-8095-792D07004C0F}"/>
              </a:ext>
            </a:extLst>
          </p:cNvPr>
          <p:cNvSpPr txBox="1"/>
          <p:nvPr/>
        </p:nvSpPr>
        <p:spPr>
          <a:xfrm>
            <a:off x="2803278" y="2513139"/>
            <a:ext cx="3757375" cy="323165"/>
          </a:xfrm>
          <a:prstGeom prst="rect">
            <a:avLst/>
          </a:prstGeom>
          <a:noFill/>
        </p:spPr>
        <p:txBody>
          <a:bodyPr wrap="none" rtlCol="0">
            <a:spAutoFit/>
          </a:bodyPr>
          <a:lstStyle/>
          <a:p>
            <a:r>
              <a:rPr lang="en-US" sz="1500" dirty="0">
                <a:solidFill>
                  <a:srgbClr val="246B1B"/>
                </a:solidFill>
              </a:rPr>
              <a:t>Integrate Azure AD Group &amp; Kubernetes RBAC</a:t>
            </a:r>
          </a:p>
        </p:txBody>
      </p:sp>
      <p:sp>
        <p:nvSpPr>
          <p:cNvPr id="100" name="Oval 99">
            <a:extLst>
              <a:ext uri="{FF2B5EF4-FFF2-40B4-BE49-F238E27FC236}">
                <a16:creationId xmlns:a16="http://schemas.microsoft.com/office/drawing/2014/main" id="{2F3E4D9E-ECB6-6048-AF08-B62AF74A4E7C}"/>
              </a:ext>
            </a:extLst>
          </p:cNvPr>
          <p:cNvSpPr/>
          <p:nvPr/>
        </p:nvSpPr>
        <p:spPr>
          <a:xfrm>
            <a:off x="3101814" y="859288"/>
            <a:ext cx="1566119" cy="9732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Role</a:t>
            </a:r>
          </a:p>
        </p:txBody>
      </p:sp>
      <p:sp>
        <p:nvSpPr>
          <p:cNvPr id="101" name="Oval 100">
            <a:extLst>
              <a:ext uri="{FF2B5EF4-FFF2-40B4-BE49-F238E27FC236}">
                <a16:creationId xmlns:a16="http://schemas.microsoft.com/office/drawing/2014/main" id="{3FAF147D-3085-3F4A-8D16-F31F8493DAE3}"/>
              </a:ext>
            </a:extLst>
          </p:cNvPr>
          <p:cNvSpPr/>
          <p:nvPr/>
        </p:nvSpPr>
        <p:spPr>
          <a:xfrm>
            <a:off x="5127312" y="889585"/>
            <a:ext cx="1566119" cy="9732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Role Binding</a:t>
            </a:r>
          </a:p>
        </p:txBody>
      </p:sp>
      <p:sp>
        <p:nvSpPr>
          <p:cNvPr id="102" name="Explosion 2 101">
            <a:extLst>
              <a:ext uri="{FF2B5EF4-FFF2-40B4-BE49-F238E27FC236}">
                <a16:creationId xmlns:a16="http://schemas.microsoft.com/office/drawing/2014/main" id="{BA0164CB-2EB3-0D4A-8A21-68E500C65951}"/>
              </a:ext>
            </a:extLst>
          </p:cNvPr>
          <p:cNvSpPr/>
          <p:nvPr/>
        </p:nvSpPr>
        <p:spPr>
          <a:xfrm>
            <a:off x="7182209" y="3756883"/>
            <a:ext cx="2315906" cy="962520"/>
          </a:xfrm>
          <a:prstGeom prst="irregularSeal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Access</a:t>
            </a:r>
          </a:p>
          <a:p>
            <a:pPr algn="ctr"/>
            <a:r>
              <a:rPr lang="en-US" sz="1500" dirty="0"/>
              <a:t>Granted</a:t>
            </a:r>
          </a:p>
        </p:txBody>
      </p:sp>
    </p:spTree>
    <p:extLst>
      <p:ext uri="{BB962C8B-B14F-4D97-AF65-F5344CB8AC3E}">
        <p14:creationId xmlns:p14="http://schemas.microsoft.com/office/powerpoint/2010/main" val="13306035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56437" y="-201408"/>
            <a:ext cx="10515600" cy="990709"/>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7260428" y="689285"/>
            <a:ext cx="4808483" cy="5286113"/>
          </a:xfrm>
          <a:prstGeom prst="roundRect">
            <a:avLst>
              <a:gd name="adj" fmla="val 2166"/>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ounded Rectangle 5">
            <a:extLst>
              <a:ext uri="{FF2B5EF4-FFF2-40B4-BE49-F238E27FC236}">
                <a16:creationId xmlns:a16="http://schemas.microsoft.com/office/drawing/2014/main" id="{FE89C818-F06C-704D-9455-81E6B5F9A8C0}"/>
              </a:ext>
            </a:extLst>
          </p:cNvPr>
          <p:cNvSpPr/>
          <p:nvPr/>
        </p:nvSpPr>
        <p:spPr>
          <a:xfrm>
            <a:off x="7490341" y="3642852"/>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a:extLst>
              <a:ext uri="{FF2B5EF4-FFF2-40B4-BE49-F238E27FC236}">
                <a16:creationId xmlns:a16="http://schemas.microsoft.com/office/drawing/2014/main" id="{3D512A6B-1649-9E45-91B3-4B9F1DD32B5F}"/>
              </a:ext>
            </a:extLst>
          </p:cNvPr>
          <p:cNvSpPr/>
          <p:nvPr/>
        </p:nvSpPr>
        <p:spPr>
          <a:xfrm>
            <a:off x="9023099" y="4531852"/>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8" name="Rectangle 7">
            <a:extLst>
              <a:ext uri="{FF2B5EF4-FFF2-40B4-BE49-F238E27FC236}">
                <a16:creationId xmlns:a16="http://schemas.microsoft.com/office/drawing/2014/main" id="{8387E468-92B6-8B41-A01C-1B2EF19DBCDF}"/>
              </a:ext>
            </a:extLst>
          </p:cNvPr>
          <p:cNvSpPr/>
          <p:nvPr/>
        </p:nvSpPr>
        <p:spPr>
          <a:xfrm>
            <a:off x="9023099" y="5090214"/>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get</a:t>
            </a:r>
          </a:p>
          <a:p>
            <a:pPr algn="ctr"/>
            <a:r>
              <a:rPr lang="en-US" sz="1500" dirty="0">
                <a:solidFill>
                  <a:srgbClr val="FFC000"/>
                </a:solidFill>
              </a:rPr>
              <a:t>(Verb)</a:t>
            </a:r>
          </a:p>
        </p:txBody>
      </p:sp>
      <p:sp>
        <p:nvSpPr>
          <p:cNvPr id="9" name="Rectangle 8">
            <a:extLst>
              <a:ext uri="{FF2B5EF4-FFF2-40B4-BE49-F238E27FC236}">
                <a16:creationId xmlns:a16="http://schemas.microsoft.com/office/drawing/2014/main" id="{362C45DD-2E8D-1B43-B2ED-B12694484E62}"/>
              </a:ext>
            </a:extLst>
          </p:cNvPr>
          <p:cNvSpPr/>
          <p:nvPr/>
        </p:nvSpPr>
        <p:spPr>
          <a:xfrm>
            <a:off x="10503306" y="5088024"/>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10" name="TextBox 9">
            <a:extLst>
              <a:ext uri="{FF2B5EF4-FFF2-40B4-BE49-F238E27FC236}">
                <a16:creationId xmlns:a16="http://schemas.microsoft.com/office/drawing/2014/main" id="{8BF60828-22CC-B143-83EF-4B7B7F27DF3B}"/>
              </a:ext>
            </a:extLst>
          </p:cNvPr>
          <p:cNvSpPr txBox="1"/>
          <p:nvPr/>
        </p:nvSpPr>
        <p:spPr>
          <a:xfrm>
            <a:off x="8828608" y="3651643"/>
            <a:ext cx="1430200" cy="323165"/>
          </a:xfrm>
          <a:prstGeom prst="rect">
            <a:avLst/>
          </a:prstGeom>
          <a:noFill/>
        </p:spPr>
        <p:txBody>
          <a:bodyPr wrap="none" rtlCol="0">
            <a:spAutoFit/>
          </a:bodyPr>
          <a:lstStyle/>
          <a:p>
            <a:r>
              <a:rPr lang="en-US" sz="1500" dirty="0">
                <a:solidFill>
                  <a:schemeClr val="accent6">
                    <a:lumMod val="50000"/>
                  </a:schemeClr>
                </a:solidFill>
              </a:rPr>
              <a:t>Namespace: QA</a:t>
            </a:r>
          </a:p>
        </p:txBody>
      </p:sp>
      <p:sp>
        <p:nvSpPr>
          <p:cNvPr id="11" name="Rectangle 10">
            <a:extLst>
              <a:ext uri="{FF2B5EF4-FFF2-40B4-BE49-F238E27FC236}">
                <a16:creationId xmlns:a16="http://schemas.microsoft.com/office/drawing/2014/main" id="{FE72F020-7855-FC40-BCF8-FC3053F21409}"/>
              </a:ext>
            </a:extLst>
          </p:cNvPr>
          <p:cNvSpPr/>
          <p:nvPr/>
        </p:nvSpPr>
        <p:spPr>
          <a:xfrm>
            <a:off x="7669893" y="4119563"/>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12" name="Rectangle 11">
            <a:extLst>
              <a:ext uri="{FF2B5EF4-FFF2-40B4-BE49-F238E27FC236}">
                <a16:creationId xmlns:a16="http://schemas.microsoft.com/office/drawing/2014/main" id="{78DD33CF-1AF0-1B4F-B9BC-9C73B34723D4}"/>
              </a:ext>
            </a:extLst>
          </p:cNvPr>
          <p:cNvSpPr/>
          <p:nvPr/>
        </p:nvSpPr>
        <p:spPr>
          <a:xfrm>
            <a:off x="7669892" y="5090214"/>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14" name="Straight Arrow Connector 13">
            <a:extLst>
              <a:ext uri="{FF2B5EF4-FFF2-40B4-BE49-F238E27FC236}">
                <a16:creationId xmlns:a16="http://schemas.microsoft.com/office/drawing/2014/main" id="{F3C72CDA-CDED-5E40-9CD0-99F29155B7AC}"/>
              </a:ext>
            </a:extLst>
          </p:cNvPr>
          <p:cNvCxnSpPr>
            <a:cxnSpLocks/>
            <a:endCxn id="9" idx="0"/>
          </p:cNvCxnSpPr>
          <p:nvPr/>
        </p:nvCxnSpPr>
        <p:spPr>
          <a:xfrm>
            <a:off x="11116409" y="4847162"/>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DBEBE6C-370B-7A41-8195-07A500E2F752}"/>
              </a:ext>
            </a:extLst>
          </p:cNvPr>
          <p:cNvCxnSpPr>
            <a:cxnSpLocks/>
            <a:endCxn id="12" idx="0"/>
          </p:cNvCxnSpPr>
          <p:nvPr/>
        </p:nvCxnSpPr>
        <p:spPr>
          <a:xfrm flipH="1">
            <a:off x="8282996" y="4434873"/>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E7AE914-93DF-4049-B804-2702F50E5B4C}"/>
              </a:ext>
            </a:extLst>
          </p:cNvPr>
          <p:cNvSpPr/>
          <p:nvPr/>
        </p:nvSpPr>
        <p:spPr>
          <a:xfrm>
            <a:off x="7490341" y="1163912"/>
            <a:ext cx="4405587" cy="2167758"/>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9B8161E0-32EE-EC47-B662-E2EC61810954}"/>
              </a:ext>
            </a:extLst>
          </p:cNvPr>
          <p:cNvSpPr/>
          <p:nvPr/>
        </p:nvSpPr>
        <p:spPr>
          <a:xfrm>
            <a:off x="9023099" y="2052912"/>
            <a:ext cx="2706413"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a:t>
            </a:r>
          </a:p>
        </p:txBody>
      </p:sp>
      <p:sp>
        <p:nvSpPr>
          <p:cNvPr id="25" name="Rectangle 24">
            <a:extLst>
              <a:ext uri="{FF2B5EF4-FFF2-40B4-BE49-F238E27FC236}">
                <a16:creationId xmlns:a16="http://schemas.microsoft.com/office/drawing/2014/main" id="{7895CF12-743A-BE43-B3CB-D55D75CF488D}"/>
              </a:ext>
            </a:extLst>
          </p:cNvPr>
          <p:cNvSpPr/>
          <p:nvPr/>
        </p:nvSpPr>
        <p:spPr>
          <a:xfrm>
            <a:off x="9023099" y="2611274"/>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get</a:t>
            </a:r>
          </a:p>
          <a:p>
            <a:pPr algn="ctr"/>
            <a:r>
              <a:rPr lang="en-US" sz="1500" dirty="0">
                <a:solidFill>
                  <a:srgbClr val="FFC000"/>
                </a:solidFill>
              </a:rPr>
              <a:t>(Verb)</a:t>
            </a:r>
          </a:p>
        </p:txBody>
      </p:sp>
      <p:sp>
        <p:nvSpPr>
          <p:cNvPr id="26" name="Rectangle 25">
            <a:extLst>
              <a:ext uri="{FF2B5EF4-FFF2-40B4-BE49-F238E27FC236}">
                <a16:creationId xmlns:a16="http://schemas.microsoft.com/office/drawing/2014/main" id="{A75B103B-717A-EE49-AF9F-361E15516350}"/>
              </a:ext>
            </a:extLst>
          </p:cNvPr>
          <p:cNvSpPr/>
          <p:nvPr/>
        </p:nvSpPr>
        <p:spPr>
          <a:xfrm>
            <a:off x="10503306" y="2609084"/>
            <a:ext cx="1226207" cy="52551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Pod</a:t>
            </a:r>
          </a:p>
          <a:p>
            <a:pPr algn="ctr"/>
            <a:r>
              <a:rPr lang="en-US" sz="1500" dirty="0">
                <a:solidFill>
                  <a:srgbClr val="FFC000"/>
                </a:solidFill>
              </a:rPr>
              <a:t>(Resource)</a:t>
            </a:r>
          </a:p>
        </p:txBody>
      </p:sp>
      <p:sp>
        <p:nvSpPr>
          <p:cNvPr id="27" name="TextBox 26">
            <a:extLst>
              <a:ext uri="{FF2B5EF4-FFF2-40B4-BE49-F238E27FC236}">
                <a16:creationId xmlns:a16="http://schemas.microsoft.com/office/drawing/2014/main" id="{6BC7A0AF-ADA6-CF43-9805-26EB8B7A465D}"/>
              </a:ext>
            </a:extLst>
          </p:cNvPr>
          <p:cNvSpPr txBox="1"/>
          <p:nvPr/>
        </p:nvSpPr>
        <p:spPr>
          <a:xfrm>
            <a:off x="8828608" y="1172703"/>
            <a:ext cx="1511952" cy="323165"/>
          </a:xfrm>
          <a:prstGeom prst="rect">
            <a:avLst/>
          </a:prstGeom>
          <a:noFill/>
        </p:spPr>
        <p:txBody>
          <a:bodyPr wrap="none" rtlCol="0">
            <a:spAutoFit/>
          </a:bodyPr>
          <a:lstStyle/>
          <a:p>
            <a:r>
              <a:rPr lang="en-US" sz="1500" dirty="0">
                <a:solidFill>
                  <a:schemeClr val="accent6">
                    <a:lumMod val="50000"/>
                  </a:schemeClr>
                </a:solidFill>
              </a:rPr>
              <a:t>Namespace: DEV</a:t>
            </a:r>
          </a:p>
        </p:txBody>
      </p:sp>
      <p:sp>
        <p:nvSpPr>
          <p:cNvPr id="28" name="Rectangle 27">
            <a:extLst>
              <a:ext uri="{FF2B5EF4-FFF2-40B4-BE49-F238E27FC236}">
                <a16:creationId xmlns:a16="http://schemas.microsoft.com/office/drawing/2014/main" id="{F3AC4F91-B778-9549-AC3C-B7554BD6050E}"/>
              </a:ext>
            </a:extLst>
          </p:cNvPr>
          <p:cNvSpPr/>
          <p:nvPr/>
        </p:nvSpPr>
        <p:spPr>
          <a:xfrm>
            <a:off x="7669893" y="1640623"/>
            <a:ext cx="4059620"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Role Binding</a:t>
            </a:r>
          </a:p>
        </p:txBody>
      </p:sp>
      <p:sp>
        <p:nvSpPr>
          <p:cNvPr id="29" name="Rectangle 28">
            <a:extLst>
              <a:ext uri="{FF2B5EF4-FFF2-40B4-BE49-F238E27FC236}">
                <a16:creationId xmlns:a16="http://schemas.microsoft.com/office/drawing/2014/main" id="{25C39289-E847-6846-ADCC-EC11ADD332AD}"/>
              </a:ext>
            </a:extLst>
          </p:cNvPr>
          <p:cNvSpPr/>
          <p:nvPr/>
        </p:nvSpPr>
        <p:spPr>
          <a:xfrm>
            <a:off x="7669892" y="2611274"/>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30" name="Straight Arrow Connector 29">
            <a:extLst>
              <a:ext uri="{FF2B5EF4-FFF2-40B4-BE49-F238E27FC236}">
                <a16:creationId xmlns:a16="http://schemas.microsoft.com/office/drawing/2014/main" id="{F3FB049B-ECCB-6746-AC9D-D1B2246EFA82}"/>
              </a:ext>
            </a:extLst>
          </p:cNvPr>
          <p:cNvCxnSpPr>
            <a:cxnSpLocks/>
            <a:endCxn id="26" idx="0"/>
          </p:cNvCxnSpPr>
          <p:nvPr/>
        </p:nvCxnSpPr>
        <p:spPr>
          <a:xfrm>
            <a:off x="11116409" y="2368222"/>
            <a:ext cx="0" cy="24086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43C79-BA64-9C4D-99A6-A76FB75C0031}"/>
              </a:ext>
            </a:extLst>
          </p:cNvPr>
          <p:cNvCxnSpPr>
            <a:cxnSpLocks/>
            <a:endCxn id="25" idx="0"/>
          </p:cNvCxnSpPr>
          <p:nvPr/>
        </p:nvCxnSpPr>
        <p:spPr>
          <a:xfrm flipH="1">
            <a:off x="9636203" y="2368222"/>
            <a:ext cx="1"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AEF572-F8F3-FD46-82DD-3F36387A983D}"/>
              </a:ext>
            </a:extLst>
          </p:cNvPr>
          <p:cNvCxnSpPr>
            <a:cxnSpLocks/>
            <a:endCxn id="29" idx="0"/>
          </p:cNvCxnSpPr>
          <p:nvPr/>
        </p:nvCxnSpPr>
        <p:spPr>
          <a:xfrm flipH="1">
            <a:off x="8282996" y="1955933"/>
            <a:ext cx="1" cy="6553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3F53A0-9A5A-3443-8050-1B816C717185}"/>
              </a:ext>
            </a:extLst>
          </p:cNvPr>
          <p:cNvCxnSpPr>
            <a:cxnSpLocks/>
            <a:endCxn id="8" idx="0"/>
          </p:cNvCxnSpPr>
          <p:nvPr/>
        </p:nvCxnSpPr>
        <p:spPr>
          <a:xfrm flipH="1">
            <a:off x="9636203" y="4847162"/>
            <a:ext cx="7006" cy="243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7977320" y="682651"/>
            <a:ext cx="3518912" cy="425822"/>
          </a:xfrm>
          <a:prstGeom prst="rect">
            <a:avLst/>
          </a:prstGeom>
          <a:noFill/>
        </p:spPr>
        <p:txBody>
          <a:bodyPr wrap="none" rtlCol="0">
            <a:spAutoFit/>
          </a:bodyPr>
          <a:lstStyle/>
          <a:p>
            <a:pPr algn="ctr"/>
            <a:r>
              <a:rPr lang="en-US" sz="2167" dirty="0">
                <a:solidFill>
                  <a:schemeClr val="bg1"/>
                </a:solidFill>
              </a:rPr>
              <a:t>Azure AKS Kubernetes Cluster</a:t>
            </a:r>
          </a:p>
        </p:txBody>
      </p:sp>
      <p:pic>
        <p:nvPicPr>
          <p:cNvPr id="58" name="Picture 8">
            <a:extLst>
              <a:ext uri="{FF2B5EF4-FFF2-40B4-BE49-F238E27FC236}">
                <a16:creationId xmlns:a16="http://schemas.microsoft.com/office/drawing/2014/main" id="{6D655E64-38E5-8440-9486-3427B6C6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0698" y="4081903"/>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a:extLst>
              <a:ext uri="{FF2B5EF4-FFF2-40B4-BE49-F238E27FC236}">
                <a16:creationId xmlns:a16="http://schemas.microsoft.com/office/drawing/2014/main" id="{417ED6DA-3A0F-784E-A87F-ED4BAA079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6680" y="1596638"/>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3C4B749A-C38F-EC45-B04B-8A5F69290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440" y="4498717"/>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53CF304A-3EB1-8A4D-AD18-6A54781B2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5561" y="2013498"/>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A4D817D8-0DDF-794C-9442-6F76F0E60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7297326" y="715572"/>
            <a:ext cx="426137" cy="426137"/>
          </a:xfrm>
          <a:prstGeom prst="rect">
            <a:avLst/>
          </a:prstGeom>
        </p:spPr>
      </p:pic>
      <p:pic>
        <p:nvPicPr>
          <p:cNvPr id="50" name="Graphic 49">
            <a:extLst>
              <a:ext uri="{FF2B5EF4-FFF2-40B4-BE49-F238E27FC236}">
                <a16:creationId xmlns:a16="http://schemas.microsoft.com/office/drawing/2014/main" id="{F2DF2D29-2051-814B-8167-0CA51ACD98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875" y="1005895"/>
            <a:ext cx="1027911" cy="1027911"/>
          </a:xfrm>
          <a:prstGeom prst="rect">
            <a:avLst/>
          </a:prstGeom>
        </p:spPr>
      </p:pic>
      <p:sp>
        <p:nvSpPr>
          <p:cNvPr id="51" name="TextBox 50">
            <a:extLst>
              <a:ext uri="{FF2B5EF4-FFF2-40B4-BE49-F238E27FC236}">
                <a16:creationId xmlns:a16="http://schemas.microsoft.com/office/drawing/2014/main" id="{7E3BA8A8-F88F-6445-B20B-988B518C06A0}"/>
              </a:ext>
            </a:extLst>
          </p:cNvPr>
          <p:cNvSpPr txBox="1"/>
          <p:nvPr/>
        </p:nvSpPr>
        <p:spPr>
          <a:xfrm>
            <a:off x="738255" y="2021145"/>
            <a:ext cx="1728550" cy="297454"/>
          </a:xfrm>
          <a:prstGeom prst="rect">
            <a:avLst/>
          </a:prstGeom>
          <a:noFill/>
        </p:spPr>
        <p:txBody>
          <a:bodyPr wrap="none" rtlCol="0">
            <a:spAutoFit/>
          </a:bodyPr>
          <a:lstStyle/>
          <a:p>
            <a:r>
              <a:rPr lang="en-US" sz="1333" dirty="0"/>
              <a:t>Azure Active Directory</a:t>
            </a:r>
          </a:p>
        </p:txBody>
      </p:sp>
      <p:pic>
        <p:nvPicPr>
          <p:cNvPr id="52" name="Graphic 51">
            <a:extLst>
              <a:ext uri="{FF2B5EF4-FFF2-40B4-BE49-F238E27FC236}">
                <a16:creationId xmlns:a16="http://schemas.microsoft.com/office/drawing/2014/main" id="{FF7B94A9-1415-DA41-B1AF-0447CFAE4D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402" y="2335381"/>
            <a:ext cx="948653" cy="948653"/>
          </a:xfrm>
          <a:prstGeom prst="rect">
            <a:avLst/>
          </a:prstGeom>
        </p:spPr>
      </p:pic>
      <p:sp>
        <p:nvSpPr>
          <p:cNvPr id="53" name="TextBox 52">
            <a:extLst>
              <a:ext uri="{FF2B5EF4-FFF2-40B4-BE49-F238E27FC236}">
                <a16:creationId xmlns:a16="http://schemas.microsoft.com/office/drawing/2014/main" id="{7E8F9220-D5FE-194E-9F37-49D885134763}"/>
              </a:ext>
            </a:extLst>
          </p:cNvPr>
          <p:cNvSpPr txBox="1"/>
          <p:nvPr/>
        </p:nvSpPr>
        <p:spPr>
          <a:xfrm>
            <a:off x="595785" y="3241772"/>
            <a:ext cx="2212337" cy="297454"/>
          </a:xfrm>
          <a:prstGeom prst="rect">
            <a:avLst/>
          </a:prstGeom>
          <a:noFill/>
        </p:spPr>
        <p:txBody>
          <a:bodyPr wrap="none" rtlCol="0">
            <a:spAutoFit/>
          </a:bodyPr>
          <a:lstStyle/>
          <a:p>
            <a:r>
              <a:rPr lang="en-US" sz="1333" dirty="0"/>
              <a:t>Azure AD Group: </a:t>
            </a:r>
            <a:r>
              <a:rPr lang="en-US" sz="1333" dirty="0" err="1"/>
              <a:t>devaksteam</a:t>
            </a:r>
            <a:endParaRPr lang="en-US" sz="1333" dirty="0"/>
          </a:p>
        </p:txBody>
      </p:sp>
      <p:pic>
        <p:nvPicPr>
          <p:cNvPr id="55" name="Graphic 54">
            <a:extLst>
              <a:ext uri="{FF2B5EF4-FFF2-40B4-BE49-F238E27FC236}">
                <a16:creationId xmlns:a16="http://schemas.microsoft.com/office/drawing/2014/main" id="{83972725-D0F1-C44B-AB3B-6B49316D5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3464" y="4330443"/>
            <a:ext cx="925218" cy="925218"/>
          </a:xfrm>
          <a:prstGeom prst="rect">
            <a:avLst/>
          </a:prstGeom>
        </p:spPr>
      </p:pic>
      <p:sp>
        <p:nvSpPr>
          <p:cNvPr id="62" name="TextBox 61">
            <a:extLst>
              <a:ext uri="{FF2B5EF4-FFF2-40B4-BE49-F238E27FC236}">
                <a16:creationId xmlns:a16="http://schemas.microsoft.com/office/drawing/2014/main" id="{5E0A5A36-D221-B041-8223-0E7A7002A423}"/>
              </a:ext>
            </a:extLst>
          </p:cNvPr>
          <p:cNvSpPr txBox="1"/>
          <p:nvPr/>
        </p:nvSpPr>
        <p:spPr>
          <a:xfrm>
            <a:off x="595784" y="5307859"/>
            <a:ext cx="1831848" cy="297454"/>
          </a:xfrm>
          <a:prstGeom prst="rect">
            <a:avLst/>
          </a:prstGeom>
          <a:noFill/>
        </p:spPr>
        <p:txBody>
          <a:bodyPr wrap="none" rtlCol="0">
            <a:spAutoFit/>
          </a:bodyPr>
          <a:lstStyle/>
          <a:p>
            <a:r>
              <a:rPr lang="en-US" sz="1333" dirty="0"/>
              <a:t>Azure AD User: aksdev1</a:t>
            </a:r>
          </a:p>
        </p:txBody>
      </p:sp>
      <p:sp>
        <p:nvSpPr>
          <p:cNvPr id="63" name="TextBox 62">
            <a:extLst>
              <a:ext uri="{FF2B5EF4-FFF2-40B4-BE49-F238E27FC236}">
                <a16:creationId xmlns:a16="http://schemas.microsoft.com/office/drawing/2014/main" id="{2904ACC1-E477-5F4B-8D76-8FF295078BB7}"/>
              </a:ext>
            </a:extLst>
          </p:cNvPr>
          <p:cNvSpPr txBox="1"/>
          <p:nvPr/>
        </p:nvSpPr>
        <p:spPr>
          <a:xfrm>
            <a:off x="630325" y="3452493"/>
            <a:ext cx="2148280" cy="502573"/>
          </a:xfrm>
          <a:prstGeom prst="rect">
            <a:avLst/>
          </a:prstGeom>
          <a:noFill/>
        </p:spPr>
        <p:txBody>
          <a:bodyPr wrap="none" rtlCol="0">
            <a:spAutoFit/>
          </a:bodyPr>
          <a:lstStyle/>
          <a:p>
            <a:r>
              <a:rPr lang="en-US" sz="1333" dirty="0">
                <a:solidFill>
                  <a:srgbClr val="C00000"/>
                </a:solidFill>
              </a:rPr>
              <a:t>Object ID: </a:t>
            </a:r>
            <a:r>
              <a:rPr lang="en-IN" sz="1333" dirty="0">
                <a:solidFill>
                  <a:srgbClr val="C00000"/>
                </a:solidFill>
              </a:rPr>
              <a:t>e6dcdae4-e9ff-42</a:t>
            </a:r>
          </a:p>
          <a:p>
            <a:r>
              <a:rPr lang="en-IN" sz="1333" dirty="0">
                <a:solidFill>
                  <a:srgbClr val="C00000"/>
                </a:solidFill>
              </a:rPr>
              <a:t>61-81e6-0d08537c4cf8</a:t>
            </a:r>
          </a:p>
        </p:txBody>
      </p:sp>
      <p:sp>
        <p:nvSpPr>
          <p:cNvPr id="64" name="Rounded Rectangle 63">
            <a:extLst>
              <a:ext uri="{FF2B5EF4-FFF2-40B4-BE49-F238E27FC236}">
                <a16:creationId xmlns:a16="http://schemas.microsoft.com/office/drawing/2014/main" id="{D0600BD0-F9FE-8746-BE0A-B0ACB256F726}"/>
              </a:ext>
            </a:extLst>
          </p:cNvPr>
          <p:cNvSpPr/>
          <p:nvPr/>
        </p:nvSpPr>
        <p:spPr>
          <a:xfrm>
            <a:off x="424995" y="717037"/>
            <a:ext cx="2382805" cy="5218487"/>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0" name="TextBox 39">
            <a:extLst>
              <a:ext uri="{FF2B5EF4-FFF2-40B4-BE49-F238E27FC236}">
                <a16:creationId xmlns:a16="http://schemas.microsoft.com/office/drawing/2014/main" id="{1895A0D6-2D4D-3842-99F9-64D19F50B246}"/>
              </a:ext>
            </a:extLst>
          </p:cNvPr>
          <p:cNvSpPr txBox="1"/>
          <p:nvPr/>
        </p:nvSpPr>
        <p:spPr>
          <a:xfrm>
            <a:off x="856437" y="735262"/>
            <a:ext cx="1377365" cy="323165"/>
          </a:xfrm>
          <a:prstGeom prst="rect">
            <a:avLst/>
          </a:prstGeom>
          <a:noFill/>
        </p:spPr>
        <p:txBody>
          <a:bodyPr wrap="none" rtlCol="0">
            <a:spAutoFit/>
          </a:bodyPr>
          <a:lstStyle/>
          <a:p>
            <a:r>
              <a:rPr lang="en-US" sz="1500" b="1" dirty="0">
                <a:solidFill>
                  <a:srgbClr val="00B0F0"/>
                </a:solidFill>
              </a:rPr>
              <a:t>Authentication</a:t>
            </a:r>
          </a:p>
        </p:txBody>
      </p:sp>
      <p:sp>
        <p:nvSpPr>
          <p:cNvPr id="42" name="Rectangle 41">
            <a:extLst>
              <a:ext uri="{FF2B5EF4-FFF2-40B4-BE49-F238E27FC236}">
                <a16:creationId xmlns:a16="http://schemas.microsoft.com/office/drawing/2014/main" id="{35B5EFD4-031F-4044-AF07-DA2ECBFA38FA}"/>
              </a:ext>
            </a:extLst>
          </p:cNvPr>
          <p:cNvSpPr/>
          <p:nvPr/>
        </p:nvSpPr>
        <p:spPr>
          <a:xfrm>
            <a:off x="3554113" y="4075792"/>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r>
              <a:rPr lang="en-US" sz="1500" dirty="0">
                <a:solidFill>
                  <a:schemeClr val="bg1"/>
                </a:solidFill>
              </a:rPr>
              <a:t> </a:t>
            </a:r>
            <a:r>
              <a:rPr lang="en-US" sz="1500" dirty="0">
                <a:solidFill>
                  <a:srgbClr val="FFC000"/>
                </a:solidFill>
              </a:rPr>
              <a:t>get</a:t>
            </a:r>
            <a:r>
              <a:rPr lang="en-US" sz="1500" dirty="0">
                <a:solidFill>
                  <a:schemeClr val="bg1"/>
                </a:solidFill>
              </a:rPr>
              <a:t> pods -n </a:t>
            </a:r>
            <a:r>
              <a:rPr lang="en-US" sz="1500" dirty="0" err="1">
                <a:solidFill>
                  <a:srgbClr val="FFC000"/>
                </a:solidFill>
              </a:rPr>
              <a:t>qa</a:t>
            </a:r>
            <a:endParaRPr lang="en-US" sz="1500" dirty="0">
              <a:solidFill>
                <a:srgbClr val="FFC000"/>
              </a:solidFill>
            </a:endParaRPr>
          </a:p>
        </p:txBody>
      </p:sp>
      <p:pic>
        <p:nvPicPr>
          <p:cNvPr id="44" name="Graphic 43" descr="Internet">
            <a:extLst>
              <a:ext uri="{FF2B5EF4-FFF2-40B4-BE49-F238E27FC236}">
                <a16:creationId xmlns:a16="http://schemas.microsoft.com/office/drawing/2014/main" id="{59CC712F-987B-0D4C-BE62-BEBD62D5DA0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73793" y="4868766"/>
            <a:ext cx="990708" cy="990708"/>
          </a:xfrm>
          <a:prstGeom prst="rect">
            <a:avLst/>
          </a:prstGeom>
        </p:spPr>
      </p:pic>
      <p:sp>
        <p:nvSpPr>
          <p:cNvPr id="45" name="TextBox 44">
            <a:extLst>
              <a:ext uri="{FF2B5EF4-FFF2-40B4-BE49-F238E27FC236}">
                <a16:creationId xmlns:a16="http://schemas.microsoft.com/office/drawing/2014/main" id="{9577FD67-4917-6C47-87DD-7A1397658DEA}"/>
              </a:ext>
            </a:extLst>
          </p:cNvPr>
          <p:cNvSpPr txBox="1"/>
          <p:nvPr/>
        </p:nvSpPr>
        <p:spPr>
          <a:xfrm>
            <a:off x="3469929" y="5331349"/>
            <a:ext cx="860044" cy="323165"/>
          </a:xfrm>
          <a:prstGeom prst="rect">
            <a:avLst/>
          </a:prstGeom>
          <a:noFill/>
        </p:spPr>
        <p:txBody>
          <a:bodyPr wrap="none" rtlCol="0">
            <a:spAutoFit/>
          </a:bodyPr>
          <a:lstStyle/>
          <a:p>
            <a:r>
              <a:rPr lang="en-US" sz="1500" dirty="0"/>
              <a:t>Terminal</a:t>
            </a:r>
          </a:p>
        </p:txBody>
      </p:sp>
      <p:sp>
        <p:nvSpPr>
          <p:cNvPr id="46" name="Rounded Rectangle 45">
            <a:extLst>
              <a:ext uri="{FF2B5EF4-FFF2-40B4-BE49-F238E27FC236}">
                <a16:creationId xmlns:a16="http://schemas.microsoft.com/office/drawing/2014/main" id="{DAB20975-4E7A-D041-9FF5-6B494BBB33C6}"/>
              </a:ext>
            </a:extLst>
          </p:cNvPr>
          <p:cNvSpPr/>
          <p:nvPr/>
        </p:nvSpPr>
        <p:spPr>
          <a:xfrm>
            <a:off x="3349178" y="3021662"/>
            <a:ext cx="3413765" cy="2953737"/>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47" name="TextBox 46">
            <a:extLst>
              <a:ext uri="{FF2B5EF4-FFF2-40B4-BE49-F238E27FC236}">
                <a16:creationId xmlns:a16="http://schemas.microsoft.com/office/drawing/2014/main" id="{8D65E116-A69A-124F-A942-3C516313A57C}"/>
              </a:ext>
            </a:extLst>
          </p:cNvPr>
          <p:cNvSpPr txBox="1"/>
          <p:nvPr/>
        </p:nvSpPr>
        <p:spPr>
          <a:xfrm>
            <a:off x="4366082" y="5654718"/>
            <a:ext cx="1246752" cy="323165"/>
          </a:xfrm>
          <a:prstGeom prst="rect">
            <a:avLst/>
          </a:prstGeom>
          <a:noFill/>
        </p:spPr>
        <p:txBody>
          <a:bodyPr wrap="none" rtlCol="0">
            <a:spAutoFit/>
          </a:bodyPr>
          <a:lstStyle/>
          <a:p>
            <a:r>
              <a:rPr lang="en-US" sz="1500" b="1" dirty="0"/>
              <a:t>Your Desktop</a:t>
            </a:r>
          </a:p>
        </p:txBody>
      </p:sp>
      <p:sp>
        <p:nvSpPr>
          <p:cNvPr id="48" name="Rectangle 47">
            <a:extLst>
              <a:ext uri="{FF2B5EF4-FFF2-40B4-BE49-F238E27FC236}">
                <a16:creationId xmlns:a16="http://schemas.microsoft.com/office/drawing/2014/main" id="{7A924A48-FBE0-D549-ABBA-2B8BFF1B85A0}"/>
              </a:ext>
            </a:extLst>
          </p:cNvPr>
          <p:cNvSpPr/>
          <p:nvPr/>
        </p:nvSpPr>
        <p:spPr>
          <a:xfrm>
            <a:off x="3528364" y="3182455"/>
            <a:ext cx="3011498"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Credentials Cached</a:t>
            </a:r>
          </a:p>
        </p:txBody>
      </p:sp>
      <p:sp>
        <p:nvSpPr>
          <p:cNvPr id="49" name="Up-down Arrow 48">
            <a:extLst>
              <a:ext uri="{FF2B5EF4-FFF2-40B4-BE49-F238E27FC236}">
                <a16:creationId xmlns:a16="http://schemas.microsoft.com/office/drawing/2014/main" id="{50EF9018-300C-BE46-BDEB-B66A24A36BF6}"/>
              </a:ext>
            </a:extLst>
          </p:cNvPr>
          <p:cNvSpPr/>
          <p:nvPr/>
        </p:nvSpPr>
        <p:spPr>
          <a:xfrm rot="16200000">
            <a:off x="4711530" y="-199284"/>
            <a:ext cx="269324" cy="5806994"/>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15" name="Straight Arrow Connector 14">
            <a:extLst>
              <a:ext uri="{FF2B5EF4-FFF2-40B4-BE49-F238E27FC236}">
                <a16:creationId xmlns:a16="http://schemas.microsoft.com/office/drawing/2014/main" id="{E5E6C7AC-ADE0-8047-8758-4DE4269D68EE}"/>
              </a:ext>
            </a:extLst>
          </p:cNvPr>
          <p:cNvCxnSpPr>
            <a:cxnSpLocks/>
            <a:endCxn id="42" idx="2"/>
          </p:cNvCxnSpPr>
          <p:nvPr/>
        </p:nvCxnSpPr>
        <p:spPr>
          <a:xfrm flipH="1" flipV="1">
            <a:off x="5059862" y="4653813"/>
            <a:ext cx="9285" cy="415443"/>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E2C032E0-BB0C-A245-B32B-DC5FB73FC00B}"/>
              </a:ext>
            </a:extLst>
          </p:cNvPr>
          <p:cNvCxnSpPr>
            <a:stCxn id="42" idx="1"/>
            <a:endCxn id="55" idx="3"/>
          </p:cNvCxnSpPr>
          <p:nvPr/>
        </p:nvCxnSpPr>
        <p:spPr>
          <a:xfrm rot="10800000" flipV="1">
            <a:off x="1928683" y="4364802"/>
            <a:ext cx="1625431" cy="428249"/>
          </a:xfrm>
          <a:prstGeom prst="bentConnector3">
            <a:avLst>
              <a:gd name="adj1" fmla="val 23596"/>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6D39B51D-5C9D-F740-A7A9-A9752A8B332C}"/>
              </a:ext>
            </a:extLst>
          </p:cNvPr>
          <p:cNvCxnSpPr>
            <a:cxnSpLocks/>
            <a:stCxn id="55" idx="0"/>
            <a:endCxn id="48" idx="2"/>
          </p:cNvCxnSpPr>
          <p:nvPr/>
        </p:nvCxnSpPr>
        <p:spPr>
          <a:xfrm rot="5400000" flipH="1" flipV="1">
            <a:off x="2965110" y="2261439"/>
            <a:ext cx="569968" cy="3568040"/>
          </a:xfrm>
          <a:prstGeom prst="bentConnector3">
            <a:avLst>
              <a:gd name="adj1" fmla="val 66904"/>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3DD9E4DE-3079-FE4A-AAA6-4AC38B99C5E6}"/>
              </a:ext>
            </a:extLst>
          </p:cNvPr>
          <p:cNvCxnSpPr>
            <a:cxnSpLocks/>
            <a:stCxn id="42" idx="3"/>
            <a:endCxn id="12" idx="1"/>
          </p:cNvCxnSpPr>
          <p:nvPr/>
        </p:nvCxnSpPr>
        <p:spPr>
          <a:xfrm>
            <a:off x="6565610" y="4364803"/>
            <a:ext cx="1104283" cy="988170"/>
          </a:xfrm>
          <a:prstGeom prst="bentConnector3">
            <a:avLst>
              <a:gd name="adj1" fmla="val 26999"/>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0A6EF31-3274-0F4D-89B4-320EE28CDC82}"/>
              </a:ext>
            </a:extLst>
          </p:cNvPr>
          <p:cNvSpPr/>
          <p:nvPr/>
        </p:nvSpPr>
        <p:spPr>
          <a:xfrm>
            <a:off x="5143087" y="4677596"/>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92" name="Oval 91">
            <a:extLst>
              <a:ext uri="{FF2B5EF4-FFF2-40B4-BE49-F238E27FC236}">
                <a16:creationId xmlns:a16="http://schemas.microsoft.com/office/drawing/2014/main" id="{13F7E525-5F88-F143-B539-3057D29B10A5}"/>
              </a:ext>
            </a:extLst>
          </p:cNvPr>
          <p:cNvSpPr/>
          <p:nvPr/>
        </p:nvSpPr>
        <p:spPr>
          <a:xfrm>
            <a:off x="2240776" y="441387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93" name="Oval 92">
            <a:extLst>
              <a:ext uri="{FF2B5EF4-FFF2-40B4-BE49-F238E27FC236}">
                <a16:creationId xmlns:a16="http://schemas.microsoft.com/office/drawing/2014/main" id="{F709B39A-B958-5442-9558-603169B00DFC}"/>
              </a:ext>
            </a:extLst>
          </p:cNvPr>
          <p:cNvSpPr/>
          <p:nvPr/>
        </p:nvSpPr>
        <p:spPr>
          <a:xfrm>
            <a:off x="2885420" y="3577687"/>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94" name="Oval 93">
            <a:extLst>
              <a:ext uri="{FF2B5EF4-FFF2-40B4-BE49-F238E27FC236}">
                <a16:creationId xmlns:a16="http://schemas.microsoft.com/office/drawing/2014/main" id="{87FBA263-025B-B845-94B4-A7E38FE36551}"/>
              </a:ext>
            </a:extLst>
          </p:cNvPr>
          <p:cNvSpPr/>
          <p:nvPr/>
        </p:nvSpPr>
        <p:spPr>
          <a:xfrm>
            <a:off x="6863885" y="4784785"/>
            <a:ext cx="411301" cy="35907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
        <p:nvSpPr>
          <p:cNvPr id="97" name="TextBox 96">
            <a:extLst>
              <a:ext uri="{FF2B5EF4-FFF2-40B4-BE49-F238E27FC236}">
                <a16:creationId xmlns:a16="http://schemas.microsoft.com/office/drawing/2014/main" id="{95869657-B75B-C245-8095-792D07004C0F}"/>
              </a:ext>
            </a:extLst>
          </p:cNvPr>
          <p:cNvSpPr txBox="1"/>
          <p:nvPr/>
        </p:nvSpPr>
        <p:spPr>
          <a:xfrm>
            <a:off x="2803278" y="2320456"/>
            <a:ext cx="3757375" cy="323165"/>
          </a:xfrm>
          <a:prstGeom prst="rect">
            <a:avLst/>
          </a:prstGeom>
          <a:noFill/>
        </p:spPr>
        <p:txBody>
          <a:bodyPr wrap="none" rtlCol="0">
            <a:spAutoFit/>
          </a:bodyPr>
          <a:lstStyle/>
          <a:p>
            <a:r>
              <a:rPr lang="en-US" sz="1500" dirty="0">
                <a:solidFill>
                  <a:srgbClr val="246B1B"/>
                </a:solidFill>
              </a:rPr>
              <a:t>Integrate Azure AD Group &amp; Kubernetes RBAC</a:t>
            </a:r>
          </a:p>
        </p:txBody>
      </p:sp>
      <p:sp>
        <p:nvSpPr>
          <p:cNvPr id="16" name="Explosion 2 15">
            <a:extLst>
              <a:ext uri="{FF2B5EF4-FFF2-40B4-BE49-F238E27FC236}">
                <a16:creationId xmlns:a16="http://schemas.microsoft.com/office/drawing/2014/main" id="{924AD5D4-E5A7-BD4B-BE60-019D81ABB781}"/>
              </a:ext>
            </a:extLst>
          </p:cNvPr>
          <p:cNvSpPr/>
          <p:nvPr/>
        </p:nvSpPr>
        <p:spPr>
          <a:xfrm>
            <a:off x="5610252" y="5093634"/>
            <a:ext cx="2247013" cy="1306743"/>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Access</a:t>
            </a:r>
          </a:p>
          <a:p>
            <a:pPr algn="ctr"/>
            <a:r>
              <a:rPr lang="en-US" sz="1500" dirty="0"/>
              <a:t>Denied</a:t>
            </a:r>
          </a:p>
        </p:txBody>
      </p:sp>
      <p:sp>
        <p:nvSpPr>
          <p:cNvPr id="18" name="Oval 17">
            <a:extLst>
              <a:ext uri="{FF2B5EF4-FFF2-40B4-BE49-F238E27FC236}">
                <a16:creationId xmlns:a16="http://schemas.microsoft.com/office/drawing/2014/main" id="{92EC71DF-D1ED-CE49-AB5E-C5F41C9B9321}"/>
              </a:ext>
            </a:extLst>
          </p:cNvPr>
          <p:cNvSpPr/>
          <p:nvPr/>
        </p:nvSpPr>
        <p:spPr>
          <a:xfrm>
            <a:off x="3101814" y="859288"/>
            <a:ext cx="1566119" cy="9732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Role</a:t>
            </a:r>
          </a:p>
        </p:txBody>
      </p:sp>
      <p:sp>
        <p:nvSpPr>
          <p:cNvPr id="65" name="Oval 64">
            <a:extLst>
              <a:ext uri="{FF2B5EF4-FFF2-40B4-BE49-F238E27FC236}">
                <a16:creationId xmlns:a16="http://schemas.microsoft.com/office/drawing/2014/main" id="{71C63A87-43D2-1543-9B76-BE1F12916FCF}"/>
              </a:ext>
            </a:extLst>
          </p:cNvPr>
          <p:cNvSpPr/>
          <p:nvPr/>
        </p:nvSpPr>
        <p:spPr>
          <a:xfrm>
            <a:off x="5127312" y="889585"/>
            <a:ext cx="1566119" cy="9732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Role Binding</a:t>
            </a:r>
          </a:p>
        </p:txBody>
      </p:sp>
      <p:grpSp>
        <p:nvGrpSpPr>
          <p:cNvPr id="67" name="Group 66">
            <a:extLst>
              <a:ext uri="{FF2B5EF4-FFF2-40B4-BE49-F238E27FC236}">
                <a16:creationId xmlns:a16="http://schemas.microsoft.com/office/drawing/2014/main" id="{6FABEB91-18ED-DB46-9762-F63FF3EE508F}"/>
              </a:ext>
            </a:extLst>
          </p:cNvPr>
          <p:cNvGrpSpPr/>
          <p:nvPr/>
        </p:nvGrpSpPr>
        <p:grpSpPr>
          <a:xfrm>
            <a:off x="10614301" y="4268233"/>
            <a:ext cx="1099566" cy="544316"/>
            <a:chOff x="405245" y="2091580"/>
            <a:chExt cx="800100" cy="325875"/>
          </a:xfrm>
        </p:grpSpPr>
        <p:cxnSp>
          <p:nvCxnSpPr>
            <p:cNvPr id="68" name="Straight Connector 67">
              <a:extLst>
                <a:ext uri="{FF2B5EF4-FFF2-40B4-BE49-F238E27FC236}">
                  <a16:creationId xmlns:a16="http://schemas.microsoft.com/office/drawing/2014/main" id="{F6DF1900-DDFA-5544-A65E-2347305D20D4}"/>
                </a:ext>
              </a:extLst>
            </p:cNvPr>
            <p:cNvCxnSpPr/>
            <p:nvPr/>
          </p:nvCxnSpPr>
          <p:spPr>
            <a:xfrm>
              <a:off x="405245" y="2091580"/>
              <a:ext cx="675410" cy="325875"/>
            </a:xfrm>
            <a:prstGeom prst="line">
              <a:avLst/>
            </a:prstGeom>
            <a:ln w="47625">
              <a:solidFill>
                <a:srgbClr val="C00000"/>
              </a:solidFill>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BF0DA9-9CAF-4F4D-A9EB-1867FDB3B983}"/>
                </a:ext>
              </a:extLst>
            </p:cNvPr>
            <p:cNvCxnSpPr/>
            <p:nvPr/>
          </p:nvCxnSpPr>
          <p:spPr>
            <a:xfrm flipH="1">
              <a:off x="405245" y="2091580"/>
              <a:ext cx="800100" cy="325875"/>
            </a:xfrm>
            <a:prstGeom prst="line">
              <a:avLst/>
            </a:prstGeom>
            <a:ln w="4762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37939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38200" y="-96979"/>
            <a:ext cx="10515600" cy="990709"/>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5815286" y="893730"/>
            <a:ext cx="6157748" cy="3482082"/>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6" name="Straight Arrow Connector 15">
            <a:extLst>
              <a:ext uri="{FF2B5EF4-FFF2-40B4-BE49-F238E27FC236}">
                <a16:creationId xmlns:a16="http://schemas.microsoft.com/office/drawing/2014/main" id="{B5A2AB2B-DE64-F64A-995E-0CE2CFF4037B}"/>
              </a:ext>
            </a:extLst>
          </p:cNvPr>
          <p:cNvCxnSpPr>
            <a:cxnSpLocks/>
          </p:cNvCxnSpPr>
          <p:nvPr/>
        </p:nvCxnSpPr>
        <p:spPr>
          <a:xfrm>
            <a:off x="10264957" y="2431283"/>
            <a:ext cx="1" cy="2974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7230242" y="2117638"/>
            <a:ext cx="4640812"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7230241" y="3200993"/>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Get</a:t>
            </a:r>
          </a:p>
          <a:p>
            <a:pPr algn="ctr"/>
            <a:r>
              <a:rPr lang="en-US" sz="15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7843344" y="2432949"/>
            <a:ext cx="0" cy="768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5969438" y="1577003"/>
            <a:ext cx="5901615"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5969437" y="3196613"/>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6582541" y="1892314"/>
            <a:ext cx="34598" cy="1304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7010656" y="943682"/>
            <a:ext cx="4288097" cy="502766"/>
          </a:xfrm>
          <a:prstGeom prst="rect">
            <a:avLst/>
          </a:prstGeom>
          <a:noFill/>
        </p:spPr>
        <p:txBody>
          <a:bodyPr wrap="none" rtlCol="0">
            <a:spAutoFit/>
          </a:bodyPr>
          <a:lstStyle/>
          <a:p>
            <a:pPr algn="ctr"/>
            <a:r>
              <a:rPr lang="en-US" sz="2667" dirty="0">
                <a:solidFill>
                  <a:schemeClr val="bg1"/>
                </a:solidFill>
              </a:rPr>
              <a:t>Azure AKS Kubernetes Cluster</a:t>
            </a:r>
          </a:p>
        </p:txBody>
      </p:sp>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438" y="1539343"/>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908" y="2080296"/>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25160CCE-FF7E-0443-93A5-D81CAEFBA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442153" y="927903"/>
            <a:ext cx="578820" cy="578820"/>
          </a:xfrm>
          <a:prstGeom prst="rect">
            <a:avLst/>
          </a:prstGeom>
        </p:spPr>
      </p:pic>
      <p:grpSp>
        <p:nvGrpSpPr>
          <p:cNvPr id="18" name="Group 17">
            <a:extLst>
              <a:ext uri="{FF2B5EF4-FFF2-40B4-BE49-F238E27FC236}">
                <a16:creationId xmlns:a16="http://schemas.microsoft.com/office/drawing/2014/main" id="{B28E347C-0286-E348-9605-6698CE24C298}"/>
              </a:ext>
            </a:extLst>
          </p:cNvPr>
          <p:cNvGrpSpPr/>
          <p:nvPr/>
        </p:nvGrpSpPr>
        <p:grpSpPr>
          <a:xfrm>
            <a:off x="8662278" y="2719903"/>
            <a:ext cx="3208775" cy="1379542"/>
            <a:chOff x="4193628" y="3909850"/>
            <a:chExt cx="3850530" cy="1655451"/>
          </a:xfrm>
        </p:grpSpPr>
        <p:sp>
          <p:nvSpPr>
            <p:cNvPr id="6" name="Rounded Rectangle 5">
              <a:extLst>
                <a:ext uri="{FF2B5EF4-FFF2-40B4-BE49-F238E27FC236}">
                  <a16:creationId xmlns:a16="http://schemas.microsoft.com/office/drawing/2014/main" id="{FE89C818-F06C-704D-9455-81E6B5F9A8C0}"/>
                </a:ext>
              </a:extLst>
            </p:cNvPr>
            <p:cNvSpPr/>
            <p:nvPr/>
          </p:nvSpPr>
          <p:spPr>
            <a:xfrm>
              <a:off x="4193628" y="3909850"/>
              <a:ext cx="3850530" cy="1618246"/>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7" name="TextBox 16">
              <a:extLst>
                <a:ext uri="{FF2B5EF4-FFF2-40B4-BE49-F238E27FC236}">
                  <a16:creationId xmlns:a16="http://schemas.microsoft.com/office/drawing/2014/main" id="{7DAD52E2-88B2-7747-94C3-DAAC21334175}"/>
                </a:ext>
              </a:extLst>
            </p:cNvPr>
            <p:cNvSpPr txBox="1"/>
            <p:nvPr/>
          </p:nvSpPr>
          <p:spPr>
            <a:xfrm>
              <a:off x="5479199" y="5177503"/>
              <a:ext cx="1310590" cy="387798"/>
            </a:xfrm>
            <a:prstGeom prst="rect">
              <a:avLst/>
            </a:prstGeom>
            <a:noFill/>
          </p:spPr>
          <p:txBody>
            <a:bodyPr wrap="none" rtlCol="0">
              <a:spAutoFit/>
            </a:bodyPr>
            <a:lstStyle/>
            <a:p>
              <a:r>
                <a:rPr lang="en-US" sz="1500" dirty="0">
                  <a:solidFill>
                    <a:srgbClr val="C00000"/>
                  </a:solidFill>
                </a:rPr>
                <a:t>(Resources)</a:t>
              </a:r>
            </a:p>
          </p:txBody>
        </p:sp>
      </p:grpSp>
      <p:pic>
        <p:nvPicPr>
          <p:cNvPr id="110" name="Graphic 109">
            <a:extLst>
              <a:ext uri="{FF2B5EF4-FFF2-40B4-BE49-F238E27FC236}">
                <a16:creationId xmlns:a16="http://schemas.microsoft.com/office/drawing/2014/main" id="{6612A824-1E50-3446-BA60-6396BCD8C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875" y="1198578"/>
            <a:ext cx="1027911" cy="1027911"/>
          </a:xfrm>
          <a:prstGeom prst="rect">
            <a:avLst/>
          </a:prstGeom>
        </p:spPr>
      </p:pic>
      <p:sp>
        <p:nvSpPr>
          <p:cNvPr id="111" name="TextBox 110">
            <a:extLst>
              <a:ext uri="{FF2B5EF4-FFF2-40B4-BE49-F238E27FC236}">
                <a16:creationId xmlns:a16="http://schemas.microsoft.com/office/drawing/2014/main" id="{03E44C2D-C23A-A44E-B2F1-AC7D1C57152C}"/>
              </a:ext>
            </a:extLst>
          </p:cNvPr>
          <p:cNvSpPr txBox="1"/>
          <p:nvPr/>
        </p:nvSpPr>
        <p:spPr>
          <a:xfrm>
            <a:off x="738255" y="2213829"/>
            <a:ext cx="1728550" cy="297454"/>
          </a:xfrm>
          <a:prstGeom prst="rect">
            <a:avLst/>
          </a:prstGeom>
          <a:noFill/>
        </p:spPr>
        <p:txBody>
          <a:bodyPr wrap="none" rtlCol="0">
            <a:spAutoFit/>
          </a:bodyPr>
          <a:lstStyle/>
          <a:p>
            <a:r>
              <a:rPr lang="en-US" sz="1333" dirty="0"/>
              <a:t>Azure Active Directory</a:t>
            </a:r>
          </a:p>
        </p:txBody>
      </p:sp>
      <p:pic>
        <p:nvPicPr>
          <p:cNvPr id="112" name="Graphic 111">
            <a:extLst>
              <a:ext uri="{FF2B5EF4-FFF2-40B4-BE49-F238E27FC236}">
                <a16:creationId xmlns:a16="http://schemas.microsoft.com/office/drawing/2014/main" id="{7BF246C1-CD3A-4B4A-BDD4-53F2DF54AA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765" y="2910804"/>
            <a:ext cx="948653" cy="948653"/>
          </a:xfrm>
          <a:prstGeom prst="rect">
            <a:avLst/>
          </a:prstGeom>
        </p:spPr>
      </p:pic>
      <p:sp>
        <p:nvSpPr>
          <p:cNvPr id="113" name="TextBox 112">
            <a:extLst>
              <a:ext uri="{FF2B5EF4-FFF2-40B4-BE49-F238E27FC236}">
                <a16:creationId xmlns:a16="http://schemas.microsoft.com/office/drawing/2014/main" id="{377F3563-59BC-0849-8DD5-1B47ECF32490}"/>
              </a:ext>
            </a:extLst>
          </p:cNvPr>
          <p:cNvSpPr txBox="1"/>
          <p:nvPr/>
        </p:nvSpPr>
        <p:spPr>
          <a:xfrm>
            <a:off x="570969" y="3722130"/>
            <a:ext cx="2215607" cy="297454"/>
          </a:xfrm>
          <a:prstGeom prst="rect">
            <a:avLst/>
          </a:prstGeom>
          <a:noFill/>
        </p:spPr>
        <p:txBody>
          <a:bodyPr wrap="none" rtlCol="0">
            <a:spAutoFit/>
          </a:bodyPr>
          <a:lstStyle/>
          <a:p>
            <a:r>
              <a:rPr lang="en-US" sz="1333" dirty="0"/>
              <a:t>Azure AD Group: </a:t>
            </a:r>
            <a:r>
              <a:rPr lang="en-US" sz="1333" dirty="0" err="1"/>
              <a:t>aksreadonly</a:t>
            </a:r>
            <a:endParaRPr lang="en-US" sz="1333" dirty="0"/>
          </a:p>
        </p:txBody>
      </p:sp>
      <p:pic>
        <p:nvPicPr>
          <p:cNvPr id="114" name="Graphic 113">
            <a:extLst>
              <a:ext uri="{FF2B5EF4-FFF2-40B4-BE49-F238E27FC236}">
                <a16:creationId xmlns:a16="http://schemas.microsoft.com/office/drawing/2014/main" id="{A34A6247-16A9-FC44-BF84-EBE77C3450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82" y="4845757"/>
            <a:ext cx="925218" cy="925218"/>
          </a:xfrm>
          <a:prstGeom prst="rect">
            <a:avLst/>
          </a:prstGeom>
        </p:spPr>
      </p:pic>
      <p:sp>
        <p:nvSpPr>
          <p:cNvPr id="115" name="TextBox 114">
            <a:extLst>
              <a:ext uri="{FF2B5EF4-FFF2-40B4-BE49-F238E27FC236}">
                <a16:creationId xmlns:a16="http://schemas.microsoft.com/office/drawing/2014/main" id="{63590302-5C67-2747-9BEC-74D5B46B21E1}"/>
              </a:ext>
            </a:extLst>
          </p:cNvPr>
          <p:cNvSpPr txBox="1"/>
          <p:nvPr/>
        </p:nvSpPr>
        <p:spPr>
          <a:xfrm>
            <a:off x="614502" y="5823174"/>
            <a:ext cx="1894558" cy="297454"/>
          </a:xfrm>
          <a:prstGeom prst="rect">
            <a:avLst/>
          </a:prstGeom>
          <a:noFill/>
        </p:spPr>
        <p:txBody>
          <a:bodyPr wrap="none" rtlCol="0">
            <a:spAutoFit/>
          </a:bodyPr>
          <a:lstStyle/>
          <a:p>
            <a:r>
              <a:rPr lang="en-US" sz="1333" dirty="0"/>
              <a:t>Azure AD User: </a:t>
            </a:r>
            <a:r>
              <a:rPr lang="en-IN" sz="1333" dirty="0">
                <a:latin typeface="Menlo" panose="020B0609030804020204" pitchFamily="49" charset="0"/>
              </a:rPr>
              <a:t>aksread1</a:t>
            </a:r>
            <a:endParaRPr lang="en-US" sz="1333" dirty="0"/>
          </a:p>
        </p:txBody>
      </p:sp>
      <p:sp>
        <p:nvSpPr>
          <p:cNvPr id="116" name="TextBox 115">
            <a:extLst>
              <a:ext uri="{FF2B5EF4-FFF2-40B4-BE49-F238E27FC236}">
                <a16:creationId xmlns:a16="http://schemas.microsoft.com/office/drawing/2014/main" id="{0F82D212-47D8-424A-9079-308319DEC5C0}"/>
              </a:ext>
            </a:extLst>
          </p:cNvPr>
          <p:cNvSpPr txBox="1"/>
          <p:nvPr/>
        </p:nvSpPr>
        <p:spPr>
          <a:xfrm>
            <a:off x="580965" y="4000848"/>
            <a:ext cx="2148280" cy="502573"/>
          </a:xfrm>
          <a:prstGeom prst="rect">
            <a:avLst/>
          </a:prstGeom>
          <a:noFill/>
        </p:spPr>
        <p:txBody>
          <a:bodyPr wrap="none" rtlCol="0">
            <a:spAutoFit/>
          </a:bodyPr>
          <a:lstStyle/>
          <a:p>
            <a:r>
              <a:rPr lang="en-US" sz="1333" dirty="0">
                <a:solidFill>
                  <a:srgbClr val="C00000"/>
                </a:solidFill>
              </a:rPr>
              <a:t>Object ID: </a:t>
            </a:r>
            <a:r>
              <a:rPr lang="en-IN" sz="1333" dirty="0">
                <a:solidFill>
                  <a:srgbClr val="C00000"/>
                </a:solidFill>
              </a:rPr>
              <a:t>e6dcdae4-e9ff-42</a:t>
            </a:r>
          </a:p>
          <a:p>
            <a:r>
              <a:rPr lang="en-IN" sz="1333" dirty="0">
                <a:solidFill>
                  <a:srgbClr val="C00000"/>
                </a:solidFill>
              </a:rPr>
              <a:t>61-81e6-0d08537c4cf8</a:t>
            </a:r>
          </a:p>
        </p:txBody>
      </p:sp>
      <p:sp>
        <p:nvSpPr>
          <p:cNvPr id="117" name="Rounded Rectangle 116">
            <a:extLst>
              <a:ext uri="{FF2B5EF4-FFF2-40B4-BE49-F238E27FC236}">
                <a16:creationId xmlns:a16="http://schemas.microsoft.com/office/drawing/2014/main" id="{77F1CB8A-6281-744E-BE90-9EFE175048FB}"/>
              </a:ext>
            </a:extLst>
          </p:cNvPr>
          <p:cNvSpPr/>
          <p:nvPr/>
        </p:nvSpPr>
        <p:spPr>
          <a:xfrm>
            <a:off x="424995" y="909721"/>
            <a:ext cx="2382805" cy="5218487"/>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8" name="TextBox 117">
            <a:extLst>
              <a:ext uri="{FF2B5EF4-FFF2-40B4-BE49-F238E27FC236}">
                <a16:creationId xmlns:a16="http://schemas.microsoft.com/office/drawing/2014/main" id="{DFE5A114-135E-1F4B-9EA1-DCB027ACFAE1}"/>
              </a:ext>
            </a:extLst>
          </p:cNvPr>
          <p:cNvSpPr txBox="1"/>
          <p:nvPr/>
        </p:nvSpPr>
        <p:spPr>
          <a:xfrm>
            <a:off x="856437" y="927946"/>
            <a:ext cx="1377365" cy="323165"/>
          </a:xfrm>
          <a:prstGeom prst="rect">
            <a:avLst/>
          </a:prstGeom>
          <a:noFill/>
        </p:spPr>
        <p:txBody>
          <a:bodyPr wrap="none" rtlCol="0">
            <a:spAutoFit/>
          </a:bodyPr>
          <a:lstStyle/>
          <a:p>
            <a:r>
              <a:rPr lang="en-US" sz="1500" b="1" dirty="0">
                <a:solidFill>
                  <a:srgbClr val="00B0F0"/>
                </a:solidFill>
              </a:rPr>
              <a:t>Authentication</a:t>
            </a:r>
          </a:p>
        </p:txBody>
      </p:sp>
      <p:sp>
        <p:nvSpPr>
          <p:cNvPr id="119" name="Oval 118">
            <a:extLst>
              <a:ext uri="{FF2B5EF4-FFF2-40B4-BE49-F238E27FC236}">
                <a16:creationId xmlns:a16="http://schemas.microsoft.com/office/drawing/2014/main" id="{28EF519C-E949-5A41-8FF6-FE9EB693F45D}"/>
              </a:ext>
            </a:extLst>
          </p:cNvPr>
          <p:cNvSpPr/>
          <p:nvPr/>
        </p:nvSpPr>
        <p:spPr>
          <a:xfrm>
            <a:off x="9484719" y="5101461"/>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120" name="Up-down Arrow 119">
            <a:extLst>
              <a:ext uri="{FF2B5EF4-FFF2-40B4-BE49-F238E27FC236}">
                <a16:creationId xmlns:a16="http://schemas.microsoft.com/office/drawing/2014/main" id="{B64EC80E-F20E-2445-8940-69BA295AFB87}"/>
              </a:ext>
            </a:extLst>
          </p:cNvPr>
          <p:cNvSpPr/>
          <p:nvPr/>
        </p:nvSpPr>
        <p:spPr>
          <a:xfrm rot="16200000">
            <a:off x="3833476" y="1486765"/>
            <a:ext cx="269324" cy="3991546"/>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1" name="TextBox 120">
            <a:extLst>
              <a:ext uri="{FF2B5EF4-FFF2-40B4-BE49-F238E27FC236}">
                <a16:creationId xmlns:a16="http://schemas.microsoft.com/office/drawing/2014/main" id="{63F0428C-8234-9441-B121-83A7799C111B}"/>
              </a:ext>
            </a:extLst>
          </p:cNvPr>
          <p:cNvSpPr txBox="1"/>
          <p:nvPr/>
        </p:nvSpPr>
        <p:spPr>
          <a:xfrm>
            <a:off x="1899744" y="3087066"/>
            <a:ext cx="4069693" cy="335926"/>
          </a:xfrm>
          <a:prstGeom prst="rect">
            <a:avLst/>
          </a:prstGeom>
          <a:noFill/>
        </p:spPr>
        <p:txBody>
          <a:bodyPr wrap="square" rtlCol="0">
            <a:spAutoFit/>
          </a:bodyPr>
          <a:lstStyle/>
          <a:p>
            <a:r>
              <a:rPr lang="en-US" sz="1583" dirty="0">
                <a:solidFill>
                  <a:srgbClr val="246B1B"/>
                </a:solidFill>
              </a:rPr>
              <a:t>Integrate Azure AD Group &amp; Kubernetes RBAC</a:t>
            </a:r>
          </a:p>
        </p:txBody>
      </p:sp>
      <p:sp>
        <p:nvSpPr>
          <p:cNvPr id="122" name="Oval 121">
            <a:extLst>
              <a:ext uri="{FF2B5EF4-FFF2-40B4-BE49-F238E27FC236}">
                <a16:creationId xmlns:a16="http://schemas.microsoft.com/office/drawing/2014/main" id="{D6017EC1-AB7D-3C45-B14F-BB1B6C919FB1}"/>
              </a:ext>
            </a:extLst>
          </p:cNvPr>
          <p:cNvSpPr/>
          <p:nvPr/>
        </p:nvSpPr>
        <p:spPr>
          <a:xfrm>
            <a:off x="3101814" y="859288"/>
            <a:ext cx="2002458" cy="9732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Cluster Role</a:t>
            </a:r>
          </a:p>
        </p:txBody>
      </p:sp>
      <p:sp>
        <p:nvSpPr>
          <p:cNvPr id="123" name="Oval 122">
            <a:extLst>
              <a:ext uri="{FF2B5EF4-FFF2-40B4-BE49-F238E27FC236}">
                <a16:creationId xmlns:a16="http://schemas.microsoft.com/office/drawing/2014/main" id="{8161D51B-3F19-9344-8537-3440DBB50955}"/>
              </a:ext>
            </a:extLst>
          </p:cNvPr>
          <p:cNvSpPr/>
          <p:nvPr/>
        </p:nvSpPr>
        <p:spPr>
          <a:xfrm>
            <a:off x="3106283" y="1915888"/>
            <a:ext cx="2002458" cy="9732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Cluster Role Binding</a:t>
            </a:r>
          </a:p>
        </p:txBody>
      </p:sp>
      <p:sp>
        <p:nvSpPr>
          <p:cNvPr id="124" name="Rectangle 123">
            <a:extLst>
              <a:ext uri="{FF2B5EF4-FFF2-40B4-BE49-F238E27FC236}">
                <a16:creationId xmlns:a16="http://schemas.microsoft.com/office/drawing/2014/main" id="{802D4E32-A6FF-A340-908F-0E16F76D6F12}"/>
              </a:ext>
            </a:extLst>
          </p:cNvPr>
          <p:cNvSpPr/>
          <p:nvPr/>
        </p:nvSpPr>
        <p:spPr>
          <a:xfrm>
            <a:off x="6617139" y="4771045"/>
            <a:ext cx="2237174"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r>
              <a:rPr lang="en-US" sz="1500" dirty="0">
                <a:solidFill>
                  <a:schemeClr val="bg1"/>
                </a:solidFill>
              </a:rPr>
              <a:t> </a:t>
            </a:r>
            <a:r>
              <a:rPr lang="en-US" sz="1500" dirty="0">
                <a:solidFill>
                  <a:srgbClr val="FFC000"/>
                </a:solidFill>
              </a:rPr>
              <a:t>get</a:t>
            </a:r>
            <a:r>
              <a:rPr lang="en-US" sz="1500" dirty="0">
                <a:solidFill>
                  <a:schemeClr val="bg1"/>
                </a:solidFill>
              </a:rPr>
              <a:t> nodes</a:t>
            </a:r>
            <a:endParaRPr lang="en-US" sz="1500" dirty="0">
              <a:solidFill>
                <a:srgbClr val="FFC000"/>
              </a:solidFill>
            </a:endParaRPr>
          </a:p>
        </p:txBody>
      </p:sp>
      <p:pic>
        <p:nvPicPr>
          <p:cNvPr id="125" name="Graphic 124" descr="Internet">
            <a:extLst>
              <a:ext uri="{FF2B5EF4-FFF2-40B4-BE49-F238E27FC236}">
                <a16:creationId xmlns:a16="http://schemas.microsoft.com/office/drawing/2014/main" id="{FA231B02-9872-4C4F-8C2C-69E0695ADE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12204" y="4574875"/>
            <a:ext cx="990708" cy="990708"/>
          </a:xfrm>
          <a:prstGeom prst="rect">
            <a:avLst/>
          </a:prstGeom>
        </p:spPr>
      </p:pic>
      <p:sp>
        <p:nvSpPr>
          <p:cNvPr id="126" name="TextBox 125">
            <a:extLst>
              <a:ext uri="{FF2B5EF4-FFF2-40B4-BE49-F238E27FC236}">
                <a16:creationId xmlns:a16="http://schemas.microsoft.com/office/drawing/2014/main" id="{B473C073-3CAD-644D-BC66-E53CB5F8648D}"/>
              </a:ext>
            </a:extLst>
          </p:cNvPr>
          <p:cNvSpPr txBox="1"/>
          <p:nvPr/>
        </p:nvSpPr>
        <p:spPr>
          <a:xfrm>
            <a:off x="10448991" y="5485863"/>
            <a:ext cx="860044" cy="323165"/>
          </a:xfrm>
          <a:prstGeom prst="rect">
            <a:avLst/>
          </a:prstGeom>
          <a:noFill/>
        </p:spPr>
        <p:txBody>
          <a:bodyPr wrap="none" rtlCol="0">
            <a:spAutoFit/>
          </a:bodyPr>
          <a:lstStyle/>
          <a:p>
            <a:r>
              <a:rPr lang="en-US" sz="1500" dirty="0"/>
              <a:t>Terminal</a:t>
            </a:r>
          </a:p>
        </p:txBody>
      </p:sp>
      <p:sp>
        <p:nvSpPr>
          <p:cNvPr id="127" name="Rounded Rectangle 126">
            <a:extLst>
              <a:ext uri="{FF2B5EF4-FFF2-40B4-BE49-F238E27FC236}">
                <a16:creationId xmlns:a16="http://schemas.microsoft.com/office/drawing/2014/main" id="{4A6C61B8-F575-A241-BF0D-42CB18D17ACB}"/>
              </a:ext>
            </a:extLst>
          </p:cNvPr>
          <p:cNvSpPr/>
          <p:nvPr/>
        </p:nvSpPr>
        <p:spPr>
          <a:xfrm>
            <a:off x="3368865" y="4563795"/>
            <a:ext cx="8252167" cy="1747039"/>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8" name="TextBox 127">
            <a:extLst>
              <a:ext uri="{FF2B5EF4-FFF2-40B4-BE49-F238E27FC236}">
                <a16:creationId xmlns:a16="http://schemas.microsoft.com/office/drawing/2014/main" id="{B58A75D9-E4E6-794B-B98C-98664A7427D7}"/>
              </a:ext>
            </a:extLst>
          </p:cNvPr>
          <p:cNvSpPr txBox="1"/>
          <p:nvPr/>
        </p:nvSpPr>
        <p:spPr>
          <a:xfrm>
            <a:off x="6918838" y="5964238"/>
            <a:ext cx="1246752" cy="323165"/>
          </a:xfrm>
          <a:prstGeom prst="rect">
            <a:avLst/>
          </a:prstGeom>
          <a:noFill/>
        </p:spPr>
        <p:txBody>
          <a:bodyPr wrap="none" rtlCol="0">
            <a:spAutoFit/>
          </a:bodyPr>
          <a:lstStyle/>
          <a:p>
            <a:r>
              <a:rPr lang="en-US" sz="1500" b="1" dirty="0"/>
              <a:t>Your Desktop</a:t>
            </a:r>
          </a:p>
        </p:txBody>
      </p:sp>
      <p:sp>
        <p:nvSpPr>
          <p:cNvPr id="129" name="Rectangle 128">
            <a:extLst>
              <a:ext uri="{FF2B5EF4-FFF2-40B4-BE49-F238E27FC236}">
                <a16:creationId xmlns:a16="http://schemas.microsoft.com/office/drawing/2014/main" id="{763FB751-8F8D-AA4C-8B11-9EB9E16CED2F}"/>
              </a:ext>
            </a:extLst>
          </p:cNvPr>
          <p:cNvSpPr/>
          <p:nvPr/>
        </p:nvSpPr>
        <p:spPr>
          <a:xfrm>
            <a:off x="3664051" y="4757882"/>
            <a:ext cx="2358269"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Credentials Cached</a:t>
            </a:r>
          </a:p>
        </p:txBody>
      </p:sp>
      <p:cxnSp>
        <p:nvCxnSpPr>
          <p:cNvPr id="8" name="Straight Arrow Connector 7">
            <a:extLst>
              <a:ext uri="{FF2B5EF4-FFF2-40B4-BE49-F238E27FC236}">
                <a16:creationId xmlns:a16="http://schemas.microsoft.com/office/drawing/2014/main" id="{92A652B1-42F0-AB47-9BF4-597959AC036E}"/>
              </a:ext>
            </a:extLst>
          </p:cNvPr>
          <p:cNvCxnSpPr>
            <a:stCxn id="125" idx="1"/>
            <a:endCxn id="124" idx="3"/>
          </p:cNvCxnSpPr>
          <p:nvPr/>
        </p:nvCxnSpPr>
        <p:spPr>
          <a:xfrm flipH="1" flipV="1">
            <a:off x="8854312" y="5060056"/>
            <a:ext cx="1557892" cy="10173"/>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F3EB9D0-1C43-1843-AD32-0D37A6C527D0}"/>
              </a:ext>
            </a:extLst>
          </p:cNvPr>
          <p:cNvCxnSpPr>
            <a:stCxn id="124" idx="2"/>
          </p:cNvCxnSpPr>
          <p:nvPr/>
        </p:nvCxnSpPr>
        <p:spPr>
          <a:xfrm rot="5400000" flipH="1">
            <a:off x="4763092" y="2376433"/>
            <a:ext cx="20516" cy="5924753"/>
          </a:xfrm>
          <a:prstGeom prst="bentConnector4">
            <a:avLst>
              <a:gd name="adj1" fmla="val -2490203"/>
              <a:gd name="adj2" fmla="val 79609"/>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9D4A6-08D7-E94B-804B-0D1A6E5D6B5A}"/>
              </a:ext>
            </a:extLst>
          </p:cNvPr>
          <p:cNvCxnSpPr>
            <a:stCxn id="114" idx="0"/>
            <a:endCxn id="129" idx="1"/>
          </p:cNvCxnSpPr>
          <p:nvPr/>
        </p:nvCxnSpPr>
        <p:spPr>
          <a:xfrm rot="16200000" flipH="1">
            <a:off x="2473853" y="3856694"/>
            <a:ext cx="201136" cy="2179260"/>
          </a:xfrm>
          <a:prstGeom prst="bentConnector4">
            <a:avLst>
              <a:gd name="adj1" fmla="val -94712"/>
              <a:gd name="adj2" fmla="val 64985"/>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2BB1EC1-987F-074D-A8C9-F6C8C7B6152E}"/>
              </a:ext>
            </a:extLst>
          </p:cNvPr>
          <p:cNvCxnSpPr>
            <a:stCxn id="124" idx="0"/>
            <a:endCxn id="39" idx="2"/>
          </p:cNvCxnSpPr>
          <p:nvPr/>
        </p:nvCxnSpPr>
        <p:spPr>
          <a:xfrm rot="16200000" flipV="1">
            <a:off x="6634676" y="3669995"/>
            <a:ext cx="1048915" cy="1153185"/>
          </a:xfrm>
          <a:prstGeom prst="bentConnector3">
            <a:avLst>
              <a:gd name="adj1" fmla="val 2936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A703125-EA96-FC40-BB5A-610CA591E9C9}"/>
              </a:ext>
            </a:extLst>
          </p:cNvPr>
          <p:cNvSpPr/>
          <p:nvPr/>
        </p:nvSpPr>
        <p:spPr>
          <a:xfrm>
            <a:off x="3404987" y="548586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62" name="Oval 61">
            <a:extLst>
              <a:ext uri="{FF2B5EF4-FFF2-40B4-BE49-F238E27FC236}">
                <a16:creationId xmlns:a16="http://schemas.microsoft.com/office/drawing/2014/main" id="{23989DAC-070B-CB48-B30D-7B8AB37E0D5E}"/>
              </a:ext>
            </a:extLst>
          </p:cNvPr>
          <p:cNvSpPr/>
          <p:nvPr/>
        </p:nvSpPr>
        <p:spPr>
          <a:xfrm>
            <a:off x="2939881" y="466221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64" name="Oval 63">
            <a:extLst>
              <a:ext uri="{FF2B5EF4-FFF2-40B4-BE49-F238E27FC236}">
                <a16:creationId xmlns:a16="http://schemas.microsoft.com/office/drawing/2014/main" id="{5B5725F0-8F88-954A-89CD-FDE08B22D53D}"/>
              </a:ext>
            </a:extLst>
          </p:cNvPr>
          <p:cNvSpPr/>
          <p:nvPr/>
        </p:nvSpPr>
        <p:spPr>
          <a:xfrm>
            <a:off x="6617139" y="407865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pic>
        <p:nvPicPr>
          <p:cNvPr id="1026" name="Picture 2">
            <a:extLst>
              <a:ext uri="{FF2B5EF4-FFF2-40B4-BE49-F238E27FC236}">
                <a16:creationId xmlns:a16="http://schemas.microsoft.com/office/drawing/2014/main" id="{CBA36FDD-627E-9A47-B4CF-DCA13E1638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3551" y="2947653"/>
            <a:ext cx="751074" cy="7510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774BD273-B495-544F-B2A1-E9F32742B2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16719" y="2958734"/>
            <a:ext cx="751074" cy="7510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DC1F0DC5-2385-6940-8684-69E437D89F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97414" y="2947653"/>
            <a:ext cx="751074" cy="751074"/>
          </a:xfrm>
          <a:prstGeom prst="rect">
            <a:avLst/>
          </a:prstGeom>
          <a:noFill/>
          <a:extLst>
            <a:ext uri="{909E8E84-426E-40DD-AFC4-6F175D3DCCD1}">
              <a14:hiddenFill xmlns:a14="http://schemas.microsoft.com/office/drawing/2010/main">
                <a:solidFill>
                  <a:srgbClr val="FFFFFF"/>
                </a:solidFill>
              </a14:hiddenFill>
            </a:ext>
          </a:extLst>
        </p:spPr>
      </p:pic>
      <p:sp>
        <p:nvSpPr>
          <p:cNvPr id="68" name="Explosion 2 67">
            <a:extLst>
              <a:ext uri="{FF2B5EF4-FFF2-40B4-BE49-F238E27FC236}">
                <a16:creationId xmlns:a16="http://schemas.microsoft.com/office/drawing/2014/main" id="{2A6884DE-9B1C-AC48-8B21-A4BE848F2005}"/>
              </a:ext>
            </a:extLst>
          </p:cNvPr>
          <p:cNvSpPr/>
          <p:nvPr/>
        </p:nvSpPr>
        <p:spPr>
          <a:xfrm>
            <a:off x="6982667" y="3702648"/>
            <a:ext cx="2315906" cy="962520"/>
          </a:xfrm>
          <a:prstGeom prst="irregularSeal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Access</a:t>
            </a:r>
          </a:p>
          <a:p>
            <a:pPr algn="ctr"/>
            <a:r>
              <a:rPr lang="en-US" sz="1500" dirty="0"/>
              <a:t>Granted</a:t>
            </a:r>
          </a:p>
        </p:txBody>
      </p:sp>
      <p:sp>
        <p:nvSpPr>
          <p:cNvPr id="69" name="Oval 68">
            <a:extLst>
              <a:ext uri="{FF2B5EF4-FFF2-40B4-BE49-F238E27FC236}">
                <a16:creationId xmlns:a16="http://schemas.microsoft.com/office/drawing/2014/main" id="{4E0D4451-A648-C64B-B433-06D288590401}"/>
              </a:ext>
            </a:extLst>
          </p:cNvPr>
          <p:cNvSpPr/>
          <p:nvPr/>
        </p:nvSpPr>
        <p:spPr>
          <a:xfrm>
            <a:off x="8375714" y="5583597"/>
            <a:ext cx="1531403" cy="6614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 Only User</a:t>
            </a:r>
          </a:p>
        </p:txBody>
      </p:sp>
    </p:spTree>
    <p:extLst>
      <p:ext uri="{BB962C8B-B14F-4D97-AF65-F5344CB8AC3E}">
        <p14:creationId xmlns:p14="http://schemas.microsoft.com/office/powerpoint/2010/main" val="3612296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7AFA70E-03DF-AD4F-A004-443EF90EC2E6}"/>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C5CDB631-F34C-B14E-B1BB-A63738512CEA}"/>
              </a:ext>
            </a:extLst>
          </p:cNvPr>
          <p:cNvSpPr>
            <a:spLocks noGrp="1"/>
          </p:cNvSpPr>
          <p:nvPr>
            <p:ph type="title"/>
          </p:nvPr>
        </p:nvSpPr>
        <p:spPr>
          <a:xfrm>
            <a:off x="838200" y="-96979"/>
            <a:ext cx="10515600" cy="990709"/>
          </a:xfrm>
        </p:spPr>
        <p:txBody>
          <a:bodyPr/>
          <a:lstStyle/>
          <a:p>
            <a:r>
              <a:rPr lang="en-US" dirty="0"/>
              <a:t>Azure Active Directory &amp; Kubernetes RBAC</a:t>
            </a:r>
          </a:p>
        </p:txBody>
      </p:sp>
      <p:sp>
        <p:nvSpPr>
          <p:cNvPr id="5" name="Rounded Rectangle 4">
            <a:extLst>
              <a:ext uri="{FF2B5EF4-FFF2-40B4-BE49-F238E27FC236}">
                <a16:creationId xmlns:a16="http://schemas.microsoft.com/office/drawing/2014/main" id="{3868EB7B-AE5F-B442-A833-A3E4364F4FFA}"/>
              </a:ext>
            </a:extLst>
          </p:cNvPr>
          <p:cNvSpPr/>
          <p:nvPr/>
        </p:nvSpPr>
        <p:spPr>
          <a:xfrm>
            <a:off x="5815286" y="893730"/>
            <a:ext cx="6157748" cy="3482082"/>
          </a:xfrm>
          <a:prstGeom prst="roundRect">
            <a:avLst>
              <a:gd name="adj" fmla="val 5445"/>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cxnSp>
        <p:nvCxnSpPr>
          <p:cNvPr id="16" name="Straight Arrow Connector 15">
            <a:extLst>
              <a:ext uri="{FF2B5EF4-FFF2-40B4-BE49-F238E27FC236}">
                <a16:creationId xmlns:a16="http://schemas.microsoft.com/office/drawing/2014/main" id="{B5A2AB2B-DE64-F64A-995E-0CE2CFF4037B}"/>
              </a:ext>
            </a:extLst>
          </p:cNvPr>
          <p:cNvCxnSpPr>
            <a:cxnSpLocks/>
          </p:cNvCxnSpPr>
          <p:nvPr/>
        </p:nvCxnSpPr>
        <p:spPr>
          <a:xfrm>
            <a:off x="10264957" y="2431283"/>
            <a:ext cx="1" cy="2974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DCFE964-BA56-4E4B-AF6E-224AC96CA4E1}"/>
              </a:ext>
            </a:extLst>
          </p:cNvPr>
          <p:cNvSpPr/>
          <p:nvPr/>
        </p:nvSpPr>
        <p:spPr>
          <a:xfrm>
            <a:off x="7230242" y="2117638"/>
            <a:ext cx="4640812" cy="3153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a:t>
            </a:r>
          </a:p>
        </p:txBody>
      </p:sp>
      <p:sp>
        <p:nvSpPr>
          <p:cNvPr id="34" name="Rectangle 33">
            <a:extLst>
              <a:ext uri="{FF2B5EF4-FFF2-40B4-BE49-F238E27FC236}">
                <a16:creationId xmlns:a16="http://schemas.microsoft.com/office/drawing/2014/main" id="{A9C1699F-5992-6B4F-AF20-4865934F7AB9}"/>
              </a:ext>
            </a:extLst>
          </p:cNvPr>
          <p:cNvSpPr/>
          <p:nvPr/>
        </p:nvSpPr>
        <p:spPr>
          <a:xfrm>
            <a:off x="7230241" y="3200993"/>
            <a:ext cx="1226207" cy="52551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Get</a:t>
            </a:r>
          </a:p>
          <a:p>
            <a:pPr algn="ctr"/>
            <a:r>
              <a:rPr lang="en-US" sz="1500" dirty="0">
                <a:solidFill>
                  <a:srgbClr val="FFC000"/>
                </a:solidFill>
              </a:rPr>
              <a:t>(Verb)</a:t>
            </a:r>
          </a:p>
        </p:txBody>
      </p:sp>
      <p:cxnSp>
        <p:nvCxnSpPr>
          <p:cNvPr id="35" name="Straight Arrow Connector 34">
            <a:extLst>
              <a:ext uri="{FF2B5EF4-FFF2-40B4-BE49-F238E27FC236}">
                <a16:creationId xmlns:a16="http://schemas.microsoft.com/office/drawing/2014/main" id="{622DC82D-7A59-5A4D-9CF2-5C2BEF85D4AE}"/>
              </a:ext>
            </a:extLst>
          </p:cNvPr>
          <p:cNvCxnSpPr>
            <a:cxnSpLocks/>
            <a:endCxn id="34" idx="0"/>
          </p:cNvCxnSpPr>
          <p:nvPr/>
        </p:nvCxnSpPr>
        <p:spPr>
          <a:xfrm>
            <a:off x="7843344" y="2432949"/>
            <a:ext cx="0" cy="768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5B10671-16B1-AE4E-9D04-E3318C91C415}"/>
              </a:ext>
            </a:extLst>
          </p:cNvPr>
          <p:cNvSpPr/>
          <p:nvPr/>
        </p:nvSpPr>
        <p:spPr>
          <a:xfrm>
            <a:off x="5969438" y="1577003"/>
            <a:ext cx="5901615" cy="3153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Role Binding</a:t>
            </a:r>
          </a:p>
        </p:txBody>
      </p:sp>
      <p:sp>
        <p:nvSpPr>
          <p:cNvPr id="39" name="Rectangle 38">
            <a:extLst>
              <a:ext uri="{FF2B5EF4-FFF2-40B4-BE49-F238E27FC236}">
                <a16:creationId xmlns:a16="http://schemas.microsoft.com/office/drawing/2014/main" id="{0B8660A0-8926-BD40-A0DE-3BE21E952F5A}"/>
              </a:ext>
            </a:extLst>
          </p:cNvPr>
          <p:cNvSpPr/>
          <p:nvPr/>
        </p:nvSpPr>
        <p:spPr>
          <a:xfrm>
            <a:off x="5969437" y="3196613"/>
            <a:ext cx="1226207" cy="5255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User / Group</a:t>
            </a:r>
          </a:p>
          <a:p>
            <a:pPr algn="ctr"/>
            <a:r>
              <a:rPr lang="en-US" sz="1500" dirty="0">
                <a:solidFill>
                  <a:srgbClr val="FFC000"/>
                </a:solidFill>
              </a:rPr>
              <a:t>(Subject)</a:t>
            </a:r>
          </a:p>
        </p:txBody>
      </p:sp>
      <p:cxnSp>
        <p:nvCxnSpPr>
          <p:cNvPr id="40" name="Straight Arrow Connector 39">
            <a:extLst>
              <a:ext uri="{FF2B5EF4-FFF2-40B4-BE49-F238E27FC236}">
                <a16:creationId xmlns:a16="http://schemas.microsoft.com/office/drawing/2014/main" id="{7062CD3F-A29E-0942-97E9-5D939B6A39C0}"/>
              </a:ext>
            </a:extLst>
          </p:cNvPr>
          <p:cNvCxnSpPr>
            <a:cxnSpLocks/>
            <a:endCxn id="39" idx="0"/>
          </p:cNvCxnSpPr>
          <p:nvPr/>
        </p:nvCxnSpPr>
        <p:spPr>
          <a:xfrm flipH="1">
            <a:off x="6582541" y="1892314"/>
            <a:ext cx="34598" cy="130429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DD1FF3A-6D50-8640-931B-619A54C33484}"/>
              </a:ext>
            </a:extLst>
          </p:cNvPr>
          <p:cNvSpPr txBox="1"/>
          <p:nvPr/>
        </p:nvSpPr>
        <p:spPr>
          <a:xfrm>
            <a:off x="7010656" y="943682"/>
            <a:ext cx="4288097" cy="502766"/>
          </a:xfrm>
          <a:prstGeom prst="rect">
            <a:avLst/>
          </a:prstGeom>
          <a:noFill/>
        </p:spPr>
        <p:txBody>
          <a:bodyPr wrap="none" rtlCol="0">
            <a:spAutoFit/>
          </a:bodyPr>
          <a:lstStyle/>
          <a:p>
            <a:pPr algn="ctr"/>
            <a:r>
              <a:rPr lang="en-US" sz="2667" dirty="0">
                <a:solidFill>
                  <a:schemeClr val="bg1"/>
                </a:solidFill>
              </a:rPr>
              <a:t>Azure AKS Kubernetes Cluster</a:t>
            </a:r>
          </a:p>
        </p:txBody>
      </p:sp>
      <p:pic>
        <p:nvPicPr>
          <p:cNvPr id="56" name="Picture 6">
            <a:extLst>
              <a:ext uri="{FF2B5EF4-FFF2-40B4-BE49-F238E27FC236}">
                <a16:creationId xmlns:a16="http://schemas.microsoft.com/office/drawing/2014/main" id="{0DE513B6-825E-214E-83AF-862E0A35F5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438" y="1539343"/>
            <a:ext cx="352970" cy="3529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9FA7B2E3-0DD0-3F46-9D05-2B5C1B61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908" y="2080296"/>
            <a:ext cx="358415" cy="35841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25160CCE-FF7E-0443-93A5-D81CAEFBAB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V="1">
            <a:off x="6442153" y="927903"/>
            <a:ext cx="578820" cy="578820"/>
          </a:xfrm>
          <a:prstGeom prst="rect">
            <a:avLst/>
          </a:prstGeom>
        </p:spPr>
      </p:pic>
      <p:grpSp>
        <p:nvGrpSpPr>
          <p:cNvPr id="18" name="Group 17">
            <a:extLst>
              <a:ext uri="{FF2B5EF4-FFF2-40B4-BE49-F238E27FC236}">
                <a16:creationId xmlns:a16="http://schemas.microsoft.com/office/drawing/2014/main" id="{B28E347C-0286-E348-9605-6698CE24C298}"/>
              </a:ext>
            </a:extLst>
          </p:cNvPr>
          <p:cNvGrpSpPr/>
          <p:nvPr/>
        </p:nvGrpSpPr>
        <p:grpSpPr>
          <a:xfrm>
            <a:off x="8662278" y="2719903"/>
            <a:ext cx="3208775" cy="1379542"/>
            <a:chOff x="4193628" y="3909850"/>
            <a:chExt cx="3850530" cy="1655451"/>
          </a:xfrm>
        </p:grpSpPr>
        <p:sp>
          <p:nvSpPr>
            <p:cNvPr id="6" name="Rounded Rectangle 5">
              <a:extLst>
                <a:ext uri="{FF2B5EF4-FFF2-40B4-BE49-F238E27FC236}">
                  <a16:creationId xmlns:a16="http://schemas.microsoft.com/office/drawing/2014/main" id="{FE89C818-F06C-704D-9455-81E6B5F9A8C0}"/>
                </a:ext>
              </a:extLst>
            </p:cNvPr>
            <p:cNvSpPr/>
            <p:nvPr/>
          </p:nvSpPr>
          <p:spPr>
            <a:xfrm>
              <a:off x="4193628" y="3909850"/>
              <a:ext cx="3850530" cy="1618246"/>
            </a:xfrm>
            <a:prstGeom prst="roundRect">
              <a:avLst>
                <a:gd name="adj" fmla="val 566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7" name="TextBox 16">
              <a:extLst>
                <a:ext uri="{FF2B5EF4-FFF2-40B4-BE49-F238E27FC236}">
                  <a16:creationId xmlns:a16="http://schemas.microsoft.com/office/drawing/2014/main" id="{7DAD52E2-88B2-7747-94C3-DAAC21334175}"/>
                </a:ext>
              </a:extLst>
            </p:cNvPr>
            <p:cNvSpPr txBox="1"/>
            <p:nvPr/>
          </p:nvSpPr>
          <p:spPr>
            <a:xfrm>
              <a:off x="5479199" y="5177503"/>
              <a:ext cx="1310590" cy="387798"/>
            </a:xfrm>
            <a:prstGeom prst="rect">
              <a:avLst/>
            </a:prstGeom>
            <a:noFill/>
          </p:spPr>
          <p:txBody>
            <a:bodyPr wrap="none" rtlCol="0">
              <a:spAutoFit/>
            </a:bodyPr>
            <a:lstStyle/>
            <a:p>
              <a:r>
                <a:rPr lang="en-US" sz="1500" dirty="0">
                  <a:solidFill>
                    <a:srgbClr val="C00000"/>
                  </a:solidFill>
                </a:rPr>
                <a:t>(Resources)</a:t>
              </a:r>
            </a:p>
          </p:txBody>
        </p:sp>
      </p:grpSp>
      <p:pic>
        <p:nvPicPr>
          <p:cNvPr id="110" name="Graphic 109">
            <a:extLst>
              <a:ext uri="{FF2B5EF4-FFF2-40B4-BE49-F238E27FC236}">
                <a16:creationId xmlns:a16="http://schemas.microsoft.com/office/drawing/2014/main" id="{6612A824-1E50-3446-BA60-6396BCD8C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875" y="1198578"/>
            <a:ext cx="1027911" cy="1027911"/>
          </a:xfrm>
          <a:prstGeom prst="rect">
            <a:avLst/>
          </a:prstGeom>
        </p:spPr>
      </p:pic>
      <p:sp>
        <p:nvSpPr>
          <p:cNvPr id="111" name="TextBox 110">
            <a:extLst>
              <a:ext uri="{FF2B5EF4-FFF2-40B4-BE49-F238E27FC236}">
                <a16:creationId xmlns:a16="http://schemas.microsoft.com/office/drawing/2014/main" id="{03E44C2D-C23A-A44E-B2F1-AC7D1C57152C}"/>
              </a:ext>
            </a:extLst>
          </p:cNvPr>
          <p:cNvSpPr txBox="1"/>
          <p:nvPr/>
        </p:nvSpPr>
        <p:spPr>
          <a:xfrm>
            <a:off x="738255" y="2213829"/>
            <a:ext cx="1728550" cy="297454"/>
          </a:xfrm>
          <a:prstGeom prst="rect">
            <a:avLst/>
          </a:prstGeom>
          <a:noFill/>
        </p:spPr>
        <p:txBody>
          <a:bodyPr wrap="none" rtlCol="0">
            <a:spAutoFit/>
          </a:bodyPr>
          <a:lstStyle/>
          <a:p>
            <a:r>
              <a:rPr lang="en-US" sz="1333" dirty="0"/>
              <a:t>Azure Active Directory</a:t>
            </a:r>
          </a:p>
        </p:txBody>
      </p:sp>
      <p:pic>
        <p:nvPicPr>
          <p:cNvPr id="112" name="Graphic 111">
            <a:extLst>
              <a:ext uri="{FF2B5EF4-FFF2-40B4-BE49-F238E27FC236}">
                <a16:creationId xmlns:a16="http://schemas.microsoft.com/office/drawing/2014/main" id="{7BF246C1-CD3A-4B4A-BDD4-53F2DF54AA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765" y="2910804"/>
            <a:ext cx="948653" cy="948653"/>
          </a:xfrm>
          <a:prstGeom prst="rect">
            <a:avLst/>
          </a:prstGeom>
        </p:spPr>
      </p:pic>
      <p:sp>
        <p:nvSpPr>
          <p:cNvPr id="113" name="TextBox 112">
            <a:extLst>
              <a:ext uri="{FF2B5EF4-FFF2-40B4-BE49-F238E27FC236}">
                <a16:creationId xmlns:a16="http://schemas.microsoft.com/office/drawing/2014/main" id="{377F3563-59BC-0849-8DD5-1B47ECF32490}"/>
              </a:ext>
            </a:extLst>
          </p:cNvPr>
          <p:cNvSpPr txBox="1"/>
          <p:nvPr/>
        </p:nvSpPr>
        <p:spPr>
          <a:xfrm>
            <a:off x="570969" y="3722130"/>
            <a:ext cx="2215607" cy="297454"/>
          </a:xfrm>
          <a:prstGeom prst="rect">
            <a:avLst/>
          </a:prstGeom>
          <a:noFill/>
        </p:spPr>
        <p:txBody>
          <a:bodyPr wrap="none" rtlCol="0">
            <a:spAutoFit/>
          </a:bodyPr>
          <a:lstStyle/>
          <a:p>
            <a:r>
              <a:rPr lang="en-US" sz="1333" dirty="0"/>
              <a:t>Azure AD Group: </a:t>
            </a:r>
            <a:r>
              <a:rPr lang="en-US" sz="1333" dirty="0" err="1"/>
              <a:t>aksreadonly</a:t>
            </a:r>
            <a:endParaRPr lang="en-US" sz="1333" dirty="0"/>
          </a:p>
        </p:txBody>
      </p:sp>
      <p:pic>
        <p:nvPicPr>
          <p:cNvPr id="114" name="Graphic 113">
            <a:extLst>
              <a:ext uri="{FF2B5EF4-FFF2-40B4-BE49-F238E27FC236}">
                <a16:creationId xmlns:a16="http://schemas.microsoft.com/office/drawing/2014/main" id="{A34A6247-16A9-FC44-BF84-EBE77C3450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82" y="4845757"/>
            <a:ext cx="925218" cy="925218"/>
          </a:xfrm>
          <a:prstGeom prst="rect">
            <a:avLst/>
          </a:prstGeom>
        </p:spPr>
      </p:pic>
      <p:sp>
        <p:nvSpPr>
          <p:cNvPr id="115" name="TextBox 114">
            <a:extLst>
              <a:ext uri="{FF2B5EF4-FFF2-40B4-BE49-F238E27FC236}">
                <a16:creationId xmlns:a16="http://schemas.microsoft.com/office/drawing/2014/main" id="{63590302-5C67-2747-9BEC-74D5B46B21E1}"/>
              </a:ext>
            </a:extLst>
          </p:cNvPr>
          <p:cNvSpPr txBox="1"/>
          <p:nvPr/>
        </p:nvSpPr>
        <p:spPr>
          <a:xfrm>
            <a:off x="614502" y="5823174"/>
            <a:ext cx="1894558" cy="297454"/>
          </a:xfrm>
          <a:prstGeom prst="rect">
            <a:avLst/>
          </a:prstGeom>
          <a:noFill/>
        </p:spPr>
        <p:txBody>
          <a:bodyPr wrap="none" rtlCol="0">
            <a:spAutoFit/>
          </a:bodyPr>
          <a:lstStyle/>
          <a:p>
            <a:r>
              <a:rPr lang="en-US" sz="1333" dirty="0"/>
              <a:t>Azure AD User: </a:t>
            </a:r>
            <a:r>
              <a:rPr lang="en-IN" sz="1333" dirty="0">
                <a:latin typeface="Menlo" panose="020B0609030804020204" pitchFamily="49" charset="0"/>
              </a:rPr>
              <a:t>aksread1</a:t>
            </a:r>
            <a:endParaRPr lang="en-US" sz="1333" dirty="0"/>
          </a:p>
        </p:txBody>
      </p:sp>
      <p:sp>
        <p:nvSpPr>
          <p:cNvPr id="116" name="TextBox 115">
            <a:extLst>
              <a:ext uri="{FF2B5EF4-FFF2-40B4-BE49-F238E27FC236}">
                <a16:creationId xmlns:a16="http://schemas.microsoft.com/office/drawing/2014/main" id="{0F82D212-47D8-424A-9079-308319DEC5C0}"/>
              </a:ext>
            </a:extLst>
          </p:cNvPr>
          <p:cNvSpPr txBox="1"/>
          <p:nvPr/>
        </p:nvSpPr>
        <p:spPr>
          <a:xfrm>
            <a:off x="580965" y="4000848"/>
            <a:ext cx="2148280" cy="502573"/>
          </a:xfrm>
          <a:prstGeom prst="rect">
            <a:avLst/>
          </a:prstGeom>
          <a:noFill/>
        </p:spPr>
        <p:txBody>
          <a:bodyPr wrap="none" rtlCol="0">
            <a:spAutoFit/>
          </a:bodyPr>
          <a:lstStyle/>
          <a:p>
            <a:r>
              <a:rPr lang="en-US" sz="1333" dirty="0">
                <a:solidFill>
                  <a:srgbClr val="C00000"/>
                </a:solidFill>
              </a:rPr>
              <a:t>Object ID: </a:t>
            </a:r>
            <a:r>
              <a:rPr lang="en-IN" sz="1333" dirty="0">
                <a:solidFill>
                  <a:srgbClr val="C00000"/>
                </a:solidFill>
              </a:rPr>
              <a:t>e6dcdae4-e9ff-42</a:t>
            </a:r>
          </a:p>
          <a:p>
            <a:r>
              <a:rPr lang="en-IN" sz="1333" dirty="0">
                <a:solidFill>
                  <a:srgbClr val="C00000"/>
                </a:solidFill>
              </a:rPr>
              <a:t>61-81e6-0d08537c4cf8</a:t>
            </a:r>
          </a:p>
        </p:txBody>
      </p:sp>
      <p:sp>
        <p:nvSpPr>
          <p:cNvPr id="117" name="Rounded Rectangle 116">
            <a:extLst>
              <a:ext uri="{FF2B5EF4-FFF2-40B4-BE49-F238E27FC236}">
                <a16:creationId xmlns:a16="http://schemas.microsoft.com/office/drawing/2014/main" id="{77F1CB8A-6281-744E-BE90-9EFE175048FB}"/>
              </a:ext>
            </a:extLst>
          </p:cNvPr>
          <p:cNvSpPr/>
          <p:nvPr/>
        </p:nvSpPr>
        <p:spPr>
          <a:xfrm>
            <a:off x="424995" y="909721"/>
            <a:ext cx="2382805" cy="5218487"/>
          </a:xfrm>
          <a:prstGeom prst="roundRect">
            <a:avLst>
              <a:gd name="adj" fmla="val 5397"/>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8" name="TextBox 117">
            <a:extLst>
              <a:ext uri="{FF2B5EF4-FFF2-40B4-BE49-F238E27FC236}">
                <a16:creationId xmlns:a16="http://schemas.microsoft.com/office/drawing/2014/main" id="{DFE5A114-135E-1F4B-9EA1-DCB027ACFAE1}"/>
              </a:ext>
            </a:extLst>
          </p:cNvPr>
          <p:cNvSpPr txBox="1"/>
          <p:nvPr/>
        </p:nvSpPr>
        <p:spPr>
          <a:xfrm>
            <a:off x="856437" y="927946"/>
            <a:ext cx="1377365" cy="323165"/>
          </a:xfrm>
          <a:prstGeom prst="rect">
            <a:avLst/>
          </a:prstGeom>
          <a:noFill/>
        </p:spPr>
        <p:txBody>
          <a:bodyPr wrap="none" rtlCol="0">
            <a:spAutoFit/>
          </a:bodyPr>
          <a:lstStyle/>
          <a:p>
            <a:r>
              <a:rPr lang="en-US" sz="1500" b="1" dirty="0">
                <a:solidFill>
                  <a:srgbClr val="00B0F0"/>
                </a:solidFill>
              </a:rPr>
              <a:t>Authentication</a:t>
            </a:r>
          </a:p>
        </p:txBody>
      </p:sp>
      <p:sp>
        <p:nvSpPr>
          <p:cNvPr id="119" name="Oval 118">
            <a:extLst>
              <a:ext uri="{FF2B5EF4-FFF2-40B4-BE49-F238E27FC236}">
                <a16:creationId xmlns:a16="http://schemas.microsoft.com/office/drawing/2014/main" id="{28EF519C-E949-5A41-8FF6-FE9EB693F45D}"/>
              </a:ext>
            </a:extLst>
          </p:cNvPr>
          <p:cNvSpPr/>
          <p:nvPr/>
        </p:nvSpPr>
        <p:spPr>
          <a:xfrm>
            <a:off x="9484719" y="5101461"/>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120" name="Up-down Arrow 119">
            <a:extLst>
              <a:ext uri="{FF2B5EF4-FFF2-40B4-BE49-F238E27FC236}">
                <a16:creationId xmlns:a16="http://schemas.microsoft.com/office/drawing/2014/main" id="{B64EC80E-F20E-2445-8940-69BA295AFB87}"/>
              </a:ext>
            </a:extLst>
          </p:cNvPr>
          <p:cNvSpPr/>
          <p:nvPr/>
        </p:nvSpPr>
        <p:spPr>
          <a:xfrm rot="16200000">
            <a:off x="3833476" y="1486765"/>
            <a:ext cx="269324" cy="3991546"/>
          </a:xfrm>
          <a:prstGeom prst="upDownArrow">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121" name="TextBox 120">
            <a:extLst>
              <a:ext uri="{FF2B5EF4-FFF2-40B4-BE49-F238E27FC236}">
                <a16:creationId xmlns:a16="http://schemas.microsoft.com/office/drawing/2014/main" id="{63F0428C-8234-9441-B121-83A7799C111B}"/>
              </a:ext>
            </a:extLst>
          </p:cNvPr>
          <p:cNvSpPr txBox="1"/>
          <p:nvPr/>
        </p:nvSpPr>
        <p:spPr>
          <a:xfrm>
            <a:off x="1899744" y="3087066"/>
            <a:ext cx="4069693" cy="335926"/>
          </a:xfrm>
          <a:prstGeom prst="rect">
            <a:avLst/>
          </a:prstGeom>
          <a:noFill/>
        </p:spPr>
        <p:txBody>
          <a:bodyPr wrap="square" rtlCol="0">
            <a:spAutoFit/>
          </a:bodyPr>
          <a:lstStyle/>
          <a:p>
            <a:r>
              <a:rPr lang="en-US" sz="1583" dirty="0">
                <a:solidFill>
                  <a:srgbClr val="246B1B"/>
                </a:solidFill>
              </a:rPr>
              <a:t>Integrate Azure AD Group &amp; Kubernetes RBAC</a:t>
            </a:r>
          </a:p>
        </p:txBody>
      </p:sp>
      <p:sp>
        <p:nvSpPr>
          <p:cNvPr id="122" name="Oval 121">
            <a:extLst>
              <a:ext uri="{FF2B5EF4-FFF2-40B4-BE49-F238E27FC236}">
                <a16:creationId xmlns:a16="http://schemas.microsoft.com/office/drawing/2014/main" id="{D6017EC1-AB7D-3C45-B14F-BB1B6C919FB1}"/>
              </a:ext>
            </a:extLst>
          </p:cNvPr>
          <p:cNvSpPr/>
          <p:nvPr/>
        </p:nvSpPr>
        <p:spPr>
          <a:xfrm>
            <a:off x="3101814" y="859288"/>
            <a:ext cx="2002458" cy="97323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Cluster Role</a:t>
            </a:r>
          </a:p>
        </p:txBody>
      </p:sp>
      <p:sp>
        <p:nvSpPr>
          <p:cNvPr id="123" name="Oval 122">
            <a:extLst>
              <a:ext uri="{FF2B5EF4-FFF2-40B4-BE49-F238E27FC236}">
                <a16:creationId xmlns:a16="http://schemas.microsoft.com/office/drawing/2014/main" id="{8161D51B-3F19-9344-8537-3440DBB50955}"/>
              </a:ext>
            </a:extLst>
          </p:cNvPr>
          <p:cNvSpPr/>
          <p:nvPr/>
        </p:nvSpPr>
        <p:spPr>
          <a:xfrm>
            <a:off x="3106283" y="1915888"/>
            <a:ext cx="2002458" cy="9732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k8s Cluster Role Binding</a:t>
            </a:r>
          </a:p>
        </p:txBody>
      </p:sp>
      <p:sp>
        <p:nvSpPr>
          <p:cNvPr id="124" name="Rectangle 123">
            <a:extLst>
              <a:ext uri="{FF2B5EF4-FFF2-40B4-BE49-F238E27FC236}">
                <a16:creationId xmlns:a16="http://schemas.microsoft.com/office/drawing/2014/main" id="{802D4E32-A6FF-A340-908F-0E16F76D6F12}"/>
              </a:ext>
            </a:extLst>
          </p:cNvPr>
          <p:cNvSpPr/>
          <p:nvPr/>
        </p:nvSpPr>
        <p:spPr>
          <a:xfrm>
            <a:off x="6617139" y="4771045"/>
            <a:ext cx="2237174"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err="1">
                <a:solidFill>
                  <a:schemeClr val="bg1"/>
                </a:solidFill>
              </a:rPr>
              <a:t>kubectl</a:t>
            </a:r>
            <a:r>
              <a:rPr lang="en-US" sz="1500" dirty="0">
                <a:solidFill>
                  <a:schemeClr val="bg1"/>
                </a:solidFill>
              </a:rPr>
              <a:t> </a:t>
            </a:r>
            <a:r>
              <a:rPr lang="en-US" sz="1500" dirty="0">
                <a:solidFill>
                  <a:srgbClr val="FFC000"/>
                </a:solidFill>
              </a:rPr>
              <a:t>create </a:t>
            </a:r>
            <a:r>
              <a:rPr lang="en-US" sz="1500" dirty="0">
                <a:solidFill>
                  <a:schemeClr val="bg1"/>
                </a:solidFill>
              </a:rPr>
              <a:t>ns dev</a:t>
            </a:r>
          </a:p>
        </p:txBody>
      </p:sp>
      <p:pic>
        <p:nvPicPr>
          <p:cNvPr id="125" name="Graphic 124" descr="Internet">
            <a:extLst>
              <a:ext uri="{FF2B5EF4-FFF2-40B4-BE49-F238E27FC236}">
                <a16:creationId xmlns:a16="http://schemas.microsoft.com/office/drawing/2014/main" id="{FA231B02-9872-4C4F-8C2C-69E0695ADE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12204" y="4574875"/>
            <a:ext cx="990708" cy="990708"/>
          </a:xfrm>
          <a:prstGeom prst="rect">
            <a:avLst/>
          </a:prstGeom>
        </p:spPr>
      </p:pic>
      <p:sp>
        <p:nvSpPr>
          <p:cNvPr id="126" name="TextBox 125">
            <a:extLst>
              <a:ext uri="{FF2B5EF4-FFF2-40B4-BE49-F238E27FC236}">
                <a16:creationId xmlns:a16="http://schemas.microsoft.com/office/drawing/2014/main" id="{B473C073-3CAD-644D-BC66-E53CB5F8648D}"/>
              </a:ext>
            </a:extLst>
          </p:cNvPr>
          <p:cNvSpPr txBox="1"/>
          <p:nvPr/>
        </p:nvSpPr>
        <p:spPr>
          <a:xfrm>
            <a:off x="10444479" y="5485863"/>
            <a:ext cx="860044" cy="323165"/>
          </a:xfrm>
          <a:prstGeom prst="rect">
            <a:avLst/>
          </a:prstGeom>
          <a:noFill/>
        </p:spPr>
        <p:txBody>
          <a:bodyPr wrap="none" rtlCol="0">
            <a:spAutoFit/>
          </a:bodyPr>
          <a:lstStyle/>
          <a:p>
            <a:r>
              <a:rPr lang="en-US" sz="1500" dirty="0"/>
              <a:t>Terminal</a:t>
            </a:r>
          </a:p>
        </p:txBody>
      </p:sp>
      <p:sp>
        <p:nvSpPr>
          <p:cNvPr id="127" name="Rounded Rectangle 126">
            <a:extLst>
              <a:ext uri="{FF2B5EF4-FFF2-40B4-BE49-F238E27FC236}">
                <a16:creationId xmlns:a16="http://schemas.microsoft.com/office/drawing/2014/main" id="{4A6C61B8-F575-A241-BF0D-42CB18D17ACB}"/>
              </a:ext>
            </a:extLst>
          </p:cNvPr>
          <p:cNvSpPr/>
          <p:nvPr/>
        </p:nvSpPr>
        <p:spPr>
          <a:xfrm>
            <a:off x="3368865" y="4563795"/>
            <a:ext cx="8252167" cy="1747039"/>
          </a:xfrm>
          <a:prstGeom prst="roundRect">
            <a:avLst>
              <a:gd name="adj" fmla="val 5397"/>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8" name="TextBox 127">
            <a:extLst>
              <a:ext uri="{FF2B5EF4-FFF2-40B4-BE49-F238E27FC236}">
                <a16:creationId xmlns:a16="http://schemas.microsoft.com/office/drawing/2014/main" id="{B58A75D9-E4E6-794B-B98C-98664A7427D7}"/>
              </a:ext>
            </a:extLst>
          </p:cNvPr>
          <p:cNvSpPr txBox="1"/>
          <p:nvPr/>
        </p:nvSpPr>
        <p:spPr>
          <a:xfrm>
            <a:off x="6918838" y="5964238"/>
            <a:ext cx="1246752" cy="323165"/>
          </a:xfrm>
          <a:prstGeom prst="rect">
            <a:avLst/>
          </a:prstGeom>
          <a:noFill/>
        </p:spPr>
        <p:txBody>
          <a:bodyPr wrap="none" rtlCol="0">
            <a:spAutoFit/>
          </a:bodyPr>
          <a:lstStyle/>
          <a:p>
            <a:r>
              <a:rPr lang="en-US" sz="1500" b="1" dirty="0"/>
              <a:t>Your Desktop</a:t>
            </a:r>
          </a:p>
        </p:txBody>
      </p:sp>
      <p:sp>
        <p:nvSpPr>
          <p:cNvPr id="129" name="Rectangle 128">
            <a:extLst>
              <a:ext uri="{FF2B5EF4-FFF2-40B4-BE49-F238E27FC236}">
                <a16:creationId xmlns:a16="http://schemas.microsoft.com/office/drawing/2014/main" id="{763FB751-8F8D-AA4C-8B11-9EB9E16CED2F}"/>
              </a:ext>
            </a:extLst>
          </p:cNvPr>
          <p:cNvSpPr/>
          <p:nvPr/>
        </p:nvSpPr>
        <p:spPr>
          <a:xfrm>
            <a:off x="3664051" y="4757882"/>
            <a:ext cx="2358269" cy="5780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bg1"/>
                </a:solidFill>
              </a:rPr>
              <a:t>Credentials Cached</a:t>
            </a:r>
          </a:p>
        </p:txBody>
      </p:sp>
      <p:cxnSp>
        <p:nvCxnSpPr>
          <p:cNvPr id="8" name="Straight Arrow Connector 7">
            <a:extLst>
              <a:ext uri="{FF2B5EF4-FFF2-40B4-BE49-F238E27FC236}">
                <a16:creationId xmlns:a16="http://schemas.microsoft.com/office/drawing/2014/main" id="{92A652B1-42F0-AB47-9BF4-597959AC036E}"/>
              </a:ext>
            </a:extLst>
          </p:cNvPr>
          <p:cNvCxnSpPr>
            <a:stCxn id="125" idx="1"/>
            <a:endCxn id="124" idx="3"/>
          </p:cNvCxnSpPr>
          <p:nvPr/>
        </p:nvCxnSpPr>
        <p:spPr>
          <a:xfrm flipH="1" flipV="1">
            <a:off x="8854312" y="5060056"/>
            <a:ext cx="1557892" cy="10173"/>
          </a:xfrm>
          <a:prstGeom prst="straightConnector1">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6F3EB9D0-1C43-1843-AD32-0D37A6C527D0}"/>
              </a:ext>
            </a:extLst>
          </p:cNvPr>
          <p:cNvCxnSpPr>
            <a:stCxn id="124" idx="2"/>
          </p:cNvCxnSpPr>
          <p:nvPr/>
        </p:nvCxnSpPr>
        <p:spPr>
          <a:xfrm rot="5400000" flipH="1">
            <a:off x="4763092" y="2376433"/>
            <a:ext cx="20516" cy="5924753"/>
          </a:xfrm>
          <a:prstGeom prst="bentConnector4">
            <a:avLst>
              <a:gd name="adj1" fmla="val -2490203"/>
              <a:gd name="adj2" fmla="val 79609"/>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8E9D4A6-08D7-E94B-804B-0D1A6E5D6B5A}"/>
              </a:ext>
            </a:extLst>
          </p:cNvPr>
          <p:cNvCxnSpPr>
            <a:stCxn id="114" idx="0"/>
            <a:endCxn id="129" idx="1"/>
          </p:cNvCxnSpPr>
          <p:nvPr/>
        </p:nvCxnSpPr>
        <p:spPr>
          <a:xfrm rot="16200000" flipH="1">
            <a:off x="2473853" y="3856694"/>
            <a:ext cx="201136" cy="2179260"/>
          </a:xfrm>
          <a:prstGeom prst="bentConnector4">
            <a:avLst>
              <a:gd name="adj1" fmla="val -94712"/>
              <a:gd name="adj2" fmla="val 64985"/>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2BB1EC1-987F-074D-A8C9-F6C8C7B6152E}"/>
              </a:ext>
            </a:extLst>
          </p:cNvPr>
          <p:cNvCxnSpPr>
            <a:stCxn id="124" idx="0"/>
            <a:endCxn id="39" idx="2"/>
          </p:cNvCxnSpPr>
          <p:nvPr/>
        </p:nvCxnSpPr>
        <p:spPr>
          <a:xfrm rot="16200000" flipV="1">
            <a:off x="6634676" y="3669995"/>
            <a:ext cx="1048915" cy="1153185"/>
          </a:xfrm>
          <a:prstGeom prst="bentConnector3">
            <a:avLst>
              <a:gd name="adj1" fmla="val 2936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A703125-EA96-FC40-BB5A-610CA591E9C9}"/>
              </a:ext>
            </a:extLst>
          </p:cNvPr>
          <p:cNvSpPr/>
          <p:nvPr/>
        </p:nvSpPr>
        <p:spPr>
          <a:xfrm>
            <a:off x="3404987" y="548586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62" name="Oval 61">
            <a:extLst>
              <a:ext uri="{FF2B5EF4-FFF2-40B4-BE49-F238E27FC236}">
                <a16:creationId xmlns:a16="http://schemas.microsoft.com/office/drawing/2014/main" id="{23989DAC-070B-CB48-B30D-7B8AB37E0D5E}"/>
              </a:ext>
            </a:extLst>
          </p:cNvPr>
          <p:cNvSpPr/>
          <p:nvPr/>
        </p:nvSpPr>
        <p:spPr>
          <a:xfrm>
            <a:off x="2939881" y="466221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64" name="Oval 63">
            <a:extLst>
              <a:ext uri="{FF2B5EF4-FFF2-40B4-BE49-F238E27FC236}">
                <a16:creationId xmlns:a16="http://schemas.microsoft.com/office/drawing/2014/main" id="{5B5725F0-8F88-954A-89CD-FDE08B22D53D}"/>
              </a:ext>
            </a:extLst>
          </p:cNvPr>
          <p:cNvSpPr/>
          <p:nvPr/>
        </p:nvSpPr>
        <p:spPr>
          <a:xfrm>
            <a:off x="6617139" y="4078652"/>
            <a:ext cx="411301" cy="35907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pic>
        <p:nvPicPr>
          <p:cNvPr id="1026" name="Picture 2">
            <a:extLst>
              <a:ext uri="{FF2B5EF4-FFF2-40B4-BE49-F238E27FC236}">
                <a16:creationId xmlns:a16="http://schemas.microsoft.com/office/drawing/2014/main" id="{CBA36FDD-627E-9A47-B4CF-DCA13E1638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3551" y="2947653"/>
            <a:ext cx="751074" cy="75107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774BD273-B495-544F-B2A1-E9F32742B2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16719" y="2958734"/>
            <a:ext cx="751074" cy="75107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a:extLst>
              <a:ext uri="{FF2B5EF4-FFF2-40B4-BE49-F238E27FC236}">
                <a16:creationId xmlns:a16="http://schemas.microsoft.com/office/drawing/2014/main" id="{DC1F0DC5-2385-6940-8684-69E437D89F3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897414" y="2947653"/>
            <a:ext cx="751074" cy="751074"/>
          </a:xfrm>
          <a:prstGeom prst="rect">
            <a:avLst/>
          </a:prstGeom>
          <a:noFill/>
          <a:extLst>
            <a:ext uri="{909E8E84-426E-40DD-AFC4-6F175D3DCCD1}">
              <a14:hiddenFill xmlns:a14="http://schemas.microsoft.com/office/drawing/2010/main">
                <a:solidFill>
                  <a:srgbClr val="FFFFFF"/>
                </a:solidFill>
              </a14:hiddenFill>
            </a:ext>
          </a:extLst>
        </p:spPr>
      </p:pic>
      <p:sp>
        <p:nvSpPr>
          <p:cNvPr id="50" name="Explosion 2 49">
            <a:extLst>
              <a:ext uri="{FF2B5EF4-FFF2-40B4-BE49-F238E27FC236}">
                <a16:creationId xmlns:a16="http://schemas.microsoft.com/office/drawing/2014/main" id="{AFDB25C1-F9B7-D949-BF0F-FE1BF53F1A0D}"/>
              </a:ext>
            </a:extLst>
          </p:cNvPr>
          <p:cNvSpPr/>
          <p:nvPr/>
        </p:nvSpPr>
        <p:spPr>
          <a:xfrm>
            <a:off x="6795427" y="3611661"/>
            <a:ext cx="2110220" cy="1229903"/>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Access</a:t>
            </a:r>
          </a:p>
          <a:p>
            <a:pPr algn="ctr"/>
            <a:r>
              <a:rPr lang="en-US" sz="1500" dirty="0"/>
              <a:t>Denied</a:t>
            </a:r>
          </a:p>
        </p:txBody>
      </p:sp>
      <p:sp>
        <p:nvSpPr>
          <p:cNvPr id="3" name="Oval 2">
            <a:extLst>
              <a:ext uri="{FF2B5EF4-FFF2-40B4-BE49-F238E27FC236}">
                <a16:creationId xmlns:a16="http://schemas.microsoft.com/office/drawing/2014/main" id="{12F1907E-A941-5B42-8D42-D740A73D2CCF}"/>
              </a:ext>
            </a:extLst>
          </p:cNvPr>
          <p:cNvSpPr/>
          <p:nvPr/>
        </p:nvSpPr>
        <p:spPr>
          <a:xfrm>
            <a:off x="8375714" y="5583597"/>
            <a:ext cx="1531403" cy="6614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Read Only User</a:t>
            </a:r>
          </a:p>
        </p:txBody>
      </p:sp>
    </p:spTree>
    <p:extLst>
      <p:ext uri="{BB962C8B-B14F-4D97-AF65-F5344CB8AC3E}">
        <p14:creationId xmlns:p14="http://schemas.microsoft.com/office/powerpoint/2010/main" val="394802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loud Migration Strategy - The Ultimate Guide to the 6 R's">
            <a:extLst>
              <a:ext uri="{FF2B5EF4-FFF2-40B4-BE49-F238E27FC236}">
                <a16:creationId xmlns:a16="http://schemas.microsoft.com/office/drawing/2014/main" id="{215CCF19-828C-45B8-C84B-6208F2697B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534244"/>
            <a:ext cx="10905066" cy="378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574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11C8A1-A870-384D-8B1C-BC54869A46F2}"/>
              </a:ext>
            </a:extLst>
          </p:cNvPr>
          <p:cNvSpPr>
            <a:spLocks noGrp="1"/>
          </p:cNvSpPr>
          <p:nvPr>
            <p:ph type="ftr" sz="quarter" idx="10"/>
          </p:nvPr>
        </p:nvSpPr>
        <p:spPr/>
        <p:txBody>
          <a:bodyPr/>
          <a:lstStyle/>
          <a:p>
            <a:pPr algn="l"/>
            <a:r>
              <a:rPr lang="en-US"/>
              <a:t>© Kalyan Reddy Daida</a:t>
            </a:r>
            <a:endParaRPr lang="en-GB" dirty="0"/>
          </a:p>
        </p:txBody>
      </p:sp>
      <p:sp>
        <p:nvSpPr>
          <p:cNvPr id="4" name="Title 3">
            <a:extLst>
              <a:ext uri="{FF2B5EF4-FFF2-40B4-BE49-F238E27FC236}">
                <a16:creationId xmlns:a16="http://schemas.microsoft.com/office/drawing/2014/main" id="{98F47009-05C4-C04B-847C-DE01FD790294}"/>
              </a:ext>
            </a:extLst>
          </p:cNvPr>
          <p:cNvSpPr>
            <a:spLocks noGrp="1"/>
          </p:cNvSpPr>
          <p:nvPr>
            <p:ph type="title"/>
          </p:nvPr>
        </p:nvSpPr>
        <p:spPr>
          <a:xfrm>
            <a:off x="838200" y="95911"/>
            <a:ext cx="10515600" cy="990709"/>
          </a:xfrm>
        </p:spPr>
        <p:txBody>
          <a:bodyPr/>
          <a:lstStyle/>
          <a:p>
            <a:r>
              <a:rPr lang="en-US" dirty="0"/>
              <a:t>Azure AKS – Autoscaling Nodes &amp; Pods</a:t>
            </a:r>
          </a:p>
        </p:txBody>
      </p:sp>
      <p:sp>
        <p:nvSpPr>
          <p:cNvPr id="5" name="Rounded Rectangle 4">
            <a:extLst>
              <a:ext uri="{FF2B5EF4-FFF2-40B4-BE49-F238E27FC236}">
                <a16:creationId xmlns:a16="http://schemas.microsoft.com/office/drawing/2014/main" id="{928FA9C1-7297-9E4A-87BD-E2C4068CF2FB}"/>
              </a:ext>
            </a:extLst>
          </p:cNvPr>
          <p:cNvSpPr/>
          <p:nvPr/>
        </p:nvSpPr>
        <p:spPr>
          <a:xfrm>
            <a:off x="2160848" y="1253035"/>
            <a:ext cx="7018283" cy="4790966"/>
          </a:xfrm>
          <a:prstGeom prst="roundRect">
            <a:avLst>
              <a:gd name="adj" fmla="val 3870"/>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a:extLst>
              <a:ext uri="{FF2B5EF4-FFF2-40B4-BE49-F238E27FC236}">
                <a16:creationId xmlns:a16="http://schemas.microsoft.com/office/drawing/2014/main" id="{08521FE7-5D8A-D942-94F7-BB59091C64FC}"/>
              </a:ext>
            </a:extLst>
          </p:cNvPr>
          <p:cNvSpPr/>
          <p:nvPr/>
        </p:nvSpPr>
        <p:spPr>
          <a:xfrm>
            <a:off x="2364924" y="2200737"/>
            <a:ext cx="6463863" cy="6267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Cluster Autoscaler</a:t>
            </a:r>
          </a:p>
        </p:txBody>
      </p:sp>
      <p:sp>
        <p:nvSpPr>
          <p:cNvPr id="12" name="Rectangle 11">
            <a:extLst>
              <a:ext uri="{FF2B5EF4-FFF2-40B4-BE49-F238E27FC236}">
                <a16:creationId xmlns:a16="http://schemas.microsoft.com/office/drawing/2014/main" id="{A8603B59-4207-094C-9646-1B45DC6EDB9F}"/>
              </a:ext>
            </a:extLst>
          </p:cNvPr>
          <p:cNvSpPr/>
          <p:nvPr/>
        </p:nvSpPr>
        <p:spPr>
          <a:xfrm>
            <a:off x="2659211" y="4174263"/>
            <a:ext cx="5731644" cy="525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Horizontal Pod Autoscaler</a:t>
            </a:r>
          </a:p>
        </p:txBody>
      </p:sp>
      <p:pic>
        <p:nvPicPr>
          <p:cNvPr id="13" name="Google Shape;681;p35">
            <a:extLst>
              <a:ext uri="{FF2B5EF4-FFF2-40B4-BE49-F238E27FC236}">
                <a16:creationId xmlns:a16="http://schemas.microsoft.com/office/drawing/2014/main" id="{09899F49-5049-8640-A82E-023BBAE187F0}"/>
              </a:ext>
            </a:extLst>
          </p:cNvPr>
          <p:cNvPicPr preferRelativeResize="0"/>
          <p:nvPr/>
        </p:nvPicPr>
        <p:blipFill>
          <a:blip r:embed="rId2">
            <a:alphaModFix/>
          </a:blip>
          <a:stretch>
            <a:fillRect/>
          </a:stretch>
        </p:blipFill>
        <p:spPr>
          <a:xfrm>
            <a:off x="2659210" y="3081839"/>
            <a:ext cx="796800" cy="796800"/>
          </a:xfrm>
          <a:prstGeom prst="rect">
            <a:avLst/>
          </a:prstGeom>
          <a:noFill/>
          <a:ln>
            <a:noFill/>
          </a:ln>
        </p:spPr>
      </p:pic>
      <p:pic>
        <p:nvPicPr>
          <p:cNvPr id="14" name="Google Shape;681;p35">
            <a:extLst>
              <a:ext uri="{FF2B5EF4-FFF2-40B4-BE49-F238E27FC236}">
                <a16:creationId xmlns:a16="http://schemas.microsoft.com/office/drawing/2014/main" id="{210F4817-877E-724F-BB5D-0004E9AFBA04}"/>
              </a:ext>
            </a:extLst>
          </p:cNvPr>
          <p:cNvPicPr preferRelativeResize="0"/>
          <p:nvPr/>
        </p:nvPicPr>
        <p:blipFill>
          <a:blip r:embed="rId2">
            <a:alphaModFix/>
          </a:blip>
          <a:stretch>
            <a:fillRect/>
          </a:stretch>
        </p:blipFill>
        <p:spPr>
          <a:xfrm>
            <a:off x="3679590" y="3076297"/>
            <a:ext cx="796800" cy="796800"/>
          </a:xfrm>
          <a:prstGeom prst="rect">
            <a:avLst/>
          </a:prstGeom>
          <a:noFill/>
          <a:ln>
            <a:noFill/>
          </a:ln>
        </p:spPr>
      </p:pic>
      <p:pic>
        <p:nvPicPr>
          <p:cNvPr id="15" name="Google Shape;681;p35">
            <a:extLst>
              <a:ext uri="{FF2B5EF4-FFF2-40B4-BE49-F238E27FC236}">
                <a16:creationId xmlns:a16="http://schemas.microsoft.com/office/drawing/2014/main" id="{FE5D3194-41EB-3141-AF1B-54F20FB1AF61}"/>
              </a:ext>
            </a:extLst>
          </p:cNvPr>
          <p:cNvPicPr preferRelativeResize="0"/>
          <p:nvPr/>
        </p:nvPicPr>
        <p:blipFill>
          <a:blip r:embed="rId2">
            <a:alphaModFix/>
          </a:blip>
          <a:stretch>
            <a:fillRect/>
          </a:stretch>
        </p:blipFill>
        <p:spPr>
          <a:xfrm>
            <a:off x="4699970" y="3095308"/>
            <a:ext cx="796800" cy="796800"/>
          </a:xfrm>
          <a:prstGeom prst="rect">
            <a:avLst/>
          </a:prstGeom>
          <a:noFill/>
          <a:ln>
            <a:noFill/>
          </a:ln>
        </p:spPr>
      </p:pic>
      <p:pic>
        <p:nvPicPr>
          <p:cNvPr id="16" name="Google Shape;681;p35">
            <a:extLst>
              <a:ext uri="{FF2B5EF4-FFF2-40B4-BE49-F238E27FC236}">
                <a16:creationId xmlns:a16="http://schemas.microsoft.com/office/drawing/2014/main" id="{CFC805B4-1D55-EC4B-8A38-8D71E59884B6}"/>
              </a:ext>
            </a:extLst>
          </p:cNvPr>
          <p:cNvPicPr preferRelativeResize="0"/>
          <p:nvPr/>
        </p:nvPicPr>
        <p:blipFill>
          <a:blip r:embed="rId2">
            <a:alphaModFix/>
          </a:blip>
          <a:stretch>
            <a:fillRect/>
          </a:stretch>
        </p:blipFill>
        <p:spPr>
          <a:xfrm>
            <a:off x="5720350" y="3122008"/>
            <a:ext cx="796800" cy="796800"/>
          </a:xfrm>
          <a:prstGeom prst="rect">
            <a:avLst/>
          </a:prstGeom>
          <a:noFill/>
          <a:ln>
            <a:noFill/>
          </a:ln>
        </p:spPr>
      </p:pic>
      <p:pic>
        <p:nvPicPr>
          <p:cNvPr id="17" name="Google Shape;681;p35">
            <a:extLst>
              <a:ext uri="{FF2B5EF4-FFF2-40B4-BE49-F238E27FC236}">
                <a16:creationId xmlns:a16="http://schemas.microsoft.com/office/drawing/2014/main" id="{B29605F3-145E-704D-8C49-5B4EC324A1B7}"/>
              </a:ext>
            </a:extLst>
          </p:cNvPr>
          <p:cNvPicPr preferRelativeResize="0"/>
          <p:nvPr/>
        </p:nvPicPr>
        <p:blipFill>
          <a:blip r:embed="rId2">
            <a:alphaModFix/>
          </a:blip>
          <a:stretch>
            <a:fillRect/>
          </a:stretch>
        </p:blipFill>
        <p:spPr>
          <a:xfrm>
            <a:off x="6740730" y="3116466"/>
            <a:ext cx="796800" cy="796800"/>
          </a:xfrm>
          <a:prstGeom prst="rect">
            <a:avLst/>
          </a:prstGeom>
          <a:noFill/>
          <a:ln>
            <a:noFill/>
          </a:ln>
        </p:spPr>
      </p:pic>
      <p:pic>
        <p:nvPicPr>
          <p:cNvPr id="18" name="Google Shape;681;p35">
            <a:extLst>
              <a:ext uri="{FF2B5EF4-FFF2-40B4-BE49-F238E27FC236}">
                <a16:creationId xmlns:a16="http://schemas.microsoft.com/office/drawing/2014/main" id="{7D92730F-1FEE-A248-AA10-BC6077A122ED}"/>
              </a:ext>
            </a:extLst>
          </p:cNvPr>
          <p:cNvPicPr preferRelativeResize="0"/>
          <p:nvPr/>
        </p:nvPicPr>
        <p:blipFill>
          <a:blip r:embed="rId2">
            <a:alphaModFix/>
          </a:blip>
          <a:stretch>
            <a:fillRect/>
          </a:stretch>
        </p:blipFill>
        <p:spPr>
          <a:xfrm>
            <a:off x="7761110" y="3135478"/>
            <a:ext cx="796800" cy="796800"/>
          </a:xfrm>
          <a:prstGeom prst="rect">
            <a:avLst/>
          </a:prstGeom>
          <a:noFill/>
          <a:ln>
            <a:noFill/>
          </a:ln>
        </p:spPr>
      </p:pic>
      <p:pic>
        <p:nvPicPr>
          <p:cNvPr id="22" name="Google Shape;637;p35">
            <a:extLst>
              <a:ext uri="{FF2B5EF4-FFF2-40B4-BE49-F238E27FC236}">
                <a16:creationId xmlns:a16="http://schemas.microsoft.com/office/drawing/2014/main" id="{A850EEA6-60DA-DE46-A08A-9E970BB40D23}"/>
              </a:ext>
            </a:extLst>
          </p:cNvPr>
          <p:cNvPicPr preferRelativeResize="0"/>
          <p:nvPr/>
        </p:nvPicPr>
        <p:blipFill>
          <a:blip r:embed="rId3">
            <a:alphaModFix/>
          </a:blip>
          <a:stretch>
            <a:fillRect/>
          </a:stretch>
        </p:blipFill>
        <p:spPr>
          <a:xfrm>
            <a:off x="2559170" y="5059903"/>
            <a:ext cx="799738" cy="799733"/>
          </a:xfrm>
          <a:prstGeom prst="rect">
            <a:avLst/>
          </a:prstGeom>
          <a:noFill/>
          <a:ln>
            <a:noFill/>
          </a:ln>
        </p:spPr>
      </p:pic>
      <p:pic>
        <p:nvPicPr>
          <p:cNvPr id="23" name="Google Shape;674;p35">
            <a:extLst>
              <a:ext uri="{FF2B5EF4-FFF2-40B4-BE49-F238E27FC236}">
                <a16:creationId xmlns:a16="http://schemas.microsoft.com/office/drawing/2014/main" id="{0EFEECDB-801B-EE41-BFF1-72F4375EB7C5}"/>
              </a:ext>
            </a:extLst>
          </p:cNvPr>
          <p:cNvPicPr preferRelativeResize="0"/>
          <p:nvPr/>
        </p:nvPicPr>
        <p:blipFill>
          <a:blip r:embed="rId4">
            <a:alphaModFix/>
          </a:blip>
          <a:stretch>
            <a:fillRect/>
          </a:stretch>
        </p:blipFill>
        <p:spPr>
          <a:xfrm>
            <a:off x="3358908" y="4037327"/>
            <a:ext cx="796800" cy="796800"/>
          </a:xfrm>
          <a:prstGeom prst="rect">
            <a:avLst/>
          </a:prstGeom>
          <a:noFill/>
          <a:ln>
            <a:noFill/>
          </a:ln>
        </p:spPr>
      </p:pic>
      <p:pic>
        <p:nvPicPr>
          <p:cNvPr id="1026" name="Picture 2">
            <a:extLst>
              <a:ext uri="{FF2B5EF4-FFF2-40B4-BE49-F238E27FC236}">
                <a16:creationId xmlns:a16="http://schemas.microsoft.com/office/drawing/2014/main" id="{803E23CD-42CA-ED42-87C7-8D23F8136D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3953" y="1274561"/>
            <a:ext cx="796800" cy="77559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E1745086-2846-9841-83A1-DD32F57E4289}"/>
              </a:ext>
            </a:extLst>
          </p:cNvPr>
          <p:cNvSpPr txBox="1"/>
          <p:nvPr/>
        </p:nvSpPr>
        <p:spPr>
          <a:xfrm>
            <a:off x="3278443" y="1379111"/>
            <a:ext cx="5550344" cy="502766"/>
          </a:xfrm>
          <a:prstGeom prst="rect">
            <a:avLst/>
          </a:prstGeom>
          <a:noFill/>
        </p:spPr>
        <p:txBody>
          <a:bodyPr wrap="square" rtlCol="0">
            <a:spAutoFit/>
          </a:bodyPr>
          <a:lstStyle/>
          <a:p>
            <a:r>
              <a:rPr lang="en-US" sz="2667" dirty="0"/>
              <a:t>Azure Kubernetes Service (AKS) Cluster</a:t>
            </a:r>
          </a:p>
        </p:txBody>
      </p:sp>
      <p:pic>
        <p:nvPicPr>
          <p:cNvPr id="26" name="Google Shape;637;p35">
            <a:extLst>
              <a:ext uri="{FF2B5EF4-FFF2-40B4-BE49-F238E27FC236}">
                <a16:creationId xmlns:a16="http://schemas.microsoft.com/office/drawing/2014/main" id="{DFDB6A3F-C0D3-B74E-8CF1-D08F54A3617B}"/>
              </a:ext>
            </a:extLst>
          </p:cNvPr>
          <p:cNvPicPr preferRelativeResize="0"/>
          <p:nvPr/>
        </p:nvPicPr>
        <p:blipFill>
          <a:blip r:embed="rId3">
            <a:alphaModFix/>
          </a:blip>
          <a:stretch>
            <a:fillRect/>
          </a:stretch>
        </p:blipFill>
        <p:spPr>
          <a:xfrm>
            <a:off x="3665317" y="5078914"/>
            <a:ext cx="799738" cy="799733"/>
          </a:xfrm>
          <a:prstGeom prst="rect">
            <a:avLst/>
          </a:prstGeom>
          <a:noFill/>
          <a:ln>
            <a:noFill/>
          </a:ln>
        </p:spPr>
      </p:pic>
      <p:pic>
        <p:nvPicPr>
          <p:cNvPr id="27" name="Google Shape;637;p35">
            <a:extLst>
              <a:ext uri="{FF2B5EF4-FFF2-40B4-BE49-F238E27FC236}">
                <a16:creationId xmlns:a16="http://schemas.microsoft.com/office/drawing/2014/main" id="{5850AF40-4219-A844-A010-B25F647E1303}"/>
              </a:ext>
            </a:extLst>
          </p:cNvPr>
          <p:cNvPicPr preferRelativeResize="0"/>
          <p:nvPr/>
        </p:nvPicPr>
        <p:blipFill>
          <a:blip r:embed="rId3">
            <a:alphaModFix/>
          </a:blip>
          <a:stretch>
            <a:fillRect/>
          </a:stretch>
        </p:blipFill>
        <p:spPr>
          <a:xfrm>
            <a:off x="4699970" y="5072810"/>
            <a:ext cx="799738" cy="799733"/>
          </a:xfrm>
          <a:prstGeom prst="rect">
            <a:avLst/>
          </a:prstGeom>
          <a:noFill/>
          <a:ln>
            <a:noFill/>
          </a:ln>
        </p:spPr>
      </p:pic>
      <p:pic>
        <p:nvPicPr>
          <p:cNvPr id="28" name="Google Shape;637;p35">
            <a:extLst>
              <a:ext uri="{FF2B5EF4-FFF2-40B4-BE49-F238E27FC236}">
                <a16:creationId xmlns:a16="http://schemas.microsoft.com/office/drawing/2014/main" id="{08CFE112-1511-7749-BEA4-3A34F1F479DA}"/>
              </a:ext>
            </a:extLst>
          </p:cNvPr>
          <p:cNvPicPr preferRelativeResize="0"/>
          <p:nvPr/>
        </p:nvPicPr>
        <p:blipFill>
          <a:blip r:embed="rId3">
            <a:alphaModFix/>
          </a:blip>
          <a:stretch>
            <a:fillRect/>
          </a:stretch>
        </p:blipFill>
        <p:spPr>
          <a:xfrm>
            <a:off x="5718531" y="5091822"/>
            <a:ext cx="799738" cy="799733"/>
          </a:xfrm>
          <a:prstGeom prst="rect">
            <a:avLst/>
          </a:prstGeom>
          <a:noFill/>
          <a:ln>
            <a:noFill/>
          </a:ln>
        </p:spPr>
      </p:pic>
      <p:pic>
        <p:nvPicPr>
          <p:cNvPr id="29" name="Google Shape;637;p35">
            <a:extLst>
              <a:ext uri="{FF2B5EF4-FFF2-40B4-BE49-F238E27FC236}">
                <a16:creationId xmlns:a16="http://schemas.microsoft.com/office/drawing/2014/main" id="{CF8C1FB5-0AA7-D045-8456-2B7E6168E1D3}"/>
              </a:ext>
            </a:extLst>
          </p:cNvPr>
          <p:cNvPicPr preferRelativeResize="0"/>
          <p:nvPr/>
        </p:nvPicPr>
        <p:blipFill>
          <a:blip r:embed="rId3">
            <a:alphaModFix/>
          </a:blip>
          <a:stretch>
            <a:fillRect/>
          </a:stretch>
        </p:blipFill>
        <p:spPr>
          <a:xfrm>
            <a:off x="6750044" y="5071313"/>
            <a:ext cx="799738" cy="799733"/>
          </a:xfrm>
          <a:prstGeom prst="rect">
            <a:avLst/>
          </a:prstGeom>
          <a:noFill/>
          <a:ln>
            <a:noFill/>
          </a:ln>
        </p:spPr>
      </p:pic>
      <p:pic>
        <p:nvPicPr>
          <p:cNvPr id="30" name="Google Shape;637;p35">
            <a:extLst>
              <a:ext uri="{FF2B5EF4-FFF2-40B4-BE49-F238E27FC236}">
                <a16:creationId xmlns:a16="http://schemas.microsoft.com/office/drawing/2014/main" id="{25D6528F-4A21-684F-A6A5-EF91D06F159C}"/>
              </a:ext>
            </a:extLst>
          </p:cNvPr>
          <p:cNvPicPr preferRelativeResize="0"/>
          <p:nvPr/>
        </p:nvPicPr>
        <p:blipFill>
          <a:blip r:embed="rId3">
            <a:alphaModFix/>
          </a:blip>
          <a:stretch>
            <a:fillRect/>
          </a:stretch>
        </p:blipFill>
        <p:spPr>
          <a:xfrm>
            <a:off x="7781558" y="5089934"/>
            <a:ext cx="799738" cy="799733"/>
          </a:xfrm>
          <a:prstGeom prst="rect">
            <a:avLst/>
          </a:prstGeom>
          <a:noFill/>
          <a:ln>
            <a:noFill/>
          </a:ln>
        </p:spPr>
      </p:pic>
      <p:cxnSp>
        <p:nvCxnSpPr>
          <p:cNvPr id="31" name="Straight Arrow Connector 30">
            <a:extLst>
              <a:ext uri="{FF2B5EF4-FFF2-40B4-BE49-F238E27FC236}">
                <a16:creationId xmlns:a16="http://schemas.microsoft.com/office/drawing/2014/main" id="{35C54454-9526-AC4C-B69E-F78679A3D589}"/>
              </a:ext>
            </a:extLst>
          </p:cNvPr>
          <p:cNvCxnSpPr>
            <a:endCxn id="15" idx="0"/>
          </p:cNvCxnSpPr>
          <p:nvPr/>
        </p:nvCxnSpPr>
        <p:spPr>
          <a:xfrm>
            <a:off x="5098370" y="2827453"/>
            <a:ext cx="0" cy="267855"/>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74162B-2026-9C41-B847-7126045635DE}"/>
              </a:ext>
            </a:extLst>
          </p:cNvPr>
          <p:cNvCxnSpPr>
            <a:cxnSpLocks/>
            <a:endCxn id="16" idx="0"/>
          </p:cNvCxnSpPr>
          <p:nvPr/>
        </p:nvCxnSpPr>
        <p:spPr>
          <a:xfrm>
            <a:off x="6118750" y="2827453"/>
            <a:ext cx="0" cy="294555"/>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33DF84-9EDC-3A49-9430-53F9DF3DD610}"/>
              </a:ext>
            </a:extLst>
          </p:cNvPr>
          <p:cNvCxnSpPr>
            <a:cxnSpLocks/>
            <a:endCxn id="17" idx="0"/>
          </p:cNvCxnSpPr>
          <p:nvPr/>
        </p:nvCxnSpPr>
        <p:spPr>
          <a:xfrm>
            <a:off x="7139130" y="2840781"/>
            <a:ext cx="0" cy="275685"/>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DFD7D0-73C0-794B-93F0-C459BCA09459}"/>
              </a:ext>
            </a:extLst>
          </p:cNvPr>
          <p:cNvCxnSpPr>
            <a:cxnSpLocks/>
            <a:endCxn id="18" idx="0"/>
          </p:cNvCxnSpPr>
          <p:nvPr/>
        </p:nvCxnSpPr>
        <p:spPr>
          <a:xfrm>
            <a:off x="8159510" y="2827454"/>
            <a:ext cx="0" cy="308024"/>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6D993F52-AD76-954A-A582-D0038D55DAD7}"/>
              </a:ext>
            </a:extLst>
          </p:cNvPr>
          <p:cNvSpPr txBox="1"/>
          <p:nvPr/>
        </p:nvSpPr>
        <p:spPr>
          <a:xfrm>
            <a:off x="6214744" y="2886487"/>
            <a:ext cx="785633" cy="502573"/>
          </a:xfrm>
          <a:prstGeom prst="rect">
            <a:avLst/>
          </a:prstGeom>
          <a:noFill/>
        </p:spPr>
        <p:txBody>
          <a:bodyPr wrap="square" rtlCol="0">
            <a:spAutoFit/>
          </a:bodyPr>
          <a:lstStyle/>
          <a:p>
            <a:r>
              <a:rPr lang="en-US" sz="1333" dirty="0"/>
              <a:t>Scale out</a:t>
            </a:r>
          </a:p>
        </p:txBody>
      </p:sp>
      <p:cxnSp>
        <p:nvCxnSpPr>
          <p:cNvPr id="41" name="Straight Arrow Connector 40">
            <a:extLst>
              <a:ext uri="{FF2B5EF4-FFF2-40B4-BE49-F238E27FC236}">
                <a16:creationId xmlns:a16="http://schemas.microsoft.com/office/drawing/2014/main" id="{F4D64280-B105-624C-B31A-7FFC536B9D2A}"/>
              </a:ext>
            </a:extLst>
          </p:cNvPr>
          <p:cNvCxnSpPr>
            <a:cxnSpLocks/>
            <a:endCxn id="27" idx="0"/>
          </p:cNvCxnSpPr>
          <p:nvPr/>
        </p:nvCxnSpPr>
        <p:spPr>
          <a:xfrm>
            <a:off x="5098371" y="4687380"/>
            <a:ext cx="1469" cy="385431"/>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15E85FC-31CB-1547-942A-AED8D5B2C067}"/>
              </a:ext>
            </a:extLst>
          </p:cNvPr>
          <p:cNvCxnSpPr>
            <a:cxnSpLocks/>
            <a:endCxn id="28" idx="0"/>
          </p:cNvCxnSpPr>
          <p:nvPr/>
        </p:nvCxnSpPr>
        <p:spPr>
          <a:xfrm flipH="1">
            <a:off x="6118400" y="4687379"/>
            <a:ext cx="350" cy="404443"/>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43C3FD8-3126-0C49-BB8D-E272C2F20372}"/>
              </a:ext>
            </a:extLst>
          </p:cNvPr>
          <p:cNvCxnSpPr>
            <a:cxnSpLocks/>
            <a:endCxn id="29" idx="0"/>
          </p:cNvCxnSpPr>
          <p:nvPr/>
        </p:nvCxnSpPr>
        <p:spPr>
          <a:xfrm>
            <a:off x="7139130" y="4700707"/>
            <a:ext cx="10783" cy="370606"/>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C832BC2-76A6-884A-9BAD-82907112182D}"/>
              </a:ext>
            </a:extLst>
          </p:cNvPr>
          <p:cNvCxnSpPr>
            <a:cxnSpLocks/>
            <a:endCxn id="30" idx="0"/>
          </p:cNvCxnSpPr>
          <p:nvPr/>
        </p:nvCxnSpPr>
        <p:spPr>
          <a:xfrm>
            <a:off x="8159510" y="4687379"/>
            <a:ext cx="21917" cy="402555"/>
          </a:xfrm>
          <a:prstGeom prst="straightConnector1">
            <a:avLst/>
          </a:prstGeom>
          <a:ln w="222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CBACC14-C6BD-C04A-9049-7705DF46C174}"/>
              </a:ext>
            </a:extLst>
          </p:cNvPr>
          <p:cNvSpPr txBox="1"/>
          <p:nvPr/>
        </p:nvSpPr>
        <p:spPr>
          <a:xfrm>
            <a:off x="6214744" y="4746413"/>
            <a:ext cx="785633" cy="502573"/>
          </a:xfrm>
          <a:prstGeom prst="rect">
            <a:avLst/>
          </a:prstGeom>
          <a:noFill/>
        </p:spPr>
        <p:txBody>
          <a:bodyPr wrap="square" rtlCol="0">
            <a:spAutoFit/>
          </a:bodyPr>
          <a:lstStyle/>
          <a:p>
            <a:r>
              <a:rPr lang="en-US" sz="1333" dirty="0"/>
              <a:t>Scale out</a:t>
            </a:r>
          </a:p>
        </p:txBody>
      </p:sp>
      <p:sp>
        <p:nvSpPr>
          <p:cNvPr id="3" name="Rounded Rectangular Callout 2">
            <a:extLst>
              <a:ext uri="{FF2B5EF4-FFF2-40B4-BE49-F238E27FC236}">
                <a16:creationId xmlns:a16="http://schemas.microsoft.com/office/drawing/2014/main" id="{EDC448C9-9768-414D-958E-7842D2300728}"/>
              </a:ext>
            </a:extLst>
          </p:cNvPr>
          <p:cNvSpPr/>
          <p:nvPr/>
        </p:nvSpPr>
        <p:spPr>
          <a:xfrm>
            <a:off x="10027228" y="2050154"/>
            <a:ext cx="1844386" cy="642824"/>
          </a:xfrm>
          <a:prstGeom prst="wedgeRoundRectCallout">
            <a:avLst>
              <a:gd name="adj1" fmla="val -140551"/>
              <a:gd name="adj2" fmla="val 123117"/>
              <a:gd name="adj3" fmla="val 1666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Automatically auto-scale nodes</a:t>
            </a:r>
          </a:p>
        </p:txBody>
      </p:sp>
      <p:sp>
        <p:nvSpPr>
          <p:cNvPr id="34" name="Rounded Rectangular Callout 33">
            <a:extLst>
              <a:ext uri="{FF2B5EF4-FFF2-40B4-BE49-F238E27FC236}">
                <a16:creationId xmlns:a16="http://schemas.microsoft.com/office/drawing/2014/main" id="{6A225995-58AA-F743-9D21-0266E92CC215}"/>
              </a:ext>
            </a:extLst>
          </p:cNvPr>
          <p:cNvSpPr/>
          <p:nvPr/>
        </p:nvSpPr>
        <p:spPr>
          <a:xfrm>
            <a:off x="9909597" y="3873097"/>
            <a:ext cx="1844386" cy="642824"/>
          </a:xfrm>
          <a:prstGeom prst="wedgeRoundRectCallout">
            <a:avLst>
              <a:gd name="adj1" fmla="val -140551"/>
              <a:gd name="adj2" fmla="val 123117"/>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Automatically auto-scale pods</a:t>
            </a:r>
          </a:p>
        </p:txBody>
      </p:sp>
    </p:spTree>
    <p:extLst>
      <p:ext uri="{BB962C8B-B14F-4D97-AF65-F5344CB8AC3E}">
        <p14:creationId xmlns:p14="http://schemas.microsoft.com/office/powerpoint/2010/main" val="5299609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333"/>
              <a:t>© Kalyan Reddy Daida</a:t>
            </a:r>
            <a:endParaRPr lang="en-GB" sz="1333" dirty="0"/>
          </a:p>
        </p:txBody>
      </p:sp>
      <p:sp>
        <p:nvSpPr>
          <p:cNvPr id="5" name="Oval 4">
            <a:extLst>
              <a:ext uri="{FF2B5EF4-FFF2-40B4-BE49-F238E27FC236}">
                <a16:creationId xmlns:a16="http://schemas.microsoft.com/office/drawing/2014/main" id="{41DD5278-E98B-6C42-9EE2-DB4480375CDB}"/>
              </a:ext>
            </a:extLst>
          </p:cNvPr>
          <p:cNvSpPr/>
          <p:nvPr/>
        </p:nvSpPr>
        <p:spPr>
          <a:xfrm>
            <a:off x="5123671" y="2567325"/>
            <a:ext cx="1373043" cy="10585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Azure AKS</a:t>
            </a:r>
          </a:p>
          <a:p>
            <a:pPr algn="ctr"/>
            <a:r>
              <a:rPr lang="en-US" sz="2000" dirty="0"/>
              <a:t>Cluster</a:t>
            </a:r>
          </a:p>
        </p:txBody>
      </p:sp>
      <p:sp>
        <p:nvSpPr>
          <p:cNvPr id="6" name="Oval 5">
            <a:extLst>
              <a:ext uri="{FF2B5EF4-FFF2-40B4-BE49-F238E27FC236}">
                <a16:creationId xmlns:a16="http://schemas.microsoft.com/office/drawing/2014/main" id="{1A4D3C71-BB32-E74A-B0ED-90B9E58E2515}"/>
              </a:ext>
            </a:extLst>
          </p:cNvPr>
          <p:cNvSpPr/>
          <p:nvPr/>
        </p:nvSpPr>
        <p:spPr>
          <a:xfrm>
            <a:off x="3557748" y="5173032"/>
            <a:ext cx="1373043" cy="1058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Region</a:t>
            </a:r>
          </a:p>
        </p:txBody>
      </p:sp>
      <p:sp>
        <p:nvSpPr>
          <p:cNvPr id="7" name="Oval 6">
            <a:extLst>
              <a:ext uri="{FF2B5EF4-FFF2-40B4-BE49-F238E27FC236}">
                <a16:creationId xmlns:a16="http://schemas.microsoft.com/office/drawing/2014/main" id="{8042D019-E6D0-2040-91CC-35586E6C69C3}"/>
              </a:ext>
            </a:extLst>
          </p:cNvPr>
          <p:cNvSpPr/>
          <p:nvPr/>
        </p:nvSpPr>
        <p:spPr>
          <a:xfrm>
            <a:off x="1216249" y="150613"/>
            <a:ext cx="1373043" cy="10585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System Node Pools</a:t>
            </a:r>
          </a:p>
        </p:txBody>
      </p:sp>
      <p:sp>
        <p:nvSpPr>
          <p:cNvPr id="8" name="Oval 7">
            <a:extLst>
              <a:ext uri="{FF2B5EF4-FFF2-40B4-BE49-F238E27FC236}">
                <a16:creationId xmlns:a16="http://schemas.microsoft.com/office/drawing/2014/main" id="{729F1D88-401E-904E-8771-C54D92D832B8}"/>
              </a:ext>
            </a:extLst>
          </p:cNvPr>
          <p:cNvSpPr/>
          <p:nvPr/>
        </p:nvSpPr>
        <p:spPr>
          <a:xfrm>
            <a:off x="2741757" y="171180"/>
            <a:ext cx="1373043" cy="10585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User Node Pools</a:t>
            </a:r>
          </a:p>
        </p:txBody>
      </p:sp>
      <p:sp>
        <p:nvSpPr>
          <p:cNvPr id="9" name="Oval 8">
            <a:extLst>
              <a:ext uri="{FF2B5EF4-FFF2-40B4-BE49-F238E27FC236}">
                <a16:creationId xmlns:a16="http://schemas.microsoft.com/office/drawing/2014/main" id="{0C455167-5C24-7C41-878D-8ADBB8E6273B}"/>
              </a:ext>
            </a:extLst>
          </p:cNvPr>
          <p:cNvSpPr/>
          <p:nvPr/>
        </p:nvSpPr>
        <p:spPr>
          <a:xfrm>
            <a:off x="4082202" y="1480385"/>
            <a:ext cx="1373043" cy="10585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Node Pools</a:t>
            </a:r>
          </a:p>
        </p:txBody>
      </p:sp>
      <p:sp>
        <p:nvSpPr>
          <p:cNvPr id="10" name="Oval 9">
            <a:extLst>
              <a:ext uri="{FF2B5EF4-FFF2-40B4-BE49-F238E27FC236}">
                <a16:creationId xmlns:a16="http://schemas.microsoft.com/office/drawing/2014/main" id="{8CD0DC12-05AF-0548-9A06-B0BFD1512A8A}"/>
              </a:ext>
            </a:extLst>
          </p:cNvPr>
          <p:cNvSpPr/>
          <p:nvPr/>
        </p:nvSpPr>
        <p:spPr>
          <a:xfrm>
            <a:off x="4370080" y="171180"/>
            <a:ext cx="1373043" cy="10585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Virtual Nodes</a:t>
            </a:r>
          </a:p>
        </p:txBody>
      </p:sp>
      <p:sp>
        <p:nvSpPr>
          <p:cNvPr id="11" name="Oval 10">
            <a:extLst>
              <a:ext uri="{FF2B5EF4-FFF2-40B4-BE49-F238E27FC236}">
                <a16:creationId xmlns:a16="http://schemas.microsoft.com/office/drawing/2014/main" id="{37105904-68E2-DF41-81D4-0CE9E6487D6D}"/>
              </a:ext>
            </a:extLst>
          </p:cNvPr>
          <p:cNvSpPr/>
          <p:nvPr/>
        </p:nvSpPr>
        <p:spPr>
          <a:xfrm>
            <a:off x="5056602" y="3936307"/>
            <a:ext cx="1373043" cy="1058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Basics</a:t>
            </a:r>
          </a:p>
        </p:txBody>
      </p:sp>
      <p:sp>
        <p:nvSpPr>
          <p:cNvPr id="12" name="Oval 11">
            <a:extLst>
              <a:ext uri="{FF2B5EF4-FFF2-40B4-BE49-F238E27FC236}">
                <a16:creationId xmlns:a16="http://schemas.microsoft.com/office/drawing/2014/main" id="{6CB4E146-8367-4849-869A-70F84FEEF494}"/>
              </a:ext>
            </a:extLst>
          </p:cNvPr>
          <p:cNvSpPr/>
          <p:nvPr/>
        </p:nvSpPr>
        <p:spPr>
          <a:xfrm>
            <a:off x="5123670" y="5157724"/>
            <a:ext cx="1373043" cy="1058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Kubernetes </a:t>
            </a:r>
          </a:p>
          <a:p>
            <a:pPr algn="ctr"/>
            <a:r>
              <a:rPr lang="en-US" sz="1250" dirty="0"/>
              <a:t>Version</a:t>
            </a:r>
          </a:p>
        </p:txBody>
      </p:sp>
      <p:sp>
        <p:nvSpPr>
          <p:cNvPr id="19" name="Oval 18">
            <a:extLst>
              <a:ext uri="{FF2B5EF4-FFF2-40B4-BE49-F238E27FC236}">
                <a16:creationId xmlns:a16="http://schemas.microsoft.com/office/drawing/2014/main" id="{BB49E539-58B1-6C48-9876-766BC3AE0BE1}"/>
              </a:ext>
            </a:extLst>
          </p:cNvPr>
          <p:cNvSpPr/>
          <p:nvPr/>
        </p:nvSpPr>
        <p:spPr>
          <a:xfrm>
            <a:off x="7722717" y="154992"/>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Kubernetes RBAC</a:t>
            </a:r>
          </a:p>
        </p:txBody>
      </p:sp>
      <p:sp>
        <p:nvSpPr>
          <p:cNvPr id="20" name="Oval 19">
            <a:extLst>
              <a:ext uri="{FF2B5EF4-FFF2-40B4-BE49-F238E27FC236}">
                <a16:creationId xmlns:a16="http://schemas.microsoft.com/office/drawing/2014/main" id="{943576DF-6484-A14D-9260-76AAD6C264B3}"/>
              </a:ext>
            </a:extLst>
          </p:cNvPr>
          <p:cNvSpPr/>
          <p:nvPr/>
        </p:nvSpPr>
        <p:spPr>
          <a:xfrm>
            <a:off x="6496714" y="1561020"/>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Authentication</a:t>
            </a:r>
          </a:p>
        </p:txBody>
      </p:sp>
      <p:sp>
        <p:nvSpPr>
          <p:cNvPr id="21" name="Oval 20">
            <a:extLst>
              <a:ext uri="{FF2B5EF4-FFF2-40B4-BE49-F238E27FC236}">
                <a16:creationId xmlns:a16="http://schemas.microsoft.com/office/drawing/2014/main" id="{E012F1D4-A3B0-5848-AA9A-E1C2936E94A1}"/>
              </a:ext>
            </a:extLst>
          </p:cNvPr>
          <p:cNvSpPr/>
          <p:nvPr/>
        </p:nvSpPr>
        <p:spPr>
          <a:xfrm>
            <a:off x="9205856" y="154992"/>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6220509" y="154992"/>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1147424" y="1799419"/>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Container Registry</a:t>
            </a:r>
          </a:p>
        </p:txBody>
      </p:sp>
      <p:sp>
        <p:nvSpPr>
          <p:cNvPr id="24" name="Oval 23">
            <a:extLst>
              <a:ext uri="{FF2B5EF4-FFF2-40B4-BE49-F238E27FC236}">
                <a16:creationId xmlns:a16="http://schemas.microsoft.com/office/drawing/2014/main" id="{153F7192-F8B6-004D-8255-5B470A3E4B4D}"/>
              </a:ext>
            </a:extLst>
          </p:cNvPr>
          <p:cNvSpPr/>
          <p:nvPr/>
        </p:nvSpPr>
        <p:spPr>
          <a:xfrm>
            <a:off x="1147424" y="2988752"/>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Azure Monitor</a:t>
            </a:r>
          </a:p>
        </p:txBody>
      </p:sp>
      <p:sp>
        <p:nvSpPr>
          <p:cNvPr id="25" name="Oval 24">
            <a:extLst>
              <a:ext uri="{FF2B5EF4-FFF2-40B4-BE49-F238E27FC236}">
                <a16:creationId xmlns:a16="http://schemas.microsoft.com/office/drawing/2014/main" id="{94573D25-F739-4E42-B1C1-E64507CD558D}"/>
              </a:ext>
            </a:extLst>
          </p:cNvPr>
          <p:cNvSpPr/>
          <p:nvPr/>
        </p:nvSpPr>
        <p:spPr>
          <a:xfrm>
            <a:off x="1147424" y="4200667"/>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Azure Policy</a:t>
            </a:r>
          </a:p>
        </p:txBody>
      </p:sp>
      <p:sp>
        <p:nvSpPr>
          <p:cNvPr id="26" name="Oval 25">
            <a:extLst>
              <a:ext uri="{FF2B5EF4-FFF2-40B4-BE49-F238E27FC236}">
                <a16:creationId xmlns:a16="http://schemas.microsoft.com/office/drawing/2014/main" id="{29BAF710-D9ED-7341-920E-DE07C70D95E4}"/>
              </a:ext>
            </a:extLst>
          </p:cNvPr>
          <p:cNvSpPr/>
          <p:nvPr/>
        </p:nvSpPr>
        <p:spPr>
          <a:xfrm>
            <a:off x="3208914" y="2928138"/>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Integrations</a:t>
            </a:r>
          </a:p>
        </p:txBody>
      </p:sp>
      <p:sp>
        <p:nvSpPr>
          <p:cNvPr id="27" name="Oval 26">
            <a:extLst>
              <a:ext uri="{FF2B5EF4-FFF2-40B4-BE49-F238E27FC236}">
                <a16:creationId xmlns:a16="http://schemas.microsoft.com/office/drawing/2014/main" id="{317D553A-E2AE-DF43-AAF7-A92876CCF5D5}"/>
              </a:ext>
            </a:extLst>
          </p:cNvPr>
          <p:cNvSpPr/>
          <p:nvPr/>
        </p:nvSpPr>
        <p:spPr>
          <a:xfrm>
            <a:off x="6840339" y="3081472"/>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Networking</a:t>
            </a:r>
          </a:p>
        </p:txBody>
      </p:sp>
      <p:sp>
        <p:nvSpPr>
          <p:cNvPr id="29" name="Oval 28">
            <a:extLst>
              <a:ext uri="{FF2B5EF4-FFF2-40B4-BE49-F238E27FC236}">
                <a16:creationId xmlns:a16="http://schemas.microsoft.com/office/drawing/2014/main" id="{B5CA6E37-EB6C-8449-80A3-B738E3CF1FDC}"/>
              </a:ext>
            </a:extLst>
          </p:cNvPr>
          <p:cNvSpPr/>
          <p:nvPr/>
        </p:nvSpPr>
        <p:spPr>
          <a:xfrm>
            <a:off x="9249020" y="1774807"/>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9249019" y="3020634"/>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9301910" y="4300375"/>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Public Cluster</a:t>
            </a:r>
          </a:p>
          <a:p>
            <a:pPr algn="ctr"/>
            <a:r>
              <a:rPr lang="en-US" sz="1250" dirty="0"/>
              <a:t>(Restrict Access) / Private</a:t>
            </a:r>
          </a:p>
        </p:txBody>
      </p:sp>
      <p:sp>
        <p:nvSpPr>
          <p:cNvPr id="33" name="Rectangle 32">
            <a:extLst>
              <a:ext uri="{FF2B5EF4-FFF2-40B4-BE49-F238E27FC236}">
                <a16:creationId xmlns:a16="http://schemas.microsoft.com/office/drawing/2014/main" id="{A7F76454-A2CD-2447-B34D-15F8E8D0622F}"/>
              </a:ext>
            </a:extLst>
          </p:cNvPr>
          <p:cNvSpPr/>
          <p:nvPr/>
        </p:nvSpPr>
        <p:spPr>
          <a:xfrm>
            <a:off x="986414" y="93247"/>
            <a:ext cx="4883728" cy="1205617"/>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4" name="Rectangle 33">
            <a:extLst>
              <a:ext uri="{FF2B5EF4-FFF2-40B4-BE49-F238E27FC236}">
                <a16:creationId xmlns:a16="http://schemas.microsoft.com/office/drawing/2014/main" id="{A97DC973-8820-C740-9788-BB6DCD134775}"/>
              </a:ext>
            </a:extLst>
          </p:cNvPr>
          <p:cNvSpPr/>
          <p:nvPr/>
        </p:nvSpPr>
        <p:spPr>
          <a:xfrm>
            <a:off x="5987404" y="93247"/>
            <a:ext cx="4883728" cy="1205617"/>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5" name="Rectangle 34">
            <a:extLst>
              <a:ext uri="{FF2B5EF4-FFF2-40B4-BE49-F238E27FC236}">
                <a16:creationId xmlns:a16="http://schemas.microsoft.com/office/drawing/2014/main" id="{7E78CEB1-E25F-6548-B0E4-8D865157F776}"/>
              </a:ext>
            </a:extLst>
          </p:cNvPr>
          <p:cNvSpPr/>
          <p:nvPr/>
        </p:nvSpPr>
        <p:spPr>
          <a:xfrm>
            <a:off x="9108660" y="1653496"/>
            <a:ext cx="1653758" cy="3844943"/>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6" name="Rectangle 35">
            <a:extLst>
              <a:ext uri="{FF2B5EF4-FFF2-40B4-BE49-F238E27FC236}">
                <a16:creationId xmlns:a16="http://schemas.microsoft.com/office/drawing/2014/main" id="{701F6358-3796-AA42-B62A-8B7D69EAFAC1}"/>
              </a:ext>
            </a:extLst>
          </p:cNvPr>
          <p:cNvSpPr/>
          <p:nvPr/>
        </p:nvSpPr>
        <p:spPr>
          <a:xfrm>
            <a:off x="1007065" y="1653496"/>
            <a:ext cx="1653758" cy="3844943"/>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7" name="Rectangle 36">
            <a:extLst>
              <a:ext uri="{FF2B5EF4-FFF2-40B4-BE49-F238E27FC236}">
                <a16:creationId xmlns:a16="http://schemas.microsoft.com/office/drawing/2014/main" id="{E1F1D7EA-809F-D74D-8075-2A745B109632}"/>
              </a:ext>
            </a:extLst>
          </p:cNvPr>
          <p:cNvSpPr/>
          <p:nvPr/>
        </p:nvSpPr>
        <p:spPr>
          <a:xfrm>
            <a:off x="3415744" y="5063795"/>
            <a:ext cx="4797638" cy="1249965"/>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Oval 27">
            <a:extLst>
              <a:ext uri="{FF2B5EF4-FFF2-40B4-BE49-F238E27FC236}">
                <a16:creationId xmlns:a16="http://schemas.microsoft.com/office/drawing/2014/main" id="{F18FFDB3-5C08-804F-8D51-DCA785F9B5AF}"/>
              </a:ext>
            </a:extLst>
          </p:cNvPr>
          <p:cNvSpPr/>
          <p:nvPr/>
        </p:nvSpPr>
        <p:spPr>
          <a:xfrm>
            <a:off x="6652667" y="5157723"/>
            <a:ext cx="1373043" cy="1058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t>Zones</a:t>
            </a:r>
          </a:p>
        </p:txBody>
      </p:sp>
    </p:spTree>
    <p:extLst>
      <p:ext uri="{BB962C8B-B14F-4D97-AF65-F5344CB8AC3E}">
        <p14:creationId xmlns:p14="http://schemas.microsoft.com/office/powerpoint/2010/main" val="1443831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9ED9A6-D762-244E-87C3-E3ECDFB752C9}"/>
              </a:ext>
            </a:extLst>
          </p:cNvPr>
          <p:cNvSpPr>
            <a:spLocks noGrp="1"/>
          </p:cNvSpPr>
          <p:nvPr>
            <p:ph type="ftr" sz="quarter" idx="10"/>
          </p:nvPr>
        </p:nvSpPr>
        <p:spPr/>
        <p:txBody>
          <a:bodyPr/>
          <a:lstStyle/>
          <a:p>
            <a:pPr algn="l"/>
            <a:r>
              <a:rPr lang="en-US" sz="1333"/>
              <a:t>© Kalyan Reddy Daida</a:t>
            </a:r>
            <a:endParaRPr lang="en-GB" sz="1333" dirty="0"/>
          </a:p>
        </p:txBody>
      </p:sp>
      <p:sp>
        <p:nvSpPr>
          <p:cNvPr id="6" name="Oval 5">
            <a:extLst>
              <a:ext uri="{FF2B5EF4-FFF2-40B4-BE49-F238E27FC236}">
                <a16:creationId xmlns:a16="http://schemas.microsoft.com/office/drawing/2014/main" id="{1A4D3C71-BB32-E74A-B0ED-90B9E58E2515}"/>
              </a:ext>
            </a:extLst>
          </p:cNvPr>
          <p:cNvSpPr/>
          <p:nvPr/>
        </p:nvSpPr>
        <p:spPr>
          <a:xfrm>
            <a:off x="442977" y="2567853"/>
            <a:ext cx="1373043" cy="1086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Regions</a:t>
            </a:r>
          </a:p>
        </p:txBody>
      </p:sp>
      <p:sp>
        <p:nvSpPr>
          <p:cNvPr id="7" name="Oval 6">
            <a:extLst>
              <a:ext uri="{FF2B5EF4-FFF2-40B4-BE49-F238E27FC236}">
                <a16:creationId xmlns:a16="http://schemas.microsoft.com/office/drawing/2014/main" id="{8042D019-E6D0-2040-91CC-35586E6C69C3}"/>
              </a:ext>
            </a:extLst>
          </p:cNvPr>
          <p:cNvSpPr/>
          <p:nvPr/>
        </p:nvSpPr>
        <p:spPr>
          <a:xfrm>
            <a:off x="2372522" y="2668184"/>
            <a:ext cx="1446792" cy="8093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System Node Pools</a:t>
            </a:r>
          </a:p>
        </p:txBody>
      </p:sp>
      <p:sp>
        <p:nvSpPr>
          <p:cNvPr id="8" name="Oval 7">
            <a:extLst>
              <a:ext uri="{FF2B5EF4-FFF2-40B4-BE49-F238E27FC236}">
                <a16:creationId xmlns:a16="http://schemas.microsoft.com/office/drawing/2014/main" id="{729F1D88-401E-904E-8771-C54D92D832B8}"/>
              </a:ext>
            </a:extLst>
          </p:cNvPr>
          <p:cNvSpPr/>
          <p:nvPr/>
        </p:nvSpPr>
        <p:spPr>
          <a:xfrm>
            <a:off x="2372522" y="3584296"/>
            <a:ext cx="1446792" cy="8093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User Node Pools</a:t>
            </a:r>
          </a:p>
        </p:txBody>
      </p:sp>
      <p:sp>
        <p:nvSpPr>
          <p:cNvPr id="10" name="Oval 9">
            <a:extLst>
              <a:ext uri="{FF2B5EF4-FFF2-40B4-BE49-F238E27FC236}">
                <a16:creationId xmlns:a16="http://schemas.microsoft.com/office/drawing/2014/main" id="{8CD0DC12-05AF-0548-9A06-B0BFD1512A8A}"/>
              </a:ext>
            </a:extLst>
          </p:cNvPr>
          <p:cNvSpPr/>
          <p:nvPr/>
        </p:nvSpPr>
        <p:spPr>
          <a:xfrm>
            <a:off x="2351926" y="4479004"/>
            <a:ext cx="1446792" cy="8093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Virtual Nodes</a:t>
            </a:r>
          </a:p>
        </p:txBody>
      </p:sp>
      <p:sp>
        <p:nvSpPr>
          <p:cNvPr id="12" name="Oval 11">
            <a:extLst>
              <a:ext uri="{FF2B5EF4-FFF2-40B4-BE49-F238E27FC236}">
                <a16:creationId xmlns:a16="http://schemas.microsoft.com/office/drawing/2014/main" id="{6CB4E146-8367-4849-869A-70F84FEEF494}"/>
              </a:ext>
            </a:extLst>
          </p:cNvPr>
          <p:cNvSpPr/>
          <p:nvPr/>
        </p:nvSpPr>
        <p:spPr>
          <a:xfrm>
            <a:off x="411805" y="3818858"/>
            <a:ext cx="1373043" cy="1086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Kubernetes </a:t>
            </a:r>
          </a:p>
          <a:p>
            <a:pPr algn="ctr"/>
            <a:r>
              <a:rPr lang="en-US" sz="1250" dirty="0">
                <a:solidFill>
                  <a:schemeClr val="bg1"/>
                </a:solidFill>
              </a:rPr>
              <a:t>Version</a:t>
            </a:r>
          </a:p>
          <a:p>
            <a:pPr algn="ctr"/>
            <a:r>
              <a:rPr lang="en-US" sz="1250" dirty="0">
                <a:solidFill>
                  <a:schemeClr val="bg1"/>
                </a:solidFill>
              </a:rPr>
              <a:t>(Default)</a:t>
            </a:r>
          </a:p>
        </p:txBody>
      </p:sp>
      <p:sp>
        <p:nvSpPr>
          <p:cNvPr id="19" name="Oval 18">
            <a:extLst>
              <a:ext uri="{FF2B5EF4-FFF2-40B4-BE49-F238E27FC236}">
                <a16:creationId xmlns:a16="http://schemas.microsoft.com/office/drawing/2014/main" id="{BB49E539-58B1-6C48-9876-766BC3AE0BE1}"/>
              </a:ext>
            </a:extLst>
          </p:cNvPr>
          <p:cNvSpPr/>
          <p:nvPr/>
        </p:nvSpPr>
        <p:spPr>
          <a:xfrm>
            <a:off x="4257175" y="3818858"/>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Kubernetes RBAC</a:t>
            </a:r>
          </a:p>
          <a:p>
            <a:pPr algn="ctr"/>
            <a:r>
              <a:rPr lang="en-US" sz="1250" dirty="0">
                <a:solidFill>
                  <a:schemeClr val="bg1"/>
                </a:solidFill>
              </a:rPr>
              <a:t>(default enabled)</a:t>
            </a:r>
          </a:p>
        </p:txBody>
      </p:sp>
      <p:sp>
        <p:nvSpPr>
          <p:cNvPr id="21" name="Oval 20">
            <a:extLst>
              <a:ext uri="{FF2B5EF4-FFF2-40B4-BE49-F238E27FC236}">
                <a16:creationId xmlns:a16="http://schemas.microsoft.com/office/drawing/2014/main" id="{E012F1D4-A3B0-5848-AA9A-E1C2936E94A1}"/>
              </a:ext>
            </a:extLst>
          </p:cNvPr>
          <p:cNvSpPr/>
          <p:nvPr/>
        </p:nvSpPr>
        <p:spPr>
          <a:xfrm>
            <a:off x="4257175" y="5040295"/>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AKS Managed Azure AD</a:t>
            </a:r>
          </a:p>
        </p:txBody>
      </p:sp>
      <p:sp>
        <p:nvSpPr>
          <p:cNvPr id="22" name="Oval 21">
            <a:extLst>
              <a:ext uri="{FF2B5EF4-FFF2-40B4-BE49-F238E27FC236}">
                <a16:creationId xmlns:a16="http://schemas.microsoft.com/office/drawing/2014/main" id="{6483ABF1-1838-4D46-9165-B74A7001FDFD}"/>
              </a:ext>
            </a:extLst>
          </p:cNvPr>
          <p:cNvSpPr/>
          <p:nvPr/>
        </p:nvSpPr>
        <p:spPr>
          <a:xfrm>
            <a:off x="4257175" y="2597421"/>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System Assigned Managed Identity</a:t>
            </a:r>
          </a:p>
        </p:txBody>
      </p:sp>
      <p:sp>
        <p:nvSpPr>
          <p:cNvPr id="23" name="Oval 22">
            <a:extLst>
              <a:ext uri="{FF2B5EF4-FFF2-40B4-BE49-F238E27FC236}">
                <a16:creationId xmlns:a16="http://schemas.microsoft.com/office/drawing/2014/main" id="{AF3E9A6C-11DC-4B42-9449-73745EA09BB3}"/>
              </a:ext>
            </a:extLst>
          </p:cNvPr>
          <p:cNvSpPr/>
          <p:nvPr/>
        </p:nvSpPr>
        <p:spPr>
          <a:xfrm>
            <a:off x="8217266" y="2621643"/>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Container Registry</a:t>
            </a:r>
          </a:p>
        </p:txBody>
      </p:sp>
      <p:sp>
        <p:nvSpPr>
          <p:cNvPr id="24" name="Oval 23">
            <a:extLst>
              <a:ext uri="{FF2B5EF4-FFF2-40B4-BE49-F238E27FC236}">
                <a16:creationId xmlns:a16="http://schemas.microsoft.com/office/drawing/2014/main" id="{153F7192-F8B6-004D-8255-5B470A3E4B4D}"/>
              </a:ext>
            </a:extLst>
          </p:cNvPr>
          <p:cNvSpPr/>
          <p:nvPr/>
        </p:nvSpPr>
        <p:spPr>
          <a:xfrm>
            <a:off x="8217266" y="3810976"/>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Azure Monitor</a:t>
            </a:r>
          </a:p>
        </p:txBody>
      </p:sp>
      <p:sp>
        <p:nvSpPr>
          <p:cNvPr id="25" name="Oval 24">
            <a:extLst>
              <a:ext uri="{FF2B5EF4-FFF2-40B4-BE49-F238E27FC236}">
                <a16:creationId xmlns:a16="http://schemas.microsoft.com/office/drawing/2014/main" id="{94573D25-F739-4E42-B1C1-E64507CD558D}"/>
              </a:ext>
            </a:extLst>
          </p:cNvPr>
          <p:cNvSpPr/>
          <p:nvPr/>
        </p:nvSpPr>
        <p:spPr>
          <a:xfrm>
            <a:off x="8217265" y="5022891"/>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Azure Policy</a:t>
            </a:r>
          </a:p>
        </p:txBody>
      </p:sp>
      <p:sp>
        <p:nvSpPr>
          <p:cNvPr id="29" name="Oval 28">
            <a:extLst>
              <a:ext uri="{FF2B5EF4-FFF2-40B4-BE49-F238E27FC236}">
                <a16:creationId xmlns:a16="http://schemas.microsoft.com/office/drawing/2014/main" id="{B5CA6E37-EB6C-8449-80A3-B738E3CF1FDC}"/>
              </a:ext>
            </a:extLst>
          </p:cNvPr>
          <p:cNvSpPr/>
          <p:nvPr/>
        </p:nvSpPr>
        <p:spPr>
          <a:xfrm>
            <a:off x="6226997" y="2597422"/>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Azure CNI</a:t>
            </a:r>
          </a:p>
        </p:txBody>
      </p:sp>
      <p:sp>
        <p:nvSpPr>
          <p:cNvPr id="30" name="Oval 29">
            <a:extLst>
              <a:ext uri="{FF2B5EF4-FFF2-40B4-BE49-F238E27FC236}">
                <a16:creationId xmlns:a16="http://schemas.microsoft.com/office/drawing/2014/main" id="{5DA9043A-1F3C-1841-9C11-28355508BCD0}"/>
              </a:ext>
            </a:extLst>
          </p:cNvPr>
          <p:cNvSpPr/>
          <p:nvPr/>
        </p:nvSpPr>
        <p:spPr>
          <a:xfrm>
            <a:off x="6226995" y="3843249"/>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Load Balancer Standard</a:t>
            </a:r>
          </a:p>
        </p:txBody>
      </p:sp>
      <p:sp>
        <p:nvSpPr>
          <p:cNvPr id="31" name="Oval 30">
            <a:extLst>
              <a:ext uri="{FF2B5EF4-FFF2-40B4-BE49-F238E27FC236}">
                <a16:creationId xmlns:a16="http://schemas.microsoft.com/office/drawing/2014/main" id="{BA20596E-D53C-1E48-AA48-D539BBA74832}"/>
              </a:ext>
            </a:extLst>
          </p:cNvPr>
          <p:cNvSpPr/>
          <p:nvPr/>
        </p:nvSpPr>
        <p:spPr>
          <a:xfrm>
            <a:off x="6279887" y="5122990"/>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Public Cluster</a:t>
            </a:r>
          </a:p>
          <a:p>
            <a:pPr algn="ctr"/>
            <a:r>
              <a:rPr lang="en-US" sz="1250" dirty="0">
                <a:solidFill>
                  <a:schemeClr val="bg1"/>
                </a:solidFill>
              </a:rPr>
              <a:t>(Restrict Access) / Private</a:t>
            </a:r>
          </a:p>
        </p:txBody>
      </p:sp>
      <p:sp>
        <p:nvSpPr>
          <p:cNvPr id="35" name="Rectangle 34">
            <a:extLst>
              <a:ext uri="{FF2B5EF4-FFF2-40B4-BE49-F238E27FC236}">
                <a16:creationId xmlns:a16="http://schemas.microsoft.com/office/drawing/2014/main" id="{7E78CEB1-E25F-6548-B0E4-8D865157F776}"/>
              </a:ext>
            </a:extLst>
          </p:cNvPr>
          <p:cNvSpPr/>
          <p:nvPr/>
        </p:nvSpPr>
        <p:spPr>
          <a:xfrm>
            <a:off x="6086637" y="2476111"/>
            <a:ext cx="1653758" cy="3844943"/>
          </a:xfrm>
          <a:prstGeom prst="rect">
            <a:avLst/>
          </a:prstGeom>
          <a:noFill/>
          <a:ln w="476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36" name="Rectangle 35">
            <a:extLst>
              <a:ext uri="{FF2B5EF4-FFF2-40B4-BE49-F238E27FC236}">
                <a16:creationId xmlns:a16="http://schemas.microsoft.com/office/drawing/2014/main" id="{701F6358-3796-AA42-B62A-8B7D69EAFAC1}"/>
              </a:ext>
            </a:extLst>
          </p:cNvPr>
          <p:cNvSpPr/>
          <p:nvPr/>
        </p:nvSpPr>
        <p:spPr>
          <a:xfrm>
            <a:off x="8076907" y="2475720"/>
            <a:ext cx="1653758" cy="3844943"/>
          </a:xfrm>
          <a:prstGeom prst="rect">
            <a:avLst/>
          </a:prstGeom>
          <a:noFill/>
          <a:ln w="476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28" name="Rectangle 27">
            <a:extLst>
              <a:ext uri="{FF2B5EF4-FFF2-40B4-BE49-F238E27FC236}">
                <a16:creationId xmlns:a16="http://schemas.microsoft.com/office/drawing/2014/main" id="{31A7D9E7-D40D-6441-9CCF-D58CDFB33119}"/>
              </a:ext>
            </a:extLst>
          </p:cNvPr>
          <p:cNvSpPr/>
          <p:nvPr/>
        </p:nvSpPr>
        <p:spPr>
          <a:xfrm>
            <a:off x="2269957" y="2476111"/>
            <a:ext cx="1653758" cy="3844943"/>
          </a:xfrm>
          <a:prstGeom prst="rect">
            <a:avLst/>
          </a:prstGeom>
          <a:noFill/>
          <a:ln w="476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32" name="Rectangle 31">
            <a:extLst>
              <a:ext uri="{FF2B5EF4-FFF2-40B4-BE49-F238E27FC236}">
                <a16:creationId xmlns:a16="http://schemas.microsoft.com/office/drawing/2014/main" id="{F7901D1F-98E6-B54C-B3A6-3B45E4DDD22D}"/>
              </a:ext>
            </a:extLst>
          </p:cNvPr>
          <p:cNvSpPr/>
          <p:nvPr/>
        </p:nvSpPr>
        <p:spPr>
          <a:xfrm>
            <a:off x="4096367" y="2476111"/>
            <a:ext cx="1653758" cy="3844943"/>
          </a:xfrm>
          <a:prstGeom prst="rect">
            <a:avLst/>
          </a:prstGeom>
          <a:noFill/>
          <a:ln w="476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38" name="Oval 37">
            <a:extLst>
              <a:ext uri="{FF2B5EF4-FFF2-40B4-BE49-F238E27FC236}">
                <a16:creationId xmlns:a16="http://schemas.microsoft.com/office/drawing/2014/main" id="{42DBDB8A-C588-4B4C-B394-12F1867FB88F}"/>
              </a:ext>
            </a:extLst>
          </p:cNvPr>
          <p:cNvSpPr/>
          <p:nvPr/>
        </p:nvSpPr>
        <p:spPr>
          <a:xfrm>
            <a:off x="409721" y="4995059"/>
            <a:ext cx="1373043" cy="108641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Zones</a:t>
            </a:r>
          </a:p>
        </p:txBody>
      </p:sp>
      <p:sp>
        <p:nvSpPr>
          <p:cNvPr id="39" name="Rectangle 38">
            <a:extLst>
              <a:ext uri="{FF2B5EF4-FFF2-40B4-BE49-F238E27FC236}">
                <a16:creationId xmlns:a16="http://schemas.microsoft.com/office/drawing/2014/main" id="{214E2525-5386-224A-ADAA-08F4F7C57F95}"/>
              </a:ext>
            </a:extLst>
          </p:cNvPr>
          <p:cNvSpPr/>
          <p:nvPr/>
        </p:nvSpPr>
        <p:spPr>
          <a:xfrm>
            <a:off x="279687" y="2475720"/>
            <a:ext cx="1653758" cy="3844943"/>
          </a:xfrm>
          <a:prstGeom prst="rect">
            <a:avLst/>
          </a:prstGeom>
          <a:noFill/>
          <a:ln w="476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40" name="Oval 39">
            <a:extLst>
              <a:ext uri="{FF2B5EF4-FFF2-40B4-BE49-F238E27FC236}">
                <a16:creationId xmlns:a16="http://schemas.microsoft.com/office/drawing/2014/main" id="{6AF7C53C-A9DF-5E47-B5E9-B8B7A20CA928}"/>
              </a:ext>
            </a:extLst>
          </p:cNvPr>
          <p:cNvSpPr/>
          <p:nvPr/>
        </p:nvSpPr>
        <p:spPr>
          <a:xfrm>
            <a:off x="5278948" y="36760"/>
            <a:ext cx="1373043" cy="105858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Azure AKS</a:t>
            </a:r>
          </a:p>
          <a:p>
            <a:pPr algn="ctr"/>
            <a:r>
              <a:rPr lang="en-US" sz="2000" dirty="0">
                <a:solidFill>
                  <a:schemeClr val="bg1"/>
                </a:solidFill>
              </a:rPr>
              <a:t>Cluster</a:t>
            </a:r>
          </a:p>
        </p:txBody>
      </p:sp>
      <p:sp>
        <p:nvSpPr>
          <p:cNvPr id="41" name="Oval 40">
            <a:extLst>
              <a:ext uri="{FF2B5EF4-FFF2-40B4-BE49-F238E27FC236}">
                <a16:creationId xmlns:a16="http://schemas.microsoft.com/office/drawing/2014/main" id="{F1C9C353-409F-6945-82A2-B6709E5EE448}"/>
              </a:ext>
            </a:extLst>
          </p:cNvPr>
          <p:cNvSpPr/>
          <p:nvPr/>
        </p:nvSpPr>
        <p:spPr>
          <a:xfrm>
            <a:off x="2400528" y="1332195"/>
            <a:ext cx="1373043" cy="105858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Node Pools</a:t>
            </a:r>
          </a:p>
        </p:txBody>
      </p:sp>
      <p:sp>
        <p:nvSpPr>
          <p:cNvPr id="42" name="Oval 41">
            <a:extLst>
              <a:ext uri="{FF2B5EF4-FFF2-40B4-BE49-F238E27FC236}">
                <a16:creationId xmlns:a16="http://schemas.microsoft.com/office/drawing/2014/main" id="{2D863D8D-5B7F-F944-AC4C-906ECFDFD85B}"/>
              </a:ext>
            </a:extLst>
          </p:cNvPr>
          <p:cNvSpPr/>
          <p:nvPr/>
        </p:nvSpPr>
        <p:spPr>
          <a:xfrm>
            <a:off x="480130" y="1327350"/>
            <a:ext cx="1373043" cy="1058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Basics</a:t>
            </a:r>
          </a:p>
        </p:txBody>
      </p:sp>
      <p:sp>
        <p:nvSpPr>
          <p:cNvPr id="43" name="Oval 42">
            <a:extLst>
              <a:ext uri="{FF2B5EF4-FFF2-40B4-BE49-F238E27FC236}">
                <a16:creationId xmlns:a16="http://schemas.microsoft.com/office/drawing/2014/main" id="{BF9FAF7D-055B-124D-AA58-B8471FA95B00}"/>
              </a:ext>
            </a:extLst>
          </p:cNvPr>
          <p:cNvSpPr/>
          <p:nvPr/>
        </p:nvSpPr>
        <p:spPr>
          <a:xfrm>
            <a:off x="4257175" y="1341284"/>
            <a:ext cx="1373043" cy="10585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Authentication</a:t>
            </a:r>
          </a:p>
        </p:txBody>
      </p:sp>
      <p:sp>
        <p:nvSpPr>
          <p:cNvPr id="44" name="Oval 43">
            <a:extLst>
              <a:ext uri="{FF2B5EF4-FFF2-40B4-BE49-F238E27FC236}">
                <a16:creationId xmlns:a16="http://schemas.microsoft.com/office/drawing/2014/main" id="{33204FDE-8A63-3542-8EE9-22CC09EB85FB}"/>
              </a:ext>
            </a:extLst>
          </p:cNvPr>
          <p:cNvSpPr/>
          <p:nvPr/>
        </p:nvSpPr>
        <p:spPr>
          <a:xfrm>
            <a:off x="8217264" y="1341284"/>
            <a:ext cx="1373043" cy="105858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Integrations</a:t>
            </a:r>
          </a:p>
        </p:txBody>
      </p:sp>
      <p:sp>
        <p:nvSpPr>
          <p:cNvPr id="45" name="Oval 44">
            <a:extLst>
              <a:ext uri="{FF2B5EF4-FFF2-40B4-BE49-F238E27FC236}">
                <a16:creationId xmlns:a16="http://schemas.microsoft.com/office/drawing/2014/main" id="{8F102BAB-5E12-B845-9FBC-9643331EA40A}"/>
              </a:ext>
            </a:extLst>
          </p:cNvPr>
          <p:cNvSpPr/>
          <p:nvPr/>
        </p:nvSpPr>
        <p:spPr>
          <a:xfrm>
            <a:off x="6226994" y="1332196"/>
            <a:ext cx="1373043" cy="1058581"/>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Networking</a:t>
            </a:r>
          </a:p>
        </p:txBody>
      </p:sp>
      <p:sp>
        <p:nvSpPr>
          <p:cNvPr id="33" name="Oval 32">
            <a:extLst>
              <a:ext uri="{FF2B5EF4-FFF2-40B4-BE49-F238E27FC236}">
                <a16:creationId xmlns:a16="http://schemas.microsoft.com/office/drawing/2014/main" id="{FC878C2E-D19B-9B46-B614-3AA1E04EBBE8}"/>
              </a:ext>
            </a:extLst>
          </p:cNvPr>
          <p:cNvSpPr/>
          <p:nvPr/>
        </p:nvSpPr>
        <p:spPr>
          <a:xfrm>
            <a:off x="10207534" y="2643709"/>
            <a:ext cx="1373043" cy="78641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Virtual Network</a:t>
            </a:r>
          </a:p>
        </p:txBody>
      </p:sp>
      <p:sp>
        <p:nvSpPr>
          <p:cNvPr id="34" name="Oval 33">
            <a:extLst>
              <a:ext uri="{FF2B5EF4-FFF2-40B4-BE49-F238E27FC236}">
                <a16:creationId xmlns:a16="http://schemas.microsoft.com/office/drawing/2014/main" id="{6447357A-1D2A-014C-B7F4-1083B69BA0D4}"/>
              </a:ext>
            </a:extLst>
          </p:cNvPr>
          <p:cNvSpPr/>
          <p:nvPr/>
        </p:nvSpPr>
        <p:spPr>
          <a:xfrm>
            <a:off x="10207534" y="3534301"/>
            <a:ext cx="1373043" cy="78641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Default Subnet</a:t>
            </a:r>
          </a:p>
        </p:txBody>
      </p:sp>
      <p:sp>
        <p:nvSpPr>
          <p:cNvPr id="46" name="Oval 45">
            <a:extLst>
              <a:ext uri="{FF2B5EF4-FFF2-40B4-BE49-F238E27FC236}">
                <a16:creationId xmlns:a16="http://schemas.microsoft.com/office/drawing/2014/main" id="{5448EBD1-A0D1-264B-A2E4-5048795AB230}"/>
              </a:ext>
            </a:extLst>
          </p:cNvPr>
          <p:cNvSpPr/>
          <p:nvPr/>
        </p:nvSpPr>
        <p:spPr>
          <a:xfrm>
            <a:off x="10207534" y="4424894"/>
            <a:ext cx="1373043" cy="78641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Virtual Nodes Subnet</a:t>
            </a:r>
          </a:p>
        </p:txBody>
      </p:sp>
      <p:sp>
        <p:nvSpPr>
          <p:cNvPr id="47" name="Oval 46">
            <a:extLst>
              <a:ext uri="{FF2B5EF4-FFF2-40B4-BE49-F238E27FC236}">
                <a16:creationId xmlns:a16="http://schemas.microsoft.com/office/drawing/2014/main" id="{0A72E440-3D38-3F4B-BE09-47F15FD3873B}"/>
              </a:ext>
            </a:extLst>
          </p:cNvPr>
          <p:cNvSpPr/>
          <p:nvPr/>
        </p:nvSpPr>
        <p:spPr>
          <a:xfrm>
            <a:off x="2338984" y="5389589"/>
            <a:ext cx="1446792" cy="80937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Windows Node Pools</a:t>
            </a:r>
          </a:p>
        </p:txBody>
      </p:sp>
      <p:sp>
        <p:nvSpPr>
          <p:cNvPr id="48" name="Oval 47">
            <a:extLst>
              <a:ext uri="{FF2B5EF4-FFF2-40B4-BE49-F238E27FC236}">
                <a16:creationId xmlns:a16="http://schemas.microsoft.com/office/drawing/2014/main" id="{471669FE-770D-A043-A3B6-F2B66BD5DD5A}"/>
              </a:ext>
            </a:extLst>
          </p:cNvPr>
          <p:cNvSpPr/>
          <p:nvPr/>
        </p:nvSpPr>
        <p:spPr>
          <a:xfrm>
            <a:off x="10245542" y="5315486"/>
            <a:ext cx="1373043" cy="78641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SSH Public Key</a:t>
            </a:r>
          </a:p>
        </p:txBody>
      </p:sp>
      <p:sp>
        <p:nvSpPr>
          <p:cNvPr id="37" name="Rectangle 36">
            <a:extLst>
              <a:ext uri="{FF2B5EF4-FFF2-40B4-BE49-F238E27FC236}">
                <a16:creationId xmlns:a16="http://schemas.microsoft.com/office/drawing/2014/main" id="{CBD74930-A747-0B4F-BCEA-CE2CE82C9E1B}"/>
              </a:ext>
            </a:extLst>
          </p:cNvPr>
          <p:cNvSpPr/>
          <p:nvPr/>
        </p:nvSpPr>
        <p:spPr>
          <a:xfrm>
            <a:off x="10095266" y="2475720"/>
            <a:ext cx="1653758" cy="3844943"/>
          </a:xfrm>
          <a:prstGeom prst="rect">
            <a:avLst/>
          </a:prstGeom>
          <a:noFill/>
          <a:ln w="47625">
            <a:solidFill>
              <a:srgbClr val="224C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schemeClr val="bg1"/>
              </a:solidFill>
            </a:endParaRPr>
          </a:p>
        </p:txBody>
      </p:sp>
      <p:sp>
        <p:nvSpPr>
          <p:cNvPr id="50" name="Oval 49">
            <a:extLst>
              <a:ext uri="{FF2B5EF4-FFF2-40B4-BE49-F238E27FC236}">
                <a16:creationId xmlns:a16="http://schemas.microsoft.com/office/drawing/2014/main" id="{53196EBE-6B82-A143-BC2D-EB2AA4E1D6FC}"/>
              </a:ext>
            </a:extLst>
          </p:cNvPr>
          <p:cNvSpPr/>
          <p:nvPr/>
        </p:nvSpPr>
        <p:spPr>
          <a:xfrm>
            <a:off x="10245543" y="1320445"/>
            <a:ext cx="1373043" cy="105858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a:solidFill>
                  <a:schemeClr val="bg1"/>
                </a:solidFill>
              </a:rPr>
              <a:t>Additional</a:t>
            </a:r>
          </a:p>
        </p:txBody>
      </p:sp>
    </p:spTree>
    <p:extLst>
      <p:ext uri="{BB962C8B-B14F-4D97-AF65-F5344CB8AC3E}">
        <p14:creationId xmlns:p14="http://schemas.microsoft.com/office/powerpoint/2010/main" val="2084237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A681B15-1548-9649-9AFF-889B4E672111}"/>
              </a:ext>
            </a:extLst>
          </p:cNvPr>
          <p:cNvSpPr>
            <a:spLocks noGrp="1"/>
          </p:cNvSpPr>
          <p:nvPr>
            <p:ph type="ftr" sz="quarter" idx="10"/>
          </p:nvPr>
        </p:nvSpPr>
        <p:spPr/>
        <p:txBody>
          <a:bodyPr/>
          <a:lstStyle/>
          <a:p>
            <a:pPr algn="l"/>
            <a:r>
              <a:rPr lang="en-US"/>
              <a:t>© Kalyan Reddy Daida</a:t>
            </a:r>
            <a:endParaRPr lang="en-GB" dirty="0"/>
          </a:p>
        </p:txBody>
      </p:sp>
      <p:sp>
        <p:nvSpPr>
          <p:cNvPr id="5" name="Oval 4">
            <a:extLst>
              <a:ext uri="{FF2B5EF4-FFF2-40B4-BE49-F238E27FC236}">
                <a16:creationId xmlns:a16="http://schemas.microsoft.com/office/drawing/2014/main" id="{97366915-3C07-DF43-9A0C-F57A0A004AE5}"/>
              </a:ext>
            </a:extLst>
          </p:cNvPr>
          <p:cNvSpPr/>
          <p:nvPr/>
        </p:nvSpPr>
        <p:spPr>
          <a:xfrm>
            <a:off x="217344" y="41869"/>
            <a:ext cx="3680113" cy="34116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17" b="1" dirty="0"/>
              <a:t>Section-1</a:t>
            </a:r>
          </a:p>
          <a:p>
            <a:pPr algn="ctr"/>
            <a:r>
              <a:rPr lang="en-US" sz="2917" dirty="0"/>
              <a:t>Create AKS Cluster</a:t>
            </a:r>
          </a:p>
        </p:txBody>
      </p:sp>
      <p:sp>
        <p:nvSpPr>
          <p:cNvPr id="6" name="Oval 5">
            <a:extLst>
              <a:ext uri="{FF2B5EF4-FFF2-40B4-BE49-F238E27FC236}">
                <a16:creationId xmlns:a16="http://schemas.microsoft.com/office/drawing/2014/main" id="{7CB6694B-2FAD-4C44-8217-666252D60C29}"/>
              </a:ext>
            </a:extLst>
          </p:cNvPr>
          <p:cNvSpPr/>
          <p:nvPr/>
        </p:nvSpPr>
        <p:spPr>
          <a:xfrm>
            <a:off x="4255944" y="1714500"/>
            <a:ext cx="3680113" cy="34116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17" b="1" dirty="0"/>
              <a:t>Section-2</a:t>
            </a:r>
          </a:p>
          <a:p>
            <a:pPr algn="ctr"/>
            <a:r>
              <a:rPr lang="en-US" sz="2917" dirty="0"/>
              <a:t>Create Windows, Linux User Node Pools and Virtual Nodes</a:t>
            </a:r>
          </a:p>
        </p:txBody>
      </p:sp>
      <p:sp>
        <p:nvSpPr>
          <p:cNvPr id="7" name="Oval 6">
            <a:extLst>
              <a:ext uri="{FF2B5EF4-FFF2-40B4-BE49-F238E27FC236}">
                <a16:creationId xmlns:a16="http://schemas.microsoft.com/office/drawing/2014/main" id="{A289E938-FFD4-894D-A96F-74898660A45E}"/>
              </a:ext>
            </a:extLst>
          </p:cNvPr>
          <p:cNvSpPr/>
          <p:nvPr/>
        </p:nvSpPr>
        <p:spPr>
          <a:xfrm>
            <a:off x="8294544" y="2926772"/>
            <a:ext cx="3680113" cy="3411682"/>
          </a:xfrm>
          <a:prstGeom prst="ellipse">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17" b="1" dirty="0"/>
              <a:t>Section-3</a:t>
            </a:r>
          </a:p>
          <a:p>
            <a:pPr algn="ctr"/>
            <a:r>
              <a:rPr lang="en-US" sz="2917" dirty="0"/>
              <a:t>Deploy Apps to all 4 node pools using Kubernetes Node Selector concept</a:t>
            </a:r>
          </a:p>
        </p:txBody>
      </p:sp>
    </p:spTree>
    <p:extLst>
      <p:ext uri="{BB962C8B-B14F-4D97-AF65-F5344CB8AC3E}">
        <p14:creationId xmlns:p14="http://schemas.microsoft.com/office/powerpoint/2010/main" val="1699260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178441" y="753343"/>
            <a:ext cx="10477163" cy="5530713"/>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3E446D1-810C-8F4C-83A9-B2770C4FD41C}"/>
              </a:ext>
            </a:extLst>
          </p:cNvPr>
          <p:cNvSpPr txBox="1"/>
          <p:nvPr/>
        </p:nvSpPr>
        <p:spPr>
          <a:xfrm>
            <a:off x="186615" y="714070"/>
            <a:ext cx="1113770" cy="553998"/>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337706" y="1181685"/>
            <a:ext cx="9109363" cy="492297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605" y="800926"/>
            <a:ext cx="761519" cy="761519"/>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216262" y="1205496"/>
            <a:ext cx="761519" cy="323165"/>
          </a:xfrm>
          <a:prstGeom prst="rect">
            <a:avLst/>
          </a:prstGeom>
          <a:noFill/>
        </p:spPr>
        <p:txBody>
          <a:bodyPr wrap="square" rtlCol="0">
            <a:spAutoFit/>
          </a:bodyPr>
          <a:lstStyle/>
          <a:p>
            <a:r>
              <a:rPr lang="en-US" sz="15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586604" y="1635428"/>
            <a:ext cx="4305783" cy="430470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170" y="1320597"/>
            <a:ext cx="654723" cy="654723"/>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299894" y="1627091"/>
            <a:ext cx="2492788" cy="553998"/>
          </a:xfrm>
          <a:prstGeom prst="rect">
            <a:avLst/>
          </a:prstGeom>
          <a:noFill/>
        </p:spPr>
        <p:txBody>
          <a:bodyPr wrap="square" rtlCol="0">
            <a:spAutoFit/>
          </a:bodyPr>
          <a:lstStyle/>
          <a:p>
            <a:r>
              <a:rPr lang="en-US" sz="15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9133" y="1861611"/>
            <a:ext cx="888322" cy="781608"/>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5388043" y="2711731"/>
            <a:ext cx="1807939" cy="784830"/>
          </a:xfrm>
          <a:prstGeom prst="rect">
            <a:avLst/>
          </a:prstGeom>
          <a:noFill/>
        </p:spPr>
        <p:txBody>
          <a:bodyPr wrap="square" rtlCol="0">
            <a:spAutoFit/>
          </a:bodyPr>
          <a:lstStyle/>
          <a:p>
            <a:pPr algn="ctr"/>
            <a:r>
              <a:rPr lang="en-US" sz="1500" dirty="0"/>
              <a:t>Azure AKS </a:t>
            </a:r>
          </a:p>
          <a:p>
            <a:pPr algn="ctr"/>
            <a:r>
              <a:rPr lang="en-US" sz="15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4892386" y="1638158"/>
            <a:ext cx="4305783" cy="1799225"/>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FBBDA2CA-5F3C-BA4C-B99A-8D629ED0A94E}"/>
              </a:ext>
            </a:extLst>
          </p:cNvPr>
          <p:cNvSpPr/>
          <p:nvPr/>
        </p:nvSpPr>
        <p:spPr>
          <a:xfrm>
            <a:off x="943462" y="2027629"/>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ectangle 24">
            <a:extLst>
              <a:ext uri="{FF2B5EF4-FFF2-40B4-BE49-F238E27FC236}">
                <a16:creationId xmlns:a16="http://schemas.microsoft.com/office/drawing/2014/main" id="{3B1C0958-7DCF-9348-9086-FF4C2A001386}"/>
              </a:ext>
            </a:extLst>
          </p:cNvPr>
          <p:cNvSpPr/>
          <p:nvPr/>
        </p:nvSpPr>
        <p:spPr>
          <a:xfrm>
            <a:off x="5141284" y="3768508"/>
            <a:ext cx="4056885" cy="2171628"/>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9900" y="3441146"/>
            <a:ext cx="654723" cy="654723"/>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5923332" y="3764264"/>
            <a:ext cx="3038827" cy="323165"/>
          </a:xfrm>
          <a:prstGeom prst="rect">
            <a:avLst/>
          </a:prstGeom>
          <a:noFill/>
        </p:spPr>
        <p:txBody>
          <a:bodyPr wrap="square" rtlCol="0">
            <a:spAutoFit/>
          </a:bodyPr>
          <a:lstStyle/>
          <a:p>
            <a:r>
              <a:rPr lang="en-US" sz="1500" dirty="0">
                <a:solidFill>
                  <a:srgbClr val="0070C0"/>
                </a:solidFill>
              </a:rPr>
              <a:t>Virtual Nodes Subnet: 10.241.0.0/16</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916" y="2043282"/>
            <a:ext cx="537588" cy="537588"/>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493100" y="1992535"/>
            <a:ext cx="2238968" cy="323165"/>
          </a:xfrm>
          <a:prstGeom prst="rect">
            <a:avLst/>
          </a:prstGeom>
          <a:noFill/>
        </p:spPr>
        <p:txBody>
          <a:bodyPr wrap="square" rtlCol="0">
            <a:spAutoFit/>
          </a:bodyPr>
          <a:lstStyle/>
          <a:p>
            <a:r>
              <a:rPr lang="en-US" sz="1500" dirty="0"/>
              <a:t>System Node Pool: Linux</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528791" y="2265992"/>
            <a:ext cx="796800" cy="79680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411900" y="2274483"/>
            <a:ext cx="796800" cy="79680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292126" y="2263271"/>
            <a:ext cx="796800" cy="79680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7237614" y="2492379"/>
            <a:ext cx="795305" cy="79680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8081146" y="2491650"/>
            <a:ext cx="795305" cy="79680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8100461" y="1740971"/>
            <a:ext cx="795305" cy="79680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7237614" y="1713078"/>
            <a:ext cx="795305" cy="79680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5286974" y="1709829"/>
            <a:ext cx="3675186" cy="1644858"/>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42503" y="1809386"/>
            <a:ext cx="658914" cy="658914"/>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9519" y="2853506"/>
            <a:ext cx="583878" cy="583878"/>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48899" y="3900687"/>
            <a:ext cx="762000" cy="7620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55758" y="2759495"/>
            <a:ext cx="762000" cy="7620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0904503" y="4568395"/>
            <a:ext cx="1184543" cy="553998"/>
          </a:xfrm>
          <a:prstGeom prst="rect">
            <a:avLst/>
          </a:prstGeom>
          <a:noFill/>
        </p:spPr>
        <p:txBody>
          <a:bodyPr wrap="square" rtlCol="0">
            <a:spAutoFit/>
          </a:bodyPr>
          <a:lstStyle/>
          <a:p>
            <a:r>
              <a:rPr lang="en-US" sz="1500" dirty="0"/>
              <a:t>AKS </a:t>
            </a:r>
            <a:r>
              <a:rPr lang="en-US" sz="1500" dirty="0" err="1"/>
              <a:t>AdminUser</a:t>
            </a:r>
            <a:endParaRPr lang="en-US" sz="15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1050192" y="2569906"/>
            <a:ext cx="762000" cy="323165"/>
          </a:xfrm>
          <a:prstGeom prst="rect">
            <a:avLst/>
          </a:prstGeom>
          <a:noFill/>
        </p:spPr>
        <p:txBody>
          <a:bodyPr wrap="square" rtlCol="0">
            <a:spAutoFit/>
          </a:bodyPr>
          <a:lstStyle/>
          <a:p>
            <a:r>
              <a:rPr lang="en-US" sz="1500" dirty="0" err="1"/>
              <a:t>kubectl</a:t>
            </a:r>
            <a:endParaRPr lang="en-US" sz="15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9598323" y="3397983"/>
            <a:ext cx="903829" cy="323165"/>
          </a:xfrm>
          <a:prstGeom prst="rect">
            <a:avLst/>
          </a:prstGeom>
          <a:noFill/>
        </p:spPr>
        <p:txBody>
          <a:bodyPr wrap="square" rtlCol="0">
            <a:spAutoFit/>
          </a:bodyPr>
          <a:lstStyle/>
          <a:p>
            <a:r>
              <a:rPr lang="en-US" sz="15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9450590" y="1531218"/>
            <a:ext cx="1329463" cy="323165"/>
          </a:xfrm>
          <a:prstGeom prst="rect">
            <a:avLst/>
          </a:prstGeom>
          <a:noFill/>
        </p:spPr>
        <p:txBody>
          <a:bodyPr wrap="square" rtlCol="0">
            <a:spAutoFit/>
          </a:bodyPr>
          <a:lstStyle/>
          <a:p>
            <a:r>
              <a:rPr lang="en-US" sz="15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1429899" y="3385704"/>
            <a:ext cx="1893" cy="51498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0263397" y="3140495"/>
            <a:ext cx="792362" cy="495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9971458" y="2468300"/>
            <a:ext cx="502" cy="3852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8895766" y="2138844"/>
            <a:ext cx="746737" cy="5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838200" y="-4899"/>
            <a:ext cx="10515600" cy="782634"/>
          </a:xfrm>
        </p:spPr>
        <p:txBody>
          <a:bodyPr>
            <a:normAutofit fontScale="90000"/>
          </a:bodyPr>
          <a:lstStyle/>
          <a:p>
            <a:r>
              <a:rPr lang="en-US" dirty="0"/>
              <a:t>Azure AKS Cluster – </a:t>
            </a:r>
            <a:r>
              <a:rPr lang="en-US" dirty="0">
                <a:solidFill>
                  <a:srgbClr val="00B050"/>
                </a:solidFill>
              </a:rPr>
              <a:t>Create AKS Cluster using CLI</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4472481" y="2252416"/>
            <a:ext cx="1296653" cy="332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445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178441" y="753343"/>
            <a:ext cx="10477163" cy="5530713"/>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3E446D1-810C-8F4C-83A9-B2770C4FD41C}"/>
              </a:ext>
            </a:extLst>
          </p:cNvPr>
          <p:cNvSpPr txBox="1"/>
          <p:nvPr/>
        </p:nvSpPr>
        <p:spPr>
          <a:xfrm>
            <a:off x="186615" y="714070"/>
            <a:ext cx="1113770" cy="553998"/>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337706" y="1181685"/>
            <a:ext cx="9109363" cy="492297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605" y="800926"/>
            <a:ext cx="761519" cy="761519"/>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216262" y="1205496"/>
            <a:ext cx="761519" cy="323165"/>
          </a:xfrm>
          <a:prstGeom prst="rect">
            <a:avLst/>
          </a:prstGeom>
          <a:noFill/>
        </p:spPr>
        <p:txBody>
          <a:bodyPr wrap="square" rtlCol="0">
            <a:spAutoFit/>
          </a:bodyPr>
          <a:lstStyle/>
          <a:p>
            <a:r>
              <a:rPr lang="en-US" sz="15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586604" y="1635428"/>
            <a:ext cx="4305783" cy="430470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170" y="1320597"/>
            <a:ext cx="654723" cy="654723"/>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299894" y="1627091"/>
            <a:ext cx="2492788" cy="553998"/>
          </a:xfrm>
          <a:prstGeom prst="rect">
            <a:avLst/>
          </a:prstGeom>
          <a:noFill/>
        </p:spPr>
        <p:txBody>
          <a:bodyPr wrap="square" rtlCol="0">
            <a:spAutoFit/>
          </a:bodyPr>
          <a:lstStyle/>
          <a:p>
            <a:r>
              <a:rPr lang="en-US" sz="15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9133" y="1861611"/>
            <a:ext cx="888322" cy="781608"/>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5388043" y="2711731"/>
            <a:ext cx="1807939" cy="784830"/>
          </a:xfrm>
          <a:prstGeom prst="rect">
            <a:avLst/>
          </a:prstGeom>
          <a:noFill/>
        </p:spPr>
        <p:txBody>
          <a:bodyPr wrap="square" rtlCol="0">
            <a:spAutoFit/>
          </a:bodyPr>
          <a:lstStyle/>
          <a:p>
            <a:pPr algn="ctr"/>
            <a:r>
              <a:rPr lang="en-US" sz="1500" dirty="0"/>
              <a:t>Azure AKS </a:t>
            </a:r>
          </a:p>
          <a:p>
            <a:pPr algn="ctr"/>
            <a:r>
              <a:rPr lang="en-US" sz="15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4892386" y="1638158"/>
            <a:ext cx="4305783" cy="1799225"/>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FBBDA2CA-5F3C-BA4C-B99A-8D629ED0A94E}"/>
              </a:ext>
            </a:extLst>
          </p:cNvPr>
          <p:cNvSpPr/>
          <p:nvPr/>
        </p:nvSpPr>
        <p:spPr>
          <a:xfrm>
            <a:off x="943462" y="2027629"/>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a:extLst>
              <a:ext uri="{FF2B5EF4-FFF2-40B4-BE49-F238E27FC236}">
                <a16:creationId xmlns:a16="http://schemas.microsoft.com/office/drawing/2014/main" id="{CE7F845F-82BA-6E40-9D7D-60AB56AD7C06}"/>
              </a:ext>
            </a:extLst>
          </p:cNvPr>
          <p:cNvSpPr/>
          <p:nvPr/>
        </p:nvSpPr>
        <p:spPr>
          <a:xfrm>
            <a:off x="943462" y="328395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6AD210B1-9B07-6E49-B7F0-1E132E21F881}"/>
              </a:ext>
            </a:extLst>
          </p:cNvPr>
          <p:cNvSpPr/>
          <p:nvPr/>
        </p:nvSpPr>
        <p:spPr>
          <a:xfrm>
            <a:off x="943461" y="455558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ectangle 24">
            <a:extLst>
              <a:ext uri="{FF2B5EF4-FFF2-40B4-BE49-F238E27FC236}">
                <a16:creationId xmlns:a16="http://schemas.microsoft.com/office/drawing/2014/main" id="{3B1C0958-7DCF-9348-9086-FF4C2A001386}"/>
              </a:ext>
            </a:extLst>
          </p:cNvPr>
          <p:cNvSpPr/>
          <p:nvPr/>
        </p:nvSpPr>
        <p:spPr>
          <a:xfrm>
            <a:off x="5141284" y="3768508"/>
            <a:ext cx="4056885" cy="2171628"/>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9900" y="3441146"/>
            <a:ext cx="654723" cy="654723"/>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5923332" y="3764264"/>
            <a:ext cx="3038827" cy="323165"/>
          </a:xfrm>
          <a:prstGeom prst="rect">
            <a:avLst/>
          </a:prstGeom>
          <a:noFill/>
        </p:spPr>
        <p:txBody>
          <a:bodyPr wrap="square" rtlCol="0">
            <a:spAutoFit/>
          </a:bodyPr>
          <a:lstStyle/>
          <a:p>
            <a:r>
              <a:rPr lang="en-US" sz="15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5268284" y="4168852"/>
            <a:ext cx="3789758" cy="1632739"/>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TextBox 28">
            <a:extLst>
              <a:ext uri="{FF2B5EF4-FFF2-40B4-BE49-F238E27FC236}">
                <a16:creationId xmlns:a16="http://schemas.microsoft.com/office/drawing/2014/main" id="{6FF3AD08-6CBD-7140-97B2-4BDA19984067}"/>
              </a:ext>
            </a:extLst>
          </p:cNvPr>
          <p:cNvSpPr txBox="1"/>
          <p:nvPr/>
        </p:nvSpPr>
        <p:spPr>
          <a:xfrm>
            <a:off x="5783363" y="4158006"/>
            <a:ext cx="2744688" cy="323165"/>
          </a:xfrm>
          <a:prstGeom prst="rect">
            <a:avLst/>
          </a:prstGeom>
          <a:noFill/>
        </p:spPr>
        <p:txBody>
          <a:bodyPr wrap="square" rtlCol="0">
            <a:spAutoFit/>
          </a:bodyPr>
          <a:lstStyle/>
          <a:p>
            <a:r>
              <a:rPr lang="en-US" sz="1500" dirty="0"/>
              <a:t>Azure Container Instances - ACI</a:t>
            </a:r>
          </a:p>
        </p:txBody>
      </p:sp>
      <p:sp>
        <p:nvSpPr>
          <p:cNvPr id="30" name="Rectangle 29">
            <a:extLst>
              <a:ext uri="{FF2B5EF4-FFF2-40B4-BE49-F238E27FC236}">
                <a16:creationId xmlns:a16="http://schemas.microsoft.com/office/drawing/2014/main" id="{8898E125-DDE0-BE46-B226-B6CCD2A96629}"/>
              </a:ext>
            </a:extLst>
          </p:cNvPr>
          <p:cNvSpPr/>
          <p:nvPr/>
        </p:nvSpPr>
        <p:spPr>
          <a:xfrm>
            <a:off x="6329612" y="4551062"/>
            <a:ext cx="1440747" cy="1142572"/>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1" name="TextBox 30">
            <a:extLst>
              <a:ext uri="{FF2B5EF4-FFF2-40B4-BE49-F238E27FC236}">
                <a16:creationId xmlns:a16="http://schemas.microsoft.com/office/drawing/2014/main" id="{642583FD-A530-9246-8464-349518294977}"/>
              </a:ext>
            </a:extLst>
          </p:cNvPr>
          <p:cNvSpPr txBox="1"/>
          <p:nvPr/>
        </p:nvSpPr>
        <p:spPr>
          <a:xfrm>
            <a:off x="6514712" y="4591706"/>
            <a:ext cx="1219708" cy="323165"/>
          </a:xfrm>
          <a:prstGeom prst="rect">
            <a:avLst/>
          </a:prstGeom>
          <a:noFill/>
        </p:spPr>
        <p:txBody>
          <a:bodyPr wrap="square" rtlCol="0">
            <a:spAutoFit/>
          </a:bodyPr>
          <a:lstStyle/>
          <a:p>
            <a:r>
              <a:rPr lang="en-US" sz="1500" dirty="0"/>
              <a:t>Virtual Node</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916" y="2043282"/>
            <a:ext cx="537588" cy="537588"/>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049" y="3296794"/>
            <a:ext cx="537588" cy="537588"/>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004" y="4575550"/>
            <a:ext cx="537588" cy="537588"/>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493100" y="1992535"/>
            <a:ext cx="2238968" cy="323165"/>
          </a:xfrm>
          <a:prstGeom prst="rect">
            <a:avLst/>
          </a:prstGeom>
          <a:noFill/>
        </p:spPr>
        <p:txBody>
          <a:bodyPr wrap="square" rtlCol="0">
            <a:spAutoFit/>
          </a:bodyPr>
          <a:lstStyle/>
          <a:p>
            <a:r>
              <a:rPr lang="en-US" sz="15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536396" y="3261156"/>
            <a:ext cx="2238968" cy="323165"/>
          </a:xfrm>
          <a:prstGeom prst="rect">
            <a:avLst/>
          </a:prstGeom>
          <a:noFill/>
        </p:spPr>
        <p:txBody>
          <a:bodyPr wrap="square" rtlCol="0">
            <a:spAutoFit/>
          </a:bodyPr>
          <a:lstStyle/>
          <a:p>
            <a:r>
              <a:rPr lang="en-US" sz="15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500943" y="4540276"/>
            <a:ext cx="2238968" cy="323165"/>
          </a:xfrm>
          <a:prstGeom prst="rect">
            <a:avLst/>
          </a:prstGeom>
          <a:noFill/>
        </p:spPr>
        <p:txBody>
          <a:bodyPr wrap="square" rtlCol="0">
            <a:spAutoFit/>
          </a:bodyPr>
          <a:lstStyle/>
          <a:p>
            <a:r>
              <a:rPr lang="en-US" sz="15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528791" y="2265992"/>
            <a:ext cx="796800" cy="79680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411900" y="2274483"/>
            <a:ext cx="796800" cy="79680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292126" y="2263271"/>
            <a:ext cx="796800" cy="79680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508503" y="3517814"/>
            <a:ext cx="796800" cy="79680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391613" y="3526305"/>
            <a:ext cx="796800" cy="79680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271838" y="3515093"/>
            <a:ext cx="796800" cy="79680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497578" y="4789754"/>
            <a:ext cx="796800" cy="79680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380687" y="4798245"/>
            <a:ext cx="796800" cy="79680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260913" y="4787033"/>
            <a:ext cx="796800" cy="796800"/>
          </a:xfrm>
          <a:prstGeom prst="rect">
            <a:avLst/>
          </a:prstGeom>
          <a:noFill/>
          <a:ln>
            <a:noFill/>
          </a:ln>
        </p:spPr>
      </p:pic>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86974" y="4209594"/>
            <a:ext cx="496388" cy="496388"/>
          </a:xfrm>
          <a:prstGeom prst="rect">
            <a:avLst/>
          </a:prstGeom>
        </p:spPr>
      </p:pic>
      <p:pic>
        <p:nvPicPr>
          <p:cNvPr id="56" name="Google Shape;681;p35">
            <a:extLst>
              <a:ext uri="{FF2B5EF4-FFF2-40B4-BE49-F238E27FC236}">
                <a16:creationId xmlns:a16="http://schemas.microsoft.com/office/drawing/2014/main" id="{CCA64823-71ED-354B-B938-ECDD23B31620}"/>
              </a:ext>
            </a:extLst>
          </p:cNvPr>
          <p:cNvPicPr preferRelativeResize="0"/>
          <p:nvPr/>
        </p:nvPicPr>
        <p:blipFill>
          <a:blip r:embed="rId10">
            <a:alphaModFix/>
          </a:blip>
          <a:stretch>
            <a:fillRect/>
          </a:stretch>
        </p:blipFill>
        <p:spPr>
          <a:xfrm>
            <a:off x="6637511" y="4810374"/>
            <a:ext cx="796800" cy="79680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3">
            <a:alphaModFix/>
          </a:blip>
          <a:stretch>
            <a:fillRect/>
          </a:stretch>
        </p:blipFill>
        <p:spPr>
          <a:xfrm>
            <a:off x="7237614" y="2492379"/>
            <a:ext cx="795305" cy="79680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4">
            <a:alphaModFix/>
          </a:blip>
          <a:stretch>
            <a:fillRect/>
          </a:stretch>
        </p:blipFill>
        <p:spPr>
          <a:xfrm>
            <a:off x="8081146" y="2491650"/>
            <a:ext cx="795305" cy="79680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5">
            <a:alphaModFix/>
          </a:blip>
          <a:stretch>
            <a:fillRect/>
          </a:stretch>
        </p:blipFill>
        <p:spPr>
          <a:xfrm>
            <a:off x="8100461" y="1740971"/>
            <a:ext cx="795305" cy="79680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6">
            <a:alphaModFix/>
          </a:blip>
          <a:stretch>
            <a:fillRect/>
          </a:stretch>
        </p:blipFill>
        <p:spPr>
          <a:xfrm>
            <a:off x="7237614" y="1713078"/>
            <a:ext cx="795305" cy="79680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5286974" y="1709829"/>
            <a:ext cx="3675186" cy="1644858"/>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42503" y="1809386"/>
            <a:ext cx="658914" cy="658914"/>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79519" y="2853506"/>
            <a:ext cx="583878" cy="583878"/>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48899" y="3900687"/>
            <a:ext cx="762000" cy="7620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55758" y="2759495"/>
            <a:ext cx="762000" cy="7620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0904503" y="4568395"/>
            <a:ext cx="1184543" cy="553998"/>
          </a:xfrm>
          <a:prstGeom prst="rect">
            <a:avLst/>
          </a:prstGeom>
          <a:noFill/>
        </p:spPr>
        <p:txBody>
          <a:bodyPr wrap="square" rtlCol="0">
            <a:spAutoFit/>
          </a:bodyPr>
          <a:lstStyle/>
          <a:p>
            <a:r>
              <a:rPr lang="en-US" sz="1500" dirty="0"/>
              <a:t>AKS </a:t>
            </a:r>
            <a:r>
              <a:rPr lang="en-US" sz="1500" dirty="0" err="1"/>
              <a:t>AdminUser</a:t>
            </a:r>
            <a:endParaRPr lang="en-US" sz="15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1050192" y="2569906"/>
            <a:ext cx="762000" cy="323165"/>
          </a:xfrm>
          <a:prstGeom prst="rect">
            <a:avLst/>
          </a:prstGeom>
          <a:noFill/>
        </p:spPr>
        <p:txBody>
          <a:bodyPr wrap="square" rtlCol="0">
            <a:spAutoFit/>
          </a:bodyPr>
          <a:lstStyle/>
          <a:p>
            <a:r>
              <a:rPr lang="en-US" sz="1500" dirty="0" err="1"/>
              <a:t>kubectl</a:t>
            </a:r>
            <a:endParaRPr lang="en-US" sz="15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9598323" y="3397983"/>
            <a:ext cx="903829" cy="323165"/>
          </a:xfrm>
          <a:prstGeom prst="rect">
            <a:avLst/>
          </a:prstGeom>
          <a:noFill/>
        </p:spPr>
        <p:txBody>
          <a:bodyPr wrap="square" rtlCol="0">
            <a:spAutoFit/>
          </a:bodyPr>
          <a:lstStyle/>
          <a:p>
            <a:r>
              <a:rPr lang="en-US" sz="15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9450590" y="1531218"/>
            <a:ext cx="1329463" cy="323165"/>
          </a:xfrm>
          <a:prstGeom prst="rect">
            <a:avLst/>
          </a:prstGeom>
          <a:noFill/>
        </p:spPr>
        <p:txBody>
          <a:bodyPr wrap="square" rtlCol="0">
            <a:spAutoFit/>
          </a:bodyPr>
          <a:lstStyle/>
          <a:p>
            <a:r>
              <a:rPr lang="en-US" sz="15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stCxn id="67" idx="0"/>
          </p:cNvCxnSpPr>
          <p:nvPr/>
        </p:nvCxnSpPr>
        <p:spPr>
          <a:xfrm flipV="1">
            <a:off x="11429899" y="3385704"/>
            <a:ext cx="1893" cy="514983"/>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0263397" y="3140495"/>
            <a:ext cx="792362" cy="495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9971458" y="2468300"/>
            <a:ext cx="502" cy="3852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8895766" y="2138844"/>
            <a:ext cx="746737" cy="5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69272" y="-4899"/>
            <a:ext cx="12347863" cy="782634"/>
          </a:xfrm>
        </p:spPr>
        <p:txBody>
          <a:bodyPr>
            <a:normAutofit fontScale="90000"/>
          </a:bodyPr>
          <a:lstStyle/>
          <a:p>
            <a:r>
              <a:rPr lang="en-US" dirty="0"/>
              <a:t>Azure AKS Cluster – </a:t>
            </a:r>
            <a:r>
              <a:rPr lang="en-US" dirty="0">
                <a:solidFill>
                  <a:srgbClr val="00B050"/>
                </a:solidFill>
              </a:rPr>
              <a:t>Node Pools (Linux, Windows, Virtual)</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4472481" y="2252416"/>
            <a:ext cx="1296653" cy="332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4472481" y="2252415"/>
            <a:ext cx="1296653" cy="15886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4472480" y="2252415"/>
            <a:ext cx="1296653" cy="2860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733846F-1D86-EF44-BD09-20F489AC653A}"/>
              </a:ext>
            </a:extLst>
          </p:cNvPr>
          <p:cNvCxnSpPr>
            <a:cxnSpLocks/>
            <a:stCxn id="19" idx="1"/>
            <a:endCxn id="30" idx="0"/>
          </p:cNvCxnSpPr>
          <p:nvPr/>
        </p:nvCxnSpPr>
        <p:spPr>
          <a:xfrm>
            <a:off x="5769133" y="2252415"/>
            <a:ext cx="1280852" cy="22986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1893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178441" y="41869"/>
            <a:ext cx="10477163" cy="6242187"/>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3E446D1-810C-8F4C-83A9-B2770C4FD41C}"/>
              </a:ext>
            </a:extLst>
          </p:cNvPr>
          <p:cNvSpPr txBox="1"/>
          <p:nvPr/>
        </p:nvSpPr>
        <p:spPr>
          <a:xfrm>
            <a:off x="9593653" y="21066"/>
            <a:ext cx="1113770" cy="553998"/>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337706" y="349646"/>
            <a:ext cx="7212521" cy="575501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3539" y="-85782"/>
            <a:ext cx="761519" cy="890225"/>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952049" y="325151"/>
            <a:ext cx="761519" cy="323165"/>
          </a:xfrm>
          <a:prstGeom prst="rect">
            <a:avLst/>
          </a:prstGeom>
          <a:noFill/>
        </p:spPr>
        <p:txBody>
          <a:bodyPr wrap="square" rtlCol="0">
            <a:spAutoFit/>
          </a:bodyPr>
          <a:lstStyle/>
          <a:p>
            <a:r>
              <a:rPr lang="en-US" sz="15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586604" y="623456"/>
            <a:ext cx="4305783" cy="3909344"/>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9233" y="296094"/>
            <a:ext cx="654723" cy="654723"/>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215429" y="596006"/>
            <a:ext cx="2492788" cy="553998"/>
          </a:xfrm>
          <a:prstGeom prst="rect">
            <a:avLst/>
          </a:prstGeom>
          <a:noFill/>
        </p:spPr>
        <p:txBody>
          <a:bodyPr wrap="square" rtlCol="0">
            <a:spAutoFit/>
          </a:bodyPr>
          <a:lstStyle/>
          <a:p>
            <a:r>
              <a:rPr lang="en-US" sz="15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834" y="754915"/>
            <a:ext cx="520287" cy="457784"/>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5366345" y="699498"/>
            <a:ext cx="1777092" cy="451534"/>
          </a:xfrm>
          <a:prstGeom prst="rect">
            <a:avLst/>
          </a:prstGeom>
          <a:noFill/>
        </p:spPr>
        <p:txBody>
          <a:bodyPr wrap="square" rtlCol="0">
            <a:spAutoFit/>
          </a:bodyPr>
          <a:lstStyle/>
          <a:p>
            <a:pPr algn="ctr"/>
            <a:r>
              <a:rPr lang="en-US" sz="1167" dirty="0"/>
              <a:t>AKS </a:t>
            </a:r>
          </a:p>
          <a:p>
            <a:pPr algn="ctr"/>
            <a:r>
              <a:rPr lang="en-US" sz="1167"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4917743" y="622314"/>
            <a:ext cx="2268983" cy="654724"/>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FBBDA2CA-5F3C-BA4C-B99A-8D629ED0A94E}"/>
              </a:ext>
            </a:extLst>
          </p:cNvPr>
          <p:cNvSpPr/>
          <p:nvPr/>
        </p:nvSpPr>
        <p:spPr>
          <a:xfrm>
            <a:off x="919858" y="907773"/>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a:extLst>
              <a:ext uri="{FF2B5EF4-FFF2-40B4-BE49-F238E27FC236}">
                <a16:creationId xmlns:a16="http://schemas.microsoft.com/office/drawing/2014/main" id="{CE7F845F-82BA-6E40-9D7D-60AB56AD7C06}"/>
              </a:ext>
            </a:extLst>
          </p:cNvPr>
          <p:cNvSpPr/>
          <p:nvPr/>
        </p:nvSpPr>
        <p:spPr>
          <a:xfrm>
            <a:off x="919858" y="210348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6AD210B1-9B07-6E49-B7F0-1E132E21F881}"/>
              </a:ext>
            </a:extLst>
          </p:cNvPr>
          <p:cNvSpPr/>
          <p:nvPr/>
        </p:nvSpPr>
        <p:spPr>
          <a:xfrm>
            <a:off x="919857" y="3288520"/>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5" name="Rectangle 24">
            <a:extLst>
              <a:ext uri="{FF2B5EF4-FFF2-40B4-BE49-F238E27FC236}">
                <a16:creationId xmlns:a16="http://schemas.microsoft.com/office/drawing/2014/main" id="{3B1C0958-7DCF-9348-9086-FF4C2A001386}"/>
              </a:ext>
            </a:extLst>
          </p:cNvPr>
          <p:cNvSpPr/>
          <p:nvPr/>
        </p:nvSpPr>
        <p:spPr>
          <a:xfrm>
            <a:off x="586603" y="4593830"/>
            <a:ext cx="4305783" cy="1407337"/>
          </a:xfrm>
          <a:prstGeom prst="rect">
            <a:avLst/>
          </a:prstGeom>
          <a:no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26" name="Graphic 25">
            <a:extLst>
              <a:ext uri="{FF2B5EF4-FFF2-40B4-BE49-F238E27FC236}">
                <a16:creationId xmlns:a16="http://schemas.microsoft.com/office/drawing/2014/main" id="{B441DD4C-07AF-F149-B505-3CF3170CD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1909" y="4281139"/>
            <a:ext cx="654723" cy="654723"/>
          </a:xfrm>
          <a:prstGeom prst="rect">
            <a:avLst/>
          </a:prstGeom>
        </p:spPr>
      </p:pic>
      <p:sp>
        <p:nvSpPr>
          <p:cNvPr id="27" name="TextBox 26">
            <a:extLst>
              <a:ext uri="{FF2B5EF4-FFF2-40B4-BE49-F238E27FC236}">
                <a16:creationId xmlns:a16="http://schemas.microsoft.com/office/drawing/2014/main" id="{E2782A7A-ED67-A641-B7E7-1710CF2389D7}"/>
              </a:ext>
            </a:extLst>
          </p:cNvPr>
          <p:cNvSpPr txBox="1"/>
          <p:nvPr/>
        </p:nvSpPr>
        <p:spPr>
          <a:xfrm>
            <a:off x="1202920" y="4569655"/>
            <a:ext cx="3038827" cy="323165"/>
          </a:xfrm>
          <a:prstGeom prst="rect">
            <a:avLst/>
          </a:prstGeom>
          <a:noFill/>
        </p:spPr>
        <p:txBody>
          <a:bodyPr wrap="square" rtlCol="0">
            <a:spAutoFit/>
          </a:bodyPr>
          <a:lstStyle/>
          <a:p>
            <a:r>
              <a:rPr lang="en-US" sz="1500" dirty="0">
                <a:solidFill>
                  <a:srgbClr val="0070C0"/>
                </a:solidFill>
              </a:rPr>
              <a:t>Virtual Nodes Subnet: 10.241.0.0/16</a:t>
            </a:r>
          </a:p>
        </p:txBody>
      </p:sp>
      <p:sp>
        <p:nvSpPr>
          <p:cNvPr id="28" name="Rectangle 27">
            <a:extLst>
              <a:ext uri="{FF2B5EF4-FFF2-40B4-BE49-F238E27FC236}">
                <a16:creationId xmlns:a16="http://schemas.microsoft.com/office/drawing/2014/main" id="{AF2A7023-0716-4041-A781-F812A06B0351}"/>
              </a:ext>
            </a:extLst>
          </p:cNvPr>
          <p:cNvSpPr/>
          <p:nvPr/>
        </p:nvSpPr>
        <p:spPr>
          <a:xfrm>
            <a:off x="919857" y="4847541"/>
            <a:ext cx="3529019" cy="1075694"/>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9" name="TextBox 28">
            <a:extLst>
              <a:ext uri="{FF2B5EF4-FFF2-40B4-BE49-F238E27FC236}">
                <a16:creationId xmlns:a16="http://schemas.microsoft.com/office/drawing/2014/main" id="{6FF3AD08-6CBD-7140-97B2-4BDA19984067}"/>
              </a:ext>
            </a:extLst>
          </p:cNvPr>
          <p:cNvSpPr txBox="1"/>
          <p:nvPr/>
        </p:nvSpPr>
        <p:spPr>
          <a:xfrm>
            <a:off x="1390096" y="4872539"/>
            <a:ext cx="1698233" cy="323165"/>
          </a:xfrm>
          <a:prstGeom prst="rect">
            <a:avLst/>
          </a:prstGeom>
          <a:noFill/>
        </p:spPr>
        <p:txBody>
          <a:bodyPr wrap="square" rtlCol="0">
            <a:spAutoFit/>
          </a:bodyPr>
          <a:lstStyle/>
          <a:p>
            <a:r>
              <a:rPr lang="en-US" sz="1500" dirty="0"/>
              <a:t>ACI Virtual Nodes</a:t>
            </a:r>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7312" y="923426"/>
            <a:ext cx="537588" cy="537588"/>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444" y="2116324"/>
            <a:ext cx="537588" cy="537588"/>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5400" y="3308489"/>
            <a:ext cx="537588" cy="537588"/>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469496" y="872679"/>
            <a:ext cx="2238968" cy="323165"/>
          </a:xfrm>
          <a:prstGeom prst="rect">
            <a:avLst/>
          </a:prstGeom>
          <a:noFill/>
        </p:spPr>
        <p:txBody>
          <a:bodyPr wrap="square" rtlCol="0">
            <a:spAutoFit/>
          </a:bodyPr>
          <a:lstStyle/>
          <a:p>
            <a:r>
              <a:rPr lang="en-US" sz="15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512792" y="2080686"/>
            <a:ext cx="2238968" cy="323165"/>
          </a:xfrm>
          <a:prstGeom prst="rect">
            <a:avLst/>
          </a:prstGeom>
          <a:noFill/>
        </p:spPr>
        <p:txBody>
          <a:bodyPr wrap="square" rtlCol="0">
            <a:spAutoFit/>
          </a:bodyPr>
          <a:lstStyle/>
          <a:p>
            <a:r>
              <a:rPr lang="en-US" sz="15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477339" y="3273214"/>
            <a:ext cx="2238968" cy="323165"/>
          </a:xfrm>
          <a:prstGeom prst="rect">
            <a:avLst/>
          </a:prstGeom>
          <a:noFill/>
        </p:spPr>
        <p:txBody>
          <a:bodyPr wrap="square" rtlCol="0">
            <a:spAutoFit/>
          </a:bodyPr>
          <a:lstStyle/>
          <a:p>
            <a:r>
              <a:rPr lang="en-US" sz="1500" dirty="0"/>
              <a:t>User Node Pool: Windows</a:t>
            </a:r>
          </a:p>
        </p:txBody>
      </p:sp>
      <p:pic>
        <p:nvPicPr>
          <p:cNvPr id="55" name="Graphic 54">
            <a:extLst>
              <a:ext uri="{FF2B5EF4-FFF2-40B4-BE49-F238E27FC236}">
                <a16:creationId xmlns:a16="http://schemas.microsoft.com/office/drawing/2014/main" id="{3E5F0751-2CD3-D14F-8A85-25A9CCE894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9044" y="4898234"/>
            <a:ext cx="496388" cy="496388"/>
          </a:xfrm>
          <a:prstGeom prst="rect">
            <a:avLst/>
          </a:prstGeom>
        </p:spPr>
      </p:pic>
      <p:sp>
        <p:nvSpPr>
          <p:cNvPr id="61" name="Rectangle 60">
            <a:extLst>
              <a:ext uri="{FF2B5EF4-FFF2-40B4-BE49-F238E27FC236}">
                <a16:creationId xmlns:a16="http://schemas.microsoft.com/office/drawing/2014/main" id="{4584B31D-E60B-124E-9244-A17510FD4AA3}"/>
              </a:ext>
            </a:extLst>
          </p:cNvPr>
          <p:cNvSpPr/>
          <p:nvPr/>
        </p:nvSpPr>
        <p:spPr>
          <a:xfrm>
            <a:off x="5072162" y="699498"/>
            <a:ext cx="1874628" cy="51320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45978" y="2811038"/>
            <a:ext cx="658914" cy="658914"/>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38309" y="3532068"/>
            <a:ext cx="583878" cy="583878"/>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86386" y="542425"/>
            <a:ext cx="762000" cy="7620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356378" y="542426"/>
            <a:ext cx="762000" cy="7620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1161738" y="229260"/>
            <a:ext cx="1076317" cy="323165"/>
          </a:xfrm>
          <a:prstGeom prst="rect">
            <a:avLst/>
          </a:prstGeom>
          <a:noFill/>
        </p:spPr>
        <p:txBody>
          <a:bodyPr wrap="square" rtlCol="0">
            <a:spAutoFit/>
          </a:bodyPr>
          <a:lstStyle/>
          <a:p>
            <a:r>
              <a:rPr lang="en-US" sz="1500" dirty="0"/>
              <a:t>AKS Admin</a:t>
            </a:r>
          </a:p>
        </p:txBody>
      </p:sp>
      <p:sp>
        <p:nvSpPr>
          <p:cNvPr id="71" name="TextBox 70">
            <a:extLst>
              <a:ext uri="{FF2B5EF4-FFF2-40B4-BE49-F238E27FC236}">
                <a16:creationId xmlns:a16="http://schemas.microsoft.com/office/drawing/2014/main" id="{C6A515E0-9025-0C47-A201-2D435CBE1C59}"/>
              </a:ext>
            </a:extLst>
          </p:cNvPr>
          <p:cNvSpPr txBox="1"/>
          <p:nvPr/>
        </p:nvSpPr>
        <p:spPr>
          <a:xfrm>
            <a:off x="10304589" y="1106106"/>
            <a:ext cx="762000" cy="323165"/>
          </a:xfrm>
          <a:prstGeom prst="rect">
            <a:avLst/>
          </a:prstGeom>
          <a:noFill/>
        </p:spPr>
        <p:txBody>
          <a:bodyPr wrap="square" rtlCol="0">
            <a:spAutoFit/>
          </a:bodyPr>
          <a:lstStyle/>
          <a:p>
            <a:r>
              <a:rPr lang="en-US" sz="1500" dirty="0" err="1"/>
              <a:t>kubectl</a:t>
            </a:r>
            <a:endParaRPr lang="en-US" sz="1500" dirty="0"/>
          </a:p>
        </p:txBody>
      </p:sp>
      <p:sp>
        <p:nvSpPr>
          <p:cNvPr id="73" name="TextBox 72">
            <a:extLst>
              <a:ext uri="{FF2B5EF4-FFF2-40B4-BE49-F238E27FC236}">
                <a16:creationId xmlns:a16="http://schemas.microsoft.com/office/drawing/2014/main" id="{65DF1CD1-A0F5-B746-8E18-2F1162556B90}"/>
              </a:ext>
            </a:extLst>
          </p:cNvPr>
          <p:cNvSpPr txBox="1"/>
          <p:nvPr/>
        </p:nvSpPr>
        <p:spPr>
          <a:xfrm>
            <a:off x="7733907" y="3430551"/>
            <a:ext cx="1329463" cy="323165"/>
          </a:xfrm>
          <a:prstGeom prst="rect">
            <a:avLst/>
          </a:prstGeom>
          <a:noFill/>
        </p:spPr>
        <p:txBody>
          <a:bodyPr wrap="square" rtlCol="0">
            <a:spAutoFit/>
          </a:bodyPr>
          <a:lstStyle/>
          <a:p>
            <a:r>
              <a:rPr lang="en-US" sz="1500" dirty="0"/>
              <a:t>Load Balancer</a:t>
            </a:r>
          </a:p>
        </p:txBody>
      </p:sp>
      <p:pic>
        <p:nvPicPr>
          <p:cNvPr id="66" name="Google Shape;637;p35">
            <a:extLst>
              <a:ext uri="{FF2B5EF4-FFF2-40B4-BE49-F238E27FC236}">
                <a16:creationId xmlns:a16="http://schemas.microsoft.com/office/drawing/2014/main" id="{E7BEFBFD-7739-0843-BCE5-1AED84BEAD04}"/>
              </a:ext>
            </a:extLst>
          </p:cNvPr>
          <p:cNvPicPr preferRelativeResize="0"/>
          <p:nvPr/>
        </p:nvPicPr>
        <p:blipFill>
          <a:blip r:embed="rId20">
            <a:alphaModFix/>
          </a:blip>
          <a:stretch>
            <a:fillRect/>
          </a:stretch>
        </p:blipFill>
        <p:spPr>
          <a:xfrm>
            <a:off x="3085819" y="1152402"/>
            <a:ext cx="799738" cy="799733"/>
          </a:xfrm>
          <a:prstGeom prst="rect">
            <a:avLst/>
          </a:prstGeom>
          <a:noFill/>
          <a:ln>
            <a:noFill/>
          </a:ln>
        </p:spPr>
      </p:pic>
      <p:pic>
        <p:nvPicPr>
          <p:cNvPr id="68" name="Google Shape;638;p35">
            <a:extLst>
              <a:ext uri="{FF2B5EF4-FFF2-40B4-BE49-F238E27FC236}">
                <a16:creationId xmlns:a16="http://schemas.microsoft.com/office/drawing/2014/main" id="{8C25E79B-AC8B-DF4B-BF4C-E0B91F3769AE}"/>
              </a:ext>
            </a:extLst>
          </p:cNvPr>
          <p:cNvPicPr preferRelativeResize="0"/>
          <p:nvPr/>
        </p:nvPicPr>
        <p:blipFill>
          <a:blip r:embed="rId21">
            <a:alphaModFix/>
          </a:blip>
          <a:stretch>
            <a:fillRect/>
          </a:stretch>
        </p:blipFill>
        <p:spPr>
          <a:xfrm>
            <a:off x="1427689" y="1150141"/>
            <a:ext cx="799738" cy="799733"/>
          </a:xfrm>
          <a:prstGeom prst="rect">
            <a:avLst/>
          </a:prstGeom>
          <a:noFill/>
          <a:ln>
            <a:noFill/>
          </a:ln>
        </p:spPr>
      </p:pic>
      <p:pic>
        <p:nvPicPr>
          <p:cNvPr id="74" name="Google Shape;641;p35">
            <a:extLst>
              <a:ext uri="{FF2B5EF4-FFF2-40B4-BE49-F238E27FC236}">
                <a16:creationId xmlns:a16="http://schemas.microsoft.com/office/drawing/2014/main" id="{F1D0BC71-2D9B-E140-AA14-E66922FBB6AB}"/>
              </a:ext>
            </a:extLst>
          </p:cNvPr>
          <p:cNvPicPr preferRelativeResize="0"/>
          <p:nvPr/>
        </p:nvPicPr>
        <p:blipFill>
          <a:blip r:embed="rId22">
            <a:alphaModFix/>
          </a:blip>
          <a:stretch>
            <a:fillRect/>
          </a:stretch>
        </p:blipFill>
        <p:spPr>
          <a:xfrm>
            <a:off x="2232586" y="1157493"/>
            <a:ext cx="799733" cy="799733"/>
          </a:xfrm>
          <a:prstGeom prst="rect">
            <a:avLst/>
          </a:prstGeom>
          <a:noFill/>
          <a:ln>
            <a:noFill/>
          </a:ln>
        </p:spPr>
      </p:pic>
      <p:pic>
        <p:nvPicPr>
          <p:cNvPr id="76" name="Google Shape;637;p35">
            <a:extLst>
              <a:ext uri="{FF2B5EF4-FFF2-40B4-BE49-F238E27FC236}">
                <a16:creationId xmlns:a16="http://schemas.microsoft.com/office/drawing/2014/main" id="{0241A420-BAA1-2A49-A449-D377D2601A5F}"/>
              </a:ext>
            </a:extLst>
          </p:cNvPr>
          <p:cNvPicPr preferRelativeResize="0"/>
          <p:nvPr/>
        </p:nvPicPr>
        <p:blipFill>
          <a:blip r:embed="rId20">
            <a:alphaModFix/>
          </a:blip>
          <a:stretch>
            <a:fillRect/>
          </a:stretch>
        </p:blipFill>
        <p:spPr>
          <a:xfrm>
            <a:off x="3048226" y="2327103"/>
            <a:ext cx="799738" cy="799733"/>
          </a:xfrm>
          <a:prstGeom prst="rect">
            <a:avLst/>
          </a:prstGeom>
          <a:noFill/>
          <a:ln>
            <a:noFill/>
          </a:ln>
        </p:spPr>
      </p:pic>
      <p:pic>
        <p:nvPicPr>
          <p:cNvPr id="78" name="Google Shape;638;p35">
            <a:extLst>
              <a:ext uri="{FF2B5EF4-FFF2-40B4-BE49-F238E27FC236}">
                <a16:creationId xmlns:a16="http://schemas.microsoft.com/office/drawing/2014/main" id="{153FA58D-8190-1940-A83B-179FAC14D846}"/>
              </a:ext>
            </a:extLst>
          </p:cNvPr>
          <p:cNvPicPr preferRelativeResize="0"/>
          <p:nvPr/>
        </p:nvPicPr>
        <p:blipFill>
          <a:blip r:embed="rId21">
            <a:alphaModFix/>
          </a:blip>
          <a:stretch>
            <a:fillRect/>
          </a:stretch>
        </p:blipFill>
        <p:spPr>
          <a:xfrm>
            <a:off x="1390096" y="2324842"/>
            <a:ext cx="799738" cy="799733"/>
          </a:xfrm>
          <a:prstGeom prst="rect">
            <a:avLst/>
          </a:prstGeom>
          <a:noFill/>
          <a:ln>
            <a:noFill/>
          </a:ln>
        </p:spPr>
      </p:pic>
      <p:pic>
        <p:nvPicPr>
          <p:cNvPr id="80" name="Google Shape;641;p35">
            <a:extLst>
              <a:ext uri="{FF2B5EF4-FFF2-40B4-BE49-F238E27FC236}">
                <a16:creationId xmlns:a16="http://schemas.microsoft.com/office/drawing/2014/main" id="{8C94C5FB-1537-0940-B033-0EB398986ED8}"/>
              </a:ext>
            </a:extLst>
          </p:cNvPr>
          <p:cNvPicPr preferRelativeResize="0"/>
          <p:nvPr/>
        </p:nvPicPr>
        <p:blipFill>
          <a:blip r:embed="rId22">
            <a:alphaModFix/>
          </a:blip>
          <a:stretch>
            <a:fillRect/>
          </a:stretch>
        </p:blipFill>
        <p:spPr>
          <a:xfrm>
            <a:off x="2194993" y="2332194"/>
            <a:ext cx="799733" cy="799733"/>
          </a:xfrm>
          <a:prstGeom prst="rect">
            <a:avLst/>
          </a:prstGeom>
          <a:noFill/>
          <a:ln>
            <a:noFill/>
          </a:ln>
        </p:spPr>
      </p:pic>
      <p:pic>
        <p:nvPicPr>
          <p:cNvPr id="83" name="Google Shape;637;p35">
            <a:extLst>
              <a:ext uri="{FF2B5EF4-FFF2-40B4-BE49-F238E27FC236}">
                <a16:creationId xmlns:a16="http://schemas.microsoft.com/office/drawing/2014/main" id="{50220BB3-56D7-5C44-877A-3AE5E3ADD454}"/>
              </a:ext>
            </a:extLst>
          </p:cNvPr>
          <p:cNvPicPr preferRelativeResize="0"/>
          <p:nvPr/>
        </p:nvPicPr>
        <p:blipFill>
          <a:blip r:embed="rId20">
            <a:alphaModFix/>
          </a:blip>
          <a:stretch>
            <a:fillRect/>
          </a:stretch>
        </p:blipFill>
        <p:spPr>
          <a:xfrm>
            <a:off x="3053591" y="3526977"/>
            <a:ext cx="799738" cy="799733"/>
          </a:xfrm>
          <a:prstGeom prst="rect">
            <a:avLst/>
          </a:prstGeom>
          <a:noFill/>
          <a:ln>
            <a:noFill/>
          </a:ln>
        </p:spPr>
      </p:pic>
      <p:pic>
        <p:nvPicPr>
          <p:cNvPr id="85" name="Google Shape;638;p35">
            <a:extLst>
              <a:ext uri="{FF2B5EF4-FFF2-40B4-BE49-F238E27FC236}">
                <a16:creationId xmlns:a16="http://schemas.microsoft.com/office/drawing/2014/main" id="{E60D66B1-193A-A744-91DD-C8A268CE9F42}"/>
              </a:ext>
            </a:extLst>
          </p:cNvPr>
          <p:cNvPicPr preferRelativeResize="0"/>
          <p:nvPr/>
        </p:nvPicPr>
        <p:blipFill>
          <a:blip r:embed="rId21">
            <a:alphaModFix/>
          </a:blip>
          <a:stretch>
            <a:fillRect/>
          </a:stretch>
        </p:blipFill>
        <p:spPr>
          <a:xfrm>
            <a:off x="1395461" y="3524716"/>
            <a:ext cx="799738" cy="799733"/>
          </a:xfrm>
          <a:prstGeom prst="rect">
            <a:avLst/>
          </a:prstGeom>
          <a:noFill/>
          <a:ln>
            <a:noFill/>
          </a:ln>
        </p:spPr>
      </p:pic>
      <p:pic>
        <p:nvPicPr>
          <p:cNvPr id="87" name="Google Shape;641;p35">
            <a:extLst>
              <a:ext uri="{FF2B5EF4-FFF2-40B4-BE49-F238E27FC236}">
                <a16:creationId xmlns:a16="http://schemas.microsoft.com/office/drawing/2014/main" id="{1B7E0939-D976-5C4A-A8AB-3ADE2C2D50BD}"/>
              </a:ext>
            </a:extLst>
          </p:cNvPr>
          <p:cNvPicPr preferRelativeResize="0"/>
          <p:nvPr/>
        </p:nvPicPr>
        <p:blipFill>
          <a:blip r:embed="rId22">
            <a:alphaModFix/>
          </a:blip>
          <a:stretch>
            <a:fillRect/>
          </a:stretch>
        </p:blipFill>
        <p:spPr>
          <a:xfrm>
            <a:off x="2200358" y="3532068"/>
            <a:ext cx="799733" cy="799733"/>
          </a:xfrm>
          <a:prstGeom prst="rect">
            <a:avLst/>
          </a:prstGeom>
          <a:noFill/>
          <a:ln>
            <a:noFill/>
          </a:ln>
        </p:spPr>
      </p:pic>
      <p:pic>
        <p:nvPicPr>
          <p:cNvPr id="89" name="Google Shape;637;p35">
            <a:extLst>
              <a:ext uri="{FF2B5EF4-FFF2-40B4-BE49-F238E27FC236}">
                <a16:creationId xmlns:a16="http://schemas.microsoft.com/office/drawing/2014/main" id="{BA5EFC27-5517-1C4F-A920-B3A61925B867}"/>
              </a:ext>
            </a:extLst>
          </p:cNvPr>
          <p:cNvPicPr preferRelativeResize="0"/>
          <p:nvPr/>
        </p:nvPicPr>
        <p:blipFill>
          <a:blip r:embed="rId20">
            <a:alphaModFix/>
          </a:blip>
          <a:stretch>
            <a:fillRect/>
          </a:stretch>
        </p:blipFill>
        <p:spPr>
          <a:xfrm>
            <a:off x="3057622" y="5083040"/>
            <a:ext cx="799738" cy="799733"/>
          </a:xfrm>
          <a:prstGeom prst="rect">
            <a:avLst/>
          </a:prstGeom>
          <a:noFill/>
          <a:ln>
            <a:noFill/>
          </a:ln>
        </p:spPr>
      </p:pic>
      <p:pic>
        <p:nvPicPr>
          <p:cNvPr id="91" name="Google Shape;638;p35">
            <a:extLst>
              <a:ext uri="{FF2B5EF4-FFF2-40B4-BE49-F238E27FC236}">
                <a16:creationId xmlns:a16="http://schemas.microsoft.com/office/drawing/2014/main" id="{31118EAC-6C3F-8645-B0B4-92FF56C820AC}"/>
              </a:ext>
            </a:extLst>
          </p:cNvPr>
          <p:cNvPicPr preferRelativeResize="0"/>
          <p:nvPr/>
        </p:nvPicPr>
        <p:blipFill>
          <a:blip r:embed="rId21">
            <a:alphaModFix/>
          </a:blip>
          <a:stretch>
            <a:fillRect/>
          </a:stretch>
        </p:blipFill>
        <p:spPr>
          <a:xfrm>
            <a:off x="1399492" y="5080779"/>
            <a:ext cx="799738" cy="799733"/>
          </a:xfrm>
          <a:prstGeom prst="rect">
            <a:avLst/>
          </a:prstGeom>
          <a:noFill/>
          <a:ln>
            <a:noFill/>
          </a:ln>
        </p:spPr>
      </p:pic>
      <p:pic>
        <p:nvPicPr>
          <p:cNvPr id="92" name="Google Shape;641;p35">
            <a:extLst>
              <a:ext uri="{FF2B5EF4-FFF2-40B4-BE49-F238E27FC236}">
                <a16:creationId xmlns:a16="http://schemas.microsoft.com/office/drawing/2014/main" id="{647157BC-1631-CD4B-926D-30F3B9FF34D8}"/>
              </a:ext>
            </a:extLst>
          </p:cNvPr>
          <p:cNvPicPr preferRelativeResize="0"/>
          <p:nvPr/>
        </p:nvPicPr>
        <p:blipFill>
          <a:blip r:embed="rId22">
            <a:alphaModFix/>
          </a:blip>
          <a:stretch>
            <a:fillRect/>
          </a:stretch>
        </p:blipFill>
        <p:spPr>
          <a:xfrm>
            <a:off x="2204389" y="5088131"/>
            <a:ext cx="799733" cy="799733"/>
          </a:xfrm>
          <a:prstGeom prst="rect">
            <a:avLst/>
          </a:prstGeom>
          <a:noFill/>
          <a:ln>
            <a:noFill/>
          </a:ln>
        </p:spPr>
      </p:pic>
      <p:sp>
        <p:nvSpPr>
          <p:cNvPr id="93" name="Rectangle 92">
            <a:extLst>
              <a:ext uri="{FF2B5EF4-FFF2-40B4-BE49-F238E27FC236}">
                <a16:creationId xmlns:a16="http://schemas.microsoft.com/office/drawing/2014/main" id="{23D02EEA-A52C-3B45-9875-390EB78E6402}"/>
              </a:ext>
            </a:extLst>
          </p:cNvPr>
          <p:cNvSpPr/>
          <p:nvPr/>
        </p:nvSpPr>
        <p:spPr>
          <a:xfrm>
            <a:off x="5054494" y="1370511"/>
            <a:ext cx="2194662" cy="4628546"/>
          </a:xfrm>
          <a:prstGeom prst="rect">
            <a:avLst/>
          </a:prstGeom>
          <a:no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94" name="Google Shape;660;p35">
            <a:extLst>
              <a:ext uri="{FF2B5EF4-FFF2-40B4-BE49-F238E27FC236}">
                <a16:creationId xmlns:a16="http://schemas.microsoft.com/office/drawing/2014/main" id="{123C5C47-B9D3-7E4B-B5A0-DBEE086E3958}"/>
              </a:ext>
            </a:extLst>
          </p:cNvPr>
          <p:cNvPicPr preferRelativeResize="0"/>
          <p:nvPr/>
        </p:nvPicPr>
        <p:blipFill>
          <a:blip r:embed="rId23">
            <a:alphaModFix/>
          </a:blip>
          <a:stretch>
            <a:fillRect/>
          </a:stretch>
        </p:blipFill>
        <p:spPr>
          <a:xfrm>
            <a:off x="5620683" y="1443291"/>
            <a:ext cx="797108" cy="797100"/>
          </a:xfrm>
          <a:prstGeom prst="rect">
            <a:avLst/>
          </a:prstGeom>
          <a:noFill/>
          <a:ln>
            <a:noFill/>
          </a:ln>
        </p:spPr>
      </p:pic>
      <p:pic>
        <p:nvPicPr>
          <p:cNvPr id="95" name="Google Shape;660;p35">
            <a:extLst>
              <a:ext uri="{FF2B5EF4-FFF2-40B4-BE49-F238E27FC236}">
                <a16:creationId xmlns:a16="http://schemas.microsoft.com/office/drawing/2014/main" id="{7D1C616C-051E-7B4F-AE90-8AA4912B7FAA}"/>
              </a:ext>
            </a:extLst>
          </p:cNvPr>
          <p:cNvPicPr preferRelativeResize="0"/>
          <p:nvPr/>
        </p:nvPicPr>
        <p:blipFill>
          <a:blip r:embed="rId23">
            <a:alphaModFix/>
          </a:blip>
          <a:stretch>
            <a:fillRect/>
          </a:stretch>
        </p:blipFill>
        <p:spPr>
          <a:xfrm>
            <a:off x="5636121" y="2385117"/>
            <a:ext cx="797108" cy="797100"/>
          </a:xfrm>
          <a:prstGeom prst="rect">
            <a:avLst/>
          </a:prstGeom>
          <a:noFill/>
          <a:ln>
            <a:noFill/>
          </a:ln>
        </p:spPr>
      </p:pic>
      <p:pic>
        <p:nvPicPr>
          <p:cNvPr id="96" name="Google Shape;660;p35">
            <a:extLst>
              <a:ext uri="{FF2B5EF4-FFF2-40B4-BE49-F238E27FC236}">
                <a16:creationId xmlns:a16="http://schemas.microsoft.com/office/drawing/2014/main" id="{590F7113-F502-1C43-9DC1-B40DAB84DBA2}"/>
              </a:ext>
            </a:extLst>
          </p:cNvPr>
          <p:cNvPicPr preferRelativeResize="0"/>
          <p:nvPr/>
        </p:nvPicPr>
        <p:blipFill>
          <a:blip r:embed="rId23">
            <a:alphaModFix/>
          </a:blip>
          <a:stretch>
            <a:fillRect/>
          </a:stretch>
        </p:blipFill>
        <p:spPr>
          <a:xfrm>
            <a:off x="5655109" y="3526033"/>
            <a:ext cx="797108" cy="797100"/>
          </a:xfrm>
          <a:prstGeom prst="rect">
            <a:avLst/>
          </a:prstGeom>
          <a:noFill/>
          <a:ln>
            <a:noFill/>
          </a:ln>
        </p:spPr>
      </p:pic>
      <p:pic>
        <p:nvPicPr>
          <p:cNvPr id="97" name="Google Shape;660;p35">
            <a:extLst>
              <a:ext uri="{FF2B5EF4-FFF2-40B4-BE49-F238E27FC236}">
                <a16:creationId xmlns:a16="http://schemas.microsoft.com/office/drawing/2014/main" id="{A63B5C5B-6365-1D43-8E3D-6A2AD7AFBB44}"/>
              </a:ext>
            </a:extLst>
          </p:cNvPr>
          <p:cNvPicPr preferRelativeResize="0"/>
          <p:nvPr/>
        </p:nvPicPr>
        <p:blipFill>
          <a:blip r:embed="rId23">
            <a:alphaModFix/>
          </a:blip>
          <a:stretch>
            <a:fillRect/>
          </a:stretch>
        </p:blipFill>
        <p:spPr>
          <a:xfrm>
            <a:off x="5659897" y="4757808"/>
            <a:ext cx="797108" cy="797100"/>
          </a:xfrm>
          <a:prstGeom prst="rect">
            <a:avLst/>
          </a:prstGeom>
          <a:noFill/>
          <a:ln>
            <a:noFill/>
          </a:ln>
        </p:spPr>
      </p:pic>
      <p:sp>
        <p:nvSpPr>
          <p:cNvPr id="98" name="TextBox 97">
            <a:extLst>
              <a:ext uri="{FF2B5EF4-FFF2-40B4-BE49-F238E27FC236}">
                <a16:creationId xmlns:a16="http://schemas.microsoft.com/office/drawing/2014/main" id="{4D7F7220-DD13-6346-966C-EE845C835010}"/>
              </a:ext>
            </a:extLst>
          </p:cNvPr>
          <p:cNvSpPr txBox="1"/>
          <p:nvPr/>
        </p:nvSpPr>
        <p:spPr>
          <a:xfrm>
            <a:off x="5042425" y="5673271"/>
            <a:ext cx="2268983" cy="297454"/>
          </a:xfrm>
          <a:prstGeom prst="rect">
            <a:avLst/>
          </a:prstGeom>
          <a:noFill/>
        </p:spPr>
        <p:txBody>
          <a:bodyPr wrap="square" rtlCol="0">
            <a:spAutoFit/>
          </a:bodyPr>
          <a:lstStyle/>
          <a:p>
            <a:r>
              <a:rPr lang="en-US" sz="1333" dirty="0"/>
              <a:t>K8S Service CIDR: 10.0.0.0/16</a:t>
            </a:r>
          </a:p>
        </p:txBody>
      </p:sp>
      <p:pic>
        <p:nvPicPr>
          <p:cNvPr id="100" name="Graphic 99">
            <a:extLst>
              <a:ext uri="{FF2B5EF4-FFF2-40B4-BE49-F238E27FC236}">
                <a16:creationId xmlns:a16="http://schemas.microsoft.com/office/drawing/2014/main" id="{7FBC935B-64EA-4643-873C-1CF6422FE0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01714" y="1534997"/>
            <a:ext cx="583878" cy="583878"/>
          </a:xfrm>
          <a:prstGeom prst="rect">
            <a:avLst/>
          </a:prstGeom>
        </p:spPr>
      </p:pic>
      <p:pic>
        <p:nvPicPr>
          <p:cNvPr id="102" name="Graphic 101">
            <a:extLst>
              <a:ext uri="{FF2B5EF4-FFF2-40B4-BE49-F238E27FC236}">
                <a16:creationId xmlns:a16="http://schemas.microsoft.com/office/drawing/2014/main" id="{56344D16-A635-0947-B6BE-B99D8D8A2C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38308" y="2387349"/>
            <a:ext cx="583878" cy="583878"/>
          </a:xfrm>
          <a:prstGeom prst="rect">
            <a:avLst/>
          </a:prstGeom>
        </p:spPr>
      </p:pic>
      <p:pic>
        <p:nvPicPr>
          <p:cNvPr id="104" name="Graphic 103">
            <a:extLst>
              <a:ext uri="{FF2B5EF4-FFF2-40B4-BE49-F238E27FC236}">
                <a16:creationId xmlns:a16="http://schemas.microsoft.com/office/drawing/2014/main" id="{09E28AD3-EB9F-4446-A574-FB6D40670B9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301713" y="631487"/>
            <a:ext cx="583878" cy="583878"/>
          </a:xfrm>
          <a:prstGeom prst="rect">
            <a:avLst/>
          </a:prstGeom>
        </p:spPr>
      </p:pic>
      <p:sp>
        <p:nvSpPr>
          <p:cNvPr id="105" name="TextBox 104">
            <a:extLst>
              <a:ext uri="{FF2B5EF4-FFF2-40B4-BE49-F238E27FC236}">
                <a16:creationId xmlns:a16="http://schemas.microsoft.com/office/drawing/2014/main" id="{35E5AC1F-DDCF-6D4A-83E7-2F15BBBDD949}"/>
              </a:ext>
            </a:extLst>
          </p:cNvPr>
          <p:cNvSpPr txBox="1"/>
          <p:nvPr/>
        </p:nvSpPr>
        <p:spPr>
          <a:xfrm>
            <a:off x="8500425" y="421466"/>
            <a:ext cx="2064623" cy="323165"/>
          </a:xfrm>
          <a:prstGeom prst="rect">
            <a:avLst/>
          </a:prstGeom>
          <a:noFill/>
        </p:spPr>
        <p:txBody>
          <a:bodyPr wrap="square" rtlCol="0">
            <a:spAutoFit/>
          </a:bodyPr>
          <a:lstStyle/>
          <a:p>
            <a:r>
              <a:rPr lang="en-US" sz="1500" dirty="0">
                <a:solidFill>
                  <a:srgbClr val="C00000"/>
                </a:solidFill>
              </a:rPr>
              <a:t>K8s API Server Public IP</a:t>
            </a:r>
          </a:p>
        </p:txBody>
      </p:sp>
      <p:pic>
        <p:nvPicPr>
          <p:cNvPr id="106" name="Graphic 105">
            <a:extLst>
              <a:ext uri="{FF2B5EF4-FFF2-40B4-BE49-F238E27FC236}">
                <a16:creationId xmlns:a16="http://schemas.microsoft.com/office/drawing/2014/main" id="{EE3F963A-30C7-8D4B-AB32-1064420F84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03734" y="4734488"/>
            <a:ext cx="583878" cy="583878"/>
          </a:xfrm>
          <a:prstGeom prst="rect">
            <a:avLst/>
          </a:prstGeom>
        </p:spPr>
      </p:pic>
      <p:cxnSp>
        <p:nvCxnSpPr>
          <p:cNvPr id="32" name="Straight Arrow Connector 31">
            <a:extLst>
              <a:ext uri="{FF2B5EF4-FFF2-40B4-BE49-F238E27FC236}">
                <a16:creationId xmlns:a16="http://schemas.microsoft.com/office/drawing/2014/main" id="{5782B49B-71CB-5449-AD26-22F1CAF60704}"/>
              </a:ext>
            </a:extLst>
          </p:cNvPr>
          <p:cNvCxnSpPr>
            <a:stCxn id="69" idx="1"/>
            <a:endCxn id="104" idx="3"/>
          </p:cNvCxnSpPr>
          <p:nvPr/>
        </p:nvCxnSpPr>
        <p:spPr>
          <a:xfrm flipH="1">
            <a:off x="9885590" y="923426"/>
            <a:ext cx="470788" cy="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57CF4B-8AD3-7B47-8F1B-C7DD16AB7AF5}"/>
              </a:ext>
            </a:extLst>
          </p:cNvPr>
          <p:cNvCxnSpPr>
            <a:stCxn id="104" idx="1"/>
            <a:endCxn id="63" idx="3"/>
          </p:cNvCxnSpPr>
          <p:nvPr/>
        </p:nvCxnSpPr>
        <p:spPr>
          <a:xfrm flipH="1">
            <a:off x="8604892" y="923426"/>
            <a:ext cx="696821" cy="2217069"/>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83FE05-A7DD-FE46-A774-9C6A20C27F36}"/>
              </a:ext>
            </a:extLst>
          </p:cNvPr>
          <p:cNvCxnSpPr>
            <a:stCxn id="63" idx="1"/>
            <a:endCxn id="61" idx="3"/>
          </p:cNvCxnSpPr>
          <p:nvPr/>
        </p:nvCxnSpPr>
        <p:spPr>
          <a:xfrm flipH="1" flipV="1">
            <a:off x="6946789" y="956098"/>
            <a:ext cx="999188" cy="218439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5FE98C-5413-644F-8E61-72507D7A448B}"/>
              </a:ext>
            </a:extLst>
          </p:cNvPr>
          <p:cNvCxnSpPr>
            <a:stCxn id="63" idx="1"/>
            <a:endCxn id="94" idx="3"/>
          </p:cNvCxnSpPr>
          <p:nvPr/>
        </p:nvCxnSpPr>
        <p:spPr>
          <a:xfrm flipH="1" flipV="1">
            <a:off x="6417791" y="1841841"/>
            <a:ext cx="1528187" cy="1298654"/>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AA71AE-E442-8546-882E-42DD986FF5B6}"/>
              </a:ext>
            </a:extLst>
          </p:cNvPr>
          <p:cNvCxnSpPr>
            <a:stCxn id="63" idx="1"/>
            <a:endCxn id="95" idx="3"/>
          </p:cNvCxnSpPr>
          <p:nvPr/>
        </p:nvCxnSpPr>
        <p:spPr>
          <a:xfrm flipH="1" flipV="1">
            <a:off x="6433229" y="2783667"/>
            <a:ext cx="1512748" cy="35682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6501172-EED5-1641-A566-421B72481E8B}"/>
              </a:ext>
            </a:extLst>
          </p:cNvPr>
          <p:cNvCxnSpPr>
            <a:stCxn id="63" idx="1"/>
            <a:endCxn id="96" idx="3"/>
          </p:cNvCxnSpPr>
          <p:nvPr/>
        </p:nvCxnSpPr>
        <p:spPr>
          <a:xfrm flipH="1">
            <a:off x="6452218" y="3140495"/>
            <a:ext cx="1493760" cy="784088"/>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8A4F3AF-3CAA-8740-AB58-08AF372D4AE8}"/>
              </a:ext>
            </a:extLst>
          </p:cNvPr>
          <p:cNvCxnSpPr>
            <a:stCxn id="63" idx="1"/>
            <a:endCxn id="97" idx="3"/>
          </p:cNvCxnSpPr>
          <p:nvPr/>
        </p:nvCxnSpPr>
        <p:spPr>
          <a:xfrm flipH="1">
            <a:off x="6457005" y="3140495"/>
            <a:ext cx="1488973" cy="2015863"/>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0D1CE8C-B8E0-964C-8613-E331D367FF11}"/>
              </a:ext>
            </a:extLst>
          </p:cNvPr>
          <p:cNvCxnSpPr>
            <a:stCxn id="100" idx="1"/>
            <a:endCxn id="63" idx="3"/>
          </p:cNvCxnSpPr>
          <p:nvPr/>
        </p:nvCxnSpPr>
        <p:spPr>
          <a:xfrm flipH="1">
            <a:off x="8604892" y="1826936"/>
            <a:ext cx="696822" cy="1313559"/>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0D4EB6-09A1-0B45-89C3-1013C8147638}"/>
              </a:ext>
            </a:extLst>
          </p:cNvPr>
          <p:cNvCxnSpPr>
            <a:stCxn id="102" idx="1"/>
            <a:endCxn id="63" idx="3"/>
          </p:cNvCxnSpPr>
          <p:nvPr/>
        </p:nvCxnSpPr>
        <p:spPr>
          <a:xfrm flipH="1">
            <a:off x="8604892" y="2679288"/>
            <a:ext cx="733416" cy="46120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51D0D59-6A0A-494D-895E-4266CC9A2206}"/>
              </a:ext>
            </a:extLst>
          </p:cNvPr>
          <p:cNvCxnSpPr>
            <a:stCxn id="65" idx="1"/>
            <a:endCxn id="63" idx="3"/>
          </p:cNvCxnSpPr>
          <p:nvPr/>
        </p:nvCxnSpPr>
        <p:spPr>
          <a:xfrm flipH="1" flipV="1">
            <a:off x="8604892" y="3140495"/>
            <a:ext cx="733417" cy="683512"/>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6491FA9-7526-C347-BB4D-B2FC94DD2996}"/>
              </a:ext>
            </a:extLst>
          </p:cNvPr>
          <p:cNvCxnSpPr>
            <a:stCxn id="106" idx="1"/>
            <a:endCxn id="63" idx="3"/>
          </p:cNvCxnSpPr>
          <p:nvPr/>
        </p:nvCxnSpPr>
        <p:spPr>
          <a:xfrm flipH="1" flipV="1">
            <a:off x="8604892" y="3140495"/>
            <a:ext cx="798843" cy="1885932"/>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2FF5B4E-24CE-9542-8ECF-D9DC6911EE29}"/>
              </a:ext>
            </a:extLst>
          </p:cNvPr>
          <p:cNvCxnSpPr>
            <a:cxnSpLocks/>
            <a:stCxn id="67" idx="1"/>
            <a:endCxn id="69" idx="3"/>
          </p:cNvCxnSpPr>
          <p:nvPr/>
        </p:nvCxnSpPr>
        <p:spPr>
          <a:xfrm flipH="1">
            <a:off x="11118378" y="923425"/>
            <a:ext cx="268008" cy="1"/>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9ED6A5FB-142A-0D48-BF84-6E1448AFAD3C}"/>
              </a:ext>
            </a:extLst>
          </p:cNvPr>
          <p:cNvSpPr txBox="1"/>
          <p:nvPr/>
        </p:nvSpPr>
        <p:spPr>
          <a:xfrm>
            <a:off x="3898472" y="936142"/>
            <a:ext cx="617659" cy="297454"/>
          </a:xfrm>
          <a:prstGeom prst="rect">
            <a:avLst/>
          </a:prstGeom>
          <a:noFill/>
        </p:spPr>
        <p:txBody>
          <a:bodyPr wrap="square" rtlCol="0">
            <a:spAutoFit/>
          </a:bodyPr>
          <a:lstStyle/>
          <a:p>
            <a:r>
              <a:rPr lang="en-US" sz="1333" dirty="0">
                <a:solidFill>
                  <a:schemeClr val="accent3">
                    <a:lumMod val="75000"/>
                  </a:schemeClr>
                </a:solidFill>
              </a:rPr>
              <a:t>App1</a:t>
            </a:r>
          </a:p>
        </p:txBody>
      </p:sp>
      <p:sp>
        <p:nvSpPr>
          <p:cNvPr id="127" name="TextBox 126">
            <a:extLst>
              <a:ext uri="{FF2B5EF4-FFF2-40B4-BE49-F238E27FC236}">
                <a16:creationId xmlns:a16="http://schemas.microsoft.com/office/drawing/2014/main" id="{CBB69F12-EC45-C247-9E9E-3A39F9B56012}"/>
              </a:ext>
            </a:extLst>
          </p:cNvPr>
          <p:cNvSpPr txBox="1"/>
          <p:nvPr/>
        </p:nvSpPr>
        <p:spPr>
          <a:xfrm>
            <a:off x="3911612" y="2112331"/>
            <a:ext cx="617659" cy="297454"/>
          </a:xfrm>
          <a:prstGeom prst="rect">
            <a:avLst/>
          </a:prstGeom>
          <a:noFill/>
        </p:spPr>
        <p:txBody>
          <a:bodyPr wrap="square" rtlCol="0">
            <a:spAutoFit/>
          </a:bodyPr>
          <a:lstStyle/>
          <a:p>
            <a:r>
              <a:rPr lang="en-US" sz="1333" dirty="0">
                <a:solidFill>
                  <a:schemeClr val="accent4">
                    <a:lumMod val="75000"/>
                  </a:schemeClr>
                </a:solidFill>
              </a:rPr>
              <a:t>App2</a:t>
            </a:r>
          </a:p>
        </p:txBody>
      </p:sp>
      <p:sp>
        <p:nvSpPr>
          <p:cNvPr id="129" name="TextBox 128">
            <a:extLst>
              <a:ext uri="{FF2B5EF4-FFF2-40B4-BE49-F238E27FC236}">
                <a16:creationId xmlns:a16="http://schemas.microsoft.com/office/drawing/2014/main" id="{929E9DD5-7830-B94E-B923-F753D9A9BF4B}"/>
              </a:ext>
            </a:extLst>
          </p:cNvPr>
          <p:cNvSpPr txBox="1"/>
          <p:nvPr/>
        </p:nvSpPr>
        <p:spPr>
          <a:xfrm>
            <a:off x="3898472" y="3319244"/>
            <a:ext cx="617659" cy="297454"/>
          </a:xfrm>
          <a:prstGeom prst="rect">
            <a:avLst/>
          </a:prstGeom>
          <a:noFill/>
        </p:spPr>
        <p:txBody>
          <a:bodyPr wrap="square" rtlCol="0">
            <a:spAutoFit/>
          </a:bodyPr>
          <a:lstStyle/>
          <a:p>
            <a:r>
              <a:rPr lang="en-US" sz="1333" dirty="0">
                <a:solidFill>
                  <a:srgbClr val="0070C0"/>
                </a:solidFill>
              </a:rPr>
              <a:t>App3</a:t>
            </a:r>
          </a:p>
        </p:txBody>
      </p:sp>
      <p:sp>
        <p:nvSpPr>
          <p:cNvPr id="130" name="TextBox 129">
            <a:extLst>
              <a:ext uri="{FF2B5EF4-FFF2-40B4-BE49-F238E27FC236}">
                <a16:creationId xmlns:a16="http://schemas.microsoft.com/office/drawing/2014/main" id="{10C4611D-AF44-0142-BDC0-0CAA746420A3}"/>
              </a:ext>
            </a:extLst>
          </p:cNvPr>
          <p:cNvSpPr txBox="1"/>
          <p:nvPr/>
        </p:nvSpPr>
        <p:spPr>
          <a:xfrm>
            <a:off x="3877987" y="4864403"/>
            <a:ext cx="617659" cy="297454"/>
          </a:xfrm>
          <a:prstGeom prst="rect">
            <a:avLst/>
          </a:prstGeom>
          <a:noFill/>
        </p:spPr>
        <p:txBody>
          <a:bodyPr wrap="square" rtlCol="0">
            <a:spAutoFit/>
          </a:bodyPr>
          <a:lstStyle/>
          <a:p>
            <a:r>
              <a:rPr lang="en-US" sz="1333" dirty="0">
                <a:solidFill>
                  <a:schemeClr val="accent2">
                    <a:lumMod val="75000"/>
                  </a:schemeClr>
                </a:solidFill>
              </a:rPr>
              <a:t>App4</a:t>
            </a:r>
          </a:p>
        </p:txBody>
      </p:sp>
      <p:sp>
        <p:nvSpPr>
          <p:cNvPr id="131" name="TextBox 130">
            <a:extLst>
              <a:ext uri="{FF2B5EF4-FFF2-40B4-BE49-F238E27FC236}">
                <a16:creationId xmlns:a16="http://schemas.microsoft.com/office/drawing/2014/main" id="{0700B644-6E54-1E40-98F2-43E58D2A561A}"/>
              </a:ext>
            </a:extLst>
          </p:cNvPr>
          <p:cNvSpPr txBox="1"/>
          <p:nvPr/>
        </p:nvSpPr>
        <p:spPr>
          <a:xfrm>
            <a:off x="8914406" y="1330381"/>
            <a:ext cx="1380448" cy="323165"/>
          </a:xfrm>
          <a:prstGeom prst="rect">
            <a:avLst/>
          </a:prstGeom>
          <a:noFill/>
        </p:spPr>
        <p:txBody>
          <a:bodyPr wrap="square" rtlCol="0">
            <a:spAutoFit/>
          </a:bodyPr>
          <a:lstStyle/>
          <a:p>
            <a:r>
              <a:rPr lang="en-US" sz="1500" dirty="0">
                <a:solidFill>
                  <a:schemeClr val="accent3">
                    <a:lumMod val="75000"/>
                  </a:schemeClr>
                </a:solidFill>
              </a:rPr>
              <a:t>App1 Public IP</a:t>
            </a:r>
          </a:p>
        </p:txBody>
      </p:sp>
      <p:sp>
        <p:nvSpPr>
          <p:cNvPr id="132" name="TextBox 131">
            <a:extLst>
              <a:ext uri="{FF2B5EF4-FFF2-40B4-BE49-F238E27FC236}">
                <a16:creationId xmlns:a16="http://schemas.microsoft.com/office/drawing/2014/main" id="{73783AA8-22F5-644C-B1A7-8378219970D4}"/>
              </a:ext>
            </a:extLst>
          </p:cNvPr>
          <p:cNvSpPr txBox="1"/>
          <p:nvPr/>
        </p:nvSpPr>
        <p:spPr>
          <a:xfrm>
            <a:off x="8946833" y="2193284"/>
            <a:ext cx="1380448" cy="323165"/>
          </a:xfrm>
          <a:prstGeom prst="rect">
            <a:avLst/>
          </a:prstGeom>
          <a:noFill/>
        </p:spPr>
        <p:txBody>
          <a:bodyPr wrap="square" rtlCol="0">
            <a:spAutoFit/>
          </a:bodyPr>
          <a:lstStyle/>
          <a:p>
            <a:r>
              <a:rPr lang="en-US" sz="1500" dirty="0">
                <a:solidFill>
                  <a:schemeClr val="accent4">
                    <a:lumMod val="75000"/>
                  </a:schemeClr>
                </a:solidFill>
              </a:rPr>
              <a:t>App2 Public IP</a:t>
            </a:r>
          </a:p>
        </p:txBody>
      </p:sp>
      <p:sp>
        <p:nvSpPr>
          <p:cNvPr id="133" name="TextBox 132">
            <a:extLst>
              <a:ext uri="{FF2B5EF4-FFF2-40B4-BE49-F238E27FC236}">
                <a16:creationId xmlns:a16="http://schemas.microsoft.com/office/drawing/2014/main" id="{03D81C9D-D469-6141-A98E-6370FE89BF41}"/>
              </a:ext>
            </a:extLst>
          </p:cNvPr>
          <p:cNvSpPr txBox="1"/>
          <p:nvPr/>
        </p:nvSpPr>
        <p:spPr>
          <a:xfrm>
            <a:off x="8962066" y="3315564"/>
            <a:ext cx="1380448" cy="323165"/>
          </a:xfrm>
          <a:prstGeom prst="rect">
            <a:avLst/>
          </a:prstGeom>
          <a:noFill/>
        </p:spPr>
        <p:txBody>
          <a:bodyPr wrap="square" rtlCol="0">
            <a:spAutoFit/>
          </a:bodyPr>
          <a:lstStyle/>
          <a:p>
            <a:r>
              <a:rPr lang="en-US" sz="1500" dirty="0">
                <a:solidFill>
                  <a:srgbClr val="0070C0"/>
                </a:solidFill>
              </a:rPr>
              <a:t>App3 Public IP</a:t>
            </a:r>
          </a:p>
        </p:txBody>
      </p:sp>
      <p:sp>
        <p:nvSpPr>
          <p:cNvPr id="134" name="TextBox 133">
            <a:extLst>
              <a:ext uri="{FF2B5EF4-FFF2-40B4-BE49-F238E27FC236}">
                <a16:creationId xmlns:a16="http://schemas.microsoft.com/office/drawing/2014/main" id="{8FCB8CA0-1EBC-F844-8F71-972B0842ABFC}"/>
              </a:ext>
            </a:extLst>
          </p:cNvPr>
          <p:cNvSpPr txBox="1"/>
          <p:nvPr/>
        </p:nvSpPr>
        <p:spPr>
          <a:xfrm>
            <a:off x="9112114" y="4492033"/>
            <a:ext cx="1380448" cy="323165"/>
          </a:xfrm>
          <a:prstGeom prst="rect">
            <a:avLst/>
          </a:prstGeom>
          <a:noFill/>
        </p:spPr>
        <p:txBody>
          <a:bodyPr wrap="square" rtlCol="0">
            <a:spAutoFit/>
          </a:bodyPr>
          <a:lstStyle/>
          <a:p>
            <a:r>
              <a:rPr lang="en-US" sz="1500" dirty="0">
                <a:solidFill>
                  <a:schemeClr val="accent2">
                    <a:lumMod val="75000"/>
                  </a:schemeClr>
                </a:solidFill>
              </a:rPr>
              <a:t>App4 Public IP</a:t>
            </a:r>
          </a:p>
        </p:txBody>
      </p:sp>
      <p:pic>
        <p:nvPicPr>
          <p:cNvPr id="135" name="Graphic 134" descr="User">
            <a:extLst>
              <a:ext uri="{FF2B5EF4-FFF2-40B4-BE49-F238E27FC236}">
                <a16:creationId xmlns:a16="http://schemas.microsoft.com/office/drawing/2014/main" id="{3BAB8CE3-239E-F04E-9941-13358B6E6E8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390075" y="1448573"/>
            <a:ext cx="762000" cy="762000"/>
          </a:xfrm>
          <a:prstGeom prst="rect">
            <a:avLst/>
          </a:prstGeom>
        </p:spPr>
      </p:pic>
      <p:pic>
        <p:nvPicPr>
          <p:cNvPr id="136" name="Graphic 135" descr="User">
            <a:extLst>
              <a:ext uri="{FF2B5EF4-FFF2-40B4-BE49-F238E27FC236}">
                <a16:creationId xmlns:a16="http://schemas.microsoft.com/office/drawing/2014/main" id="{D097409E-85E6-3D4D-940A-2B3B4458704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394019" y="2277778"/>
            <a:ext cx="762000" cy="762000"/>
          </a:xfrm>
          <a:prstGeom prst="rect">
            <a:avLst/>
          </a:prstGeom>
        </p:spPr>
      </p:pic>
      <p:pic>
        <p:nvPicPr>
          <p:cNvPr id="137" name="Graphic 136" descr="User">
            <a:extLst>
              <a:ext uri="{FF2B5EF4-FFF2-40B4-BE49-F238E27FC236}">
                <a16:creationId xmlns:a16="http://schemas.microsoft.com/office/drawing/2014/main" id="{4FE69A5C-7F96-4649-850A-63107CB167F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394019" y="3433671"/>
            <a:ext cx="762000" cy="762000"/>
          </a:xfrm>
          <a:prstGeom prst="rect">
            <a:avLst/>
          </a:prstGeom>
        </p:spPr>
      </p:pic>
      <p:pic>
        <p:nvPicPr>
          <p:cNvPr id="138" name="Graphic 137" descr="User">
            <a:extLst>
              <a:ext uri="{FF2B5EF4-FFF2-40B4-BE49-F238E27FC236}">
                <a16:creationId xmlns:a16="http://schemas.microsoft.com/office/drawing/2014/main" id="{2B0363C7-1724-174E-8D4C-5127A247747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394019" y="4665386"/>
            <a:ext cx="762000" cy="762000"/>
          </a:xfrm>
          <a:prstGeom prst="rect">
            <a:avLst/>
          </a:prstGeom>
        </p:spPr>
      </p:pic>
      <p:cxnSp>
        <p:nvCxnSpPr>
          <p:cNvPr id="140" name="Straight Arrow Connector 139">
            <a:extLst>
              <a:ext uri="{FF2B5EF4-FFF2-40B4-BE49-F238E27FC236}">
                <a16:creationId xmlns:a16="http://schemas.microsoft.com/office/drawing/2014/main" id="{E16A58D5-E2AD-304C-9E73-95FB1E92A79F}"/>
              </a:ext>
            </a:extLst>
          </p:cNvPr>
          <p:cNvCxnSpPr>
            <a:stCxn id="135" idx="1"/>
            <a:endCxn id="100" idx="3"/>
          </p:cNvCxnSpPr>
          <p:nvPr/>
        </p:nvCxnSpPr>
        <p:spPr>
          <a:xfrm flipH="1" flipV="1">
            <a:off x="9885591" y="1826936"/>
            <a:ext cx="1504484" cy="2637"/>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969196F-275C-E041-8A32-598C83B28AAE}"/>
              </a:ext>
            </a:extLst>
          </p:cNvPr>
          <p:cNvCxnSpPr>
            <a:stCxn id="136" idx="1"/>
            <a:endCxn id="102" idx="3"/>
          </p:cNvCxnSpPr>
          <p:nvPr/>
        </p:nvCxnSpPr>
        <p:spPr>
          <a:xfrm flipH="1">
            <a:off x="9922186" y="2658779"/>
            <a:ext cx="1471834" cy="20509"/>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FB7CC4C9-81F6-6B4C-8FC9-AA824C55905A}"/>
              </a:ext>
            </a:extLst>
          </p:cNvPr>
          <p:cNvCxnSpPr>
            <a:stCxn id="137" idx="1"/>
            <a:endCxn id="65" idx="3"/>
          </p:cNvCxnSpPr>
          <p:nvPr/>
        </p:nvCxnSpPr>
        <p:spPr>
          <a:xfrm flipH="1">
            <a:off x="9922186" y="3814671"/>
            <a:ext cx="1471833" cy="9336"/>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C4380D51-25B7-6E4D-8FA2-FCDEAD7959C5}"/>
              </a:ext>
            </a:extLst>
          </p:cNvPr>
          <p:cNvCxnSpPr>
            <a:stCxn id="138" idx="1"/>
            <a:endCxn id="106" idx="3"/>
          </p:cNvCxnSpPr>
          <p:nvPr/>
        </p:nvCxnSpPr>
        <p:spPr>
          <a:xfrm flipH="1" flipV="1">
            <a:off x="9987612" y="5026427"/>
            <a:ext cx="1406408" cy="19959"/>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FBC06C-ADF0-2345-83F6-6B15216965F8}"/>
              </a:ext>
            </a:extLst>
          </p:cNvPr>
          <p:cNvCxnSpPr>
            <a:stCxn id="94" idx="1"/>
            <a:endCxn id="66" idx="3"/>
          </p:cNvCxnSpPr>
          <p:nvPr/>
        </p:nvCxnSpPr>
        <p:spPr>
          <a:xfrm flipH="1" flipV="1">
            <a:off x="3885557" y="1552269"/>
            <a:ext cx="1735126" cy="289573"/>
          </a:xfrm>
          <a:prstGeom prst="straightConnector1">
            <a:avLst/>
          </a:prstGeom>
          <a:ln w="254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E0EF692-0AFD-A542-8C1A-90E6C17749B2}"/>
              </a:ext>
            </a:extLst>
          </p:cNvPr>
          <p:cNvCxnSpPr>
            <a:stCxn id="95" idx="1"/>
            <a:endCxn id="76" idx="3"/>
          </p:cNvCxnSpPr>
          <p:nvPr/>
        </p:nvCxnSpPr>
        <p:spPr>
          <a:xfrm flipH="1" flipV="1">
            <a:off x="3847964" y="2726969"/>
            <a:ext cx="1788158" cy="56698"/>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37FD3D2-AED2-FB4D-987C-26D133AAAA3C}"/>
              </a:ext>
            </a:extLst>
          </p:cNvPr>
          <p:cNvCxnSpPr>
            <a:stCxn id="96" idx="1"/>
            <a:endCxn id="83" idx="3"/>
          </p:cNvCxnSpPr>
          <p:nvPr/>
        </p:nvCxnSpPr>
        <p:spPr>
          <a:xfrm flipH="1">
            <a:off x="3853329" y="3924583"/>
            <a:ext cx="1801781" cy="2261"/>
          </a:xfrm>
          <a:prstGeom prst="straightConnector1">
            <a:avLst/>
          </a:prstGeom>
          <a:ln w="254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2085668F-3CF7-0743-AC71-2C6D0A009371}"/>
              </a:ext>
            </a:extLst>
          </p:cNvPr>
          <p:cNvCxnSpPr>
            <a:stCxn id="97" idx="1"/>
            <a:endCxn id="89" idx="3"/>
          </p:cNvCxnSpPr>
          <p:nvPr/>
        </p:nvCxnSpPr>
        <p:spPr>
          <a:xfrm flipH="1">
            <a:off x="3857359" y="5156358"/>
            <a:ext cx="1802538" cy="326549"/>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9" name="Graphic 98">
            <a:extLst>
              <a:ext uri="{FF2B5EF4-FFF2-40B4-BE49-F238E27FC236}">
                <a16:creationId xmlns:a16="http://schemas.microsoft.com/office/drawing/2014/main" id="{5AAFAC43-6A17-B04A-B6EB-F92F7075F12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691412" y="265310"/>
            <a:ext cx="848301" cy="848301"/>
          </a:xfrm>
          <a:prstGeom prst="rect">
            <a:avLst/>
          </a:prstGeom>
        </p:spPr>
      </p:pic>
      <p:sp>
        <p:nvSpPr>
          <p:cNvPr id="101" name="TextBox 100">
            <a:extLst>
              <a:ext uri="{FF2B5EF4-FFF2-40B4-BE49-F238E27FC236}">
                <a16:creationId xmlns:a16="http://schemas.microsoft.com/office/drawing/2014/main" id="{9A7C29DC-C765-1C47-9E6E-0E11972913C7}"/>
              </a:ext>
            </a:extLst>
          </p:cNvPr>
          <p:cNvSpPr txBox="1"/>
          <p:nvPr/>
        </p:nvSpPr>
        <p:spPr>
          <a:xfrm>
            <a:off x="7672435" y="1037008"/>
            <a:ext cx="1087221" cy="502573"/>
          </a:xfrm>
          <a:prstGeom prst="rect">
            <a:avLst/>
          </a:prstGeom>
          <a:noFill/>
        </p:spPr>
        <p:txBody>
          <a:bodyPr wrap="none" rtlCol="0">
            <a:spAutoFit/>
          </a:bodyPr>
          <a:lstStyle/>
          <a:p>
            <a:r>
              <a:rPr lang="en-US" sz="1333" dirty="0"/>
              <a:t>Azure Active </a:t>
            </a:r>
          </a:p>
          <a:p>
            <a:r>
              <a:rPr lang="en-US" sz="1333" dirty="0"/>
              <a:t>Directory</a:t>
            </a:r>
          </a:p>
        </p:txBody>
      </p:sp>
      <p:sp>
        <p:nvSpPr>
          <p:cNvPr id="3" name="TextBox 2">
            <a:extLst>
              <a:ext uri="{FF2B5EF4-FFF2-40B4-BE49-F238E27FC236}">
                <a16:creationId xmlns:a16="http://schemas.microsoft.com/office/drawing/2014/main" id="{92E0BD74-23D2-1A43-BEF6-8824662668AA}"/>
              </a:ext>
            </a:extLst>
          </p:cNvPr>
          <p:cNvSpPr txBox="1"/>
          <p:nvPr/>
        </p:nvSpPr>
        <p:spPr>
          <a:xfrm>
            <a:off x="7584843" y="5502500"/>
            <a:ext cx="4817922" cy="643894"/>
          </a:xfrm>
          <a:prstGeom prst="rect">
            <a:avLst/>
          </a:prstGeom>
          <a:noFill/>
        </p:spPr>
        <p:txBody>
          <a:bodyPr wrap="none" rtlCol="0">
            <a:spAutoFit/>
          </a:bodyPr>
          <a:lstStyle/>
          <a:p>
            <a:r>
              <a:rPr lang="en-US" sz="1792" b="1" dirty="0">
                <a:solidFill>
                  <a:srgbClr val="00B050"/>
                </a:solidFill>
              </a:rPr>
              <a:t>Deploy Apps to different </a:t>
            </a:r>
            <a:r>
              <a:rPr lang="en-US" sz="1792" b="1" dirty="0" err="1">
                <a:solidFill>
                  <a:srgbClr val="00B050"/>
                </a:solidFill>
              </a:rPr>
              <a:t>NodePools</a:t>
            </a:r>
            <a:r>
              <a:rPr lang="en-US" sz="1792" b="1" dirty="0">
                <a:solidFill>
                  <a:srgbClr val="00B050"/>
                </a:solidFill>
              </a:rPr>
              <a:t> using </a:t>
            </a:r>
          </a:p>
          <a:p>
            <a:r>
              <a:rPr lang="en-US" sz="1792" b="1" dirty="0">
                <a:solidFill>
                  <a:srgbClr val="00B050"/>
                </a:solidFill>
              </a:rPr>
              <a:t>Kubernetes Node Selector Concept on Azure AKS</a:t>
            </a:r>
          </a:p>
        </p:txBody>
      </p:sp>
    </p:spTree>
    <p:extLst>
      <p:ext uri="{BB962C8B-B14F-4D97-AF65-F5344CB8AC3E}">
        <p14:creationId xmlns:p14="http://schemas.microsoft.com/office/powerpoint/2010/main" val="12059796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178441" y="753343"/>
            <a:ext cx="10477163" cy="5530713"/>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3E446D1-810C-8F4C-83A9-B2770C4FD41C}"/>
              </a:ext>
            </a:extLst>
          </p:cNvPr>
          <p:cNvSpPr txBox="1"/>
          <p:nvPr/>
        </p:nvSpPr>
        <p:spPr>
          <a:xfrm>
            <a:off x="186615" y="714070"/>
            <a:ext cx="1113770" cy="553998"/>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337706" y="1181685"/>
            <a:ext cx="9109363" cy="492297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605" y="800926"/>
            <a:ext cx="761519" cy="761519"/>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216262" y="1205496"/>
            <a:ext cx="761519" cy="323165"/>
          </a:xfrm>
          <a:prstGeom prst="rect">
            <a:avLst/>
          </a:prstGeom>
          <a:noFill/>
        </p:spPr>
        <p:txBody>
          <a:bodyPr wrap="square" rtlCol="0">
            <a:spAutoFit/>
          </a:bodyPr>
          <a:lstStyle/>
          <a:p>
            <a:r>
              <a:rPr lang="en-US" sz="15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586604" y="1635428"/>
            <a:ext cx="4305783" cy="430470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170" y="1320597"/>
            <a:ext cx="654723" cy="654723"/>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299894" y="1627091"/>
            <a:ext cx="2492788" cy="553998"/>
          </a:xfrm>
          <a:prstGeom prst="rect">
            <a:avLst/>
          </a:prstGeom>
          <a:noFill/>
        </p:spPr>
        <p:txBody>
          <a:bodyPr wrap="square" rtlCol="0">
            <a:spAutoFit/>
          </a:bodyPr>
          <a:lstStyle/>
          <a:p>
            <a:r>
              <a:rPr lang="en-US" sz="15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9133" y="1861611"/>
            <a:ext cx="888322" cy="781608"/>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5388043" y="2711731"/>
            <a:ext cx="1807939" cy="784830"/>
          </a:xfrm>
          <a:prstGeom prst="rect">
            <a:avLst/>
          </a:prstGeom>
          <a:noFill/>
        </p:spPr>
        <p:txBody>
          <a:bodyPr wrap="square" rtlCol="0">
            <a:spAutoFit/>
          </a:bodyPr>
          <a:lstStyle/>
          <a:p>
            <a:pPr algn="ctr"/>
            <a:r>
              <a:rPr lang="en-US" sz="1500" dirty="0"/>
              <a:t>Azure AKS </a:t>
            </a:r>
          </a:p>
          <a:p>
            <a:pPr algn="ctr"/>
            <a:r>
              <a:rPr lang="en-US" sz="15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4892386" y="1638158"/>
            <a:ext cx="4305783" cy="1799225"/>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FBBDA2CA-5F3C-BA4C-B99A-8D629ED0A94E}"/>
              </a:ext>
            </a:extLst>
          </p:cNvPr>
          <p:cNvSpPr/>
          <p:nvPr/>
        </p:nvSpPr>
        <p:spPr>
          <a:xfrm>
            <a:off x="943462" y="2027629"/>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a:extLst>
              <a:ext uri="{FF2B5EF4-FFF2-40B4-BE49-F238E27FC236}">
                <a16:creationId xmlns:a16="http://schemas.microsoft.com/office/drawing/2014/main" id="{CE7F845F-82BA-6E40-9D7D-60AB56AD7C06}"/>
              </a:ext>
            </a:extLst>
          </p:cNvPr>
          <p:cNvSpPr/>
          <p:nvPr/>
        </p:nvSpPr>
        <p:spPr>
          <a:xfrm>
            <a:off x="943462" y="328395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6AD210B1-9B07-6E49-B7F0-1E132E21F881}"/>
              </a:ext>
            </a:extLst>
          </p:cNvPr>
          <p:cNvSpPr/>
          <p:nvPr/>
        </p:nvSpPr>
        <p:spPr>
          <a:xfrm>
            <a:off x="943461" y="455558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916" y="2043282"/>
            <a:ext cx="537588" cy="537588"/>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049" y="3296794"/>
            <a:ext cx="537588" cy="537588"/>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004" y="4575550"/>
            <a:ext cx="537588" cy="537588"/>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493100" y="1992535"/>
            <a:ext cx="2238968" cy="323165"/>
          </a:xfrm>
          <a:prstGeom prst="rect">
            <a:avLst/>
          </a:prstGeom>
          <a:noFill/>
        </p:spPr>
        <p:txBody>
          <a:bodyPr wrap="square" rtlCol="0">
            <a:spAutoFit/>
          </a:bodyPr>
          <a:lstStyle/>
          <a:p>
            <a:r>
              <a:rPr lang="en-US" sz="15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536396" y="3261156"/>
            <a:ext cx="2238968" cy="323165"/>
          </a:xfrm>
          <a:prstGeom prst="rect">
            <a:avLst/>
          </a:prstGeom>
          <a:noFill/>
        </p:spPr>
        <p:txBody>
          <a:bodyPr wrap="square" rtlCol="0">
            <a:spAutoFit/>
          </a:bodyPr>
          <a:lstStyle/>
          <a:p>
            <a:r>
              <a:rPr lang="en-US" sz="15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500943" y="4540276"/>
            <a:ext cx="2238968" cy="323165"/>
          </a:xfrm>
          <a:prstGeom prst="rect">
            <a:avLst/>
          </a:prstGeom>
          <a:noFill/>
        </p:spPr>
        <p:txBody>
          <a:bodyPr wrap="square" rtlCol="0">
            <a:spAutoFit/>
          </a:bodyPr>
          <a:lstStyle/>
          <a:p>
            <a:r>
              <a:rPr lang="en-US" sz="15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528791" y="2265992"/>
            <a:ext cx="796800" cy="79680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411900" y="2274483"/>
            <a:ext cx="796800" cy="79680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292126" y="2263271"/>
            <a:ext cx="796800" cy="79680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508503" y="3517814"/>
            <a:ext cx="796800" cy="79680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391613" y="3526305"/>
            <a:ext cx="796800" cy="79680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271838" y="3515093"/>
            <a:ext cx="796800" cy="79680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497578" y="4789754"/>
            <a:ext cx="796800" cy="79680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380687" y="4798245"/>
            <a:ext cx="796800" cy="79680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260913" y="4787033"/>
            <a:ext cx="796800" cy="79680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7237614" y="2492379"/>
            <a:ext cx="795305" cy="79680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8081146" y="2491650"/>
            <a:ext cx="795305" cy="79680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8100461" y="1740971"/>
            <a:ext cx="795305" cy="79680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7237614" y="1713078"/>
            <a:ext cx="795305" cy="79680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5286974" y="1709829"/>
            <a:ext cx="3675186" cy="1644858"/>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42503" y="1809386"/>
            <a:ext cx="658914" cy="658914"/>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9519" y="2853506"/>
            <a:ext cx="583878" cy="583878"/>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94914" y="1157156"/>
            <a:ext cx="762000" cy="7620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55758" y="2759495"/>
            <a:ext cx="762000" cy="7620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0903318" y="770202"/>
            <a:ext cx="1184543" cy="553998"/>
          </a:xfrm>
          <a:prstGeom prst="rect">
            <a:avLst/>
          </a:prstGeom>
          <a:noFill/>
        </p:spPr>
        <p:txBody>
          <a:bodyPr wrap="square" rtlCol="0">
            <a:spAutoFit/>
          </a:bodyPr>
          <a:lstStyle/>
          <a:p>
            <a:r>
              <a:rPr lang="en-US" sz="1500" dirty="0"/>
              <a:t>AKS </a:t>
            </a:r>
            <a:r>
              <a:rPr lang="en-US" sz="1500" dirty="0" err="1"/>
              <a:t>AdminUser</a:t>
            </a:r>
            <a:endParaRPr lang="en-US" sz="15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1092294" y="3338742"/>
            <a:ext cx="762000" cy="323165"/>
          </a:xfrm>
          <a:prstGeom prst="rect">
            <a:avLst/>
          </a:prstGeom>
          <a:noFill/>
        </p:spPr>
        <p:txBody>
          <a:bodyPr wrap="square" rtlCol="0">
            <a:spAutoFit/>
          </a:bodyPr>
          <a:lstStyle/>
          <a:p>
            <a:r>
              <a:rPr lang="en-US" sz="1500" dirty="0" err="1"/>
              <a:t>kubectl</a:t>
            </a:r>
            <a:endParaRPr lang="en-US" sz="15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9598323" y="3397983"/>
            <a:ext cx="903829" cy="323165"/>
          </a:xfrm>
          <a:prstGeom prst="rect">
            <a:avLst/>
          </a:prstGeom>
          <a:noFill/>
        </p:spPr>
        <p:txBody>
          <a:bodyPr wrap="square" rtlCol="0">
            <a:spAutoFit/>
          </a:bodyPr>
          <a:lstStyle/>
          <a:p>
            <a:r>
              <a:rPr lang="en-US" sz="15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9450590" y="1531218"/>
            <a:ext cx="1329463" cy="323165"/>
          </a:xfrm>
          <a:prstGeom prst="rect">
            <a:avLst/>
          </a:prstGeom>
          <a:noFill/>
        </p:spPr>
        <p:txBody>
          <a:bodyPr wrap="square" rtlCol="0">
            <a:spAutoFit/>
          </a:bodyPr>
          <a:lstStyle/>
          <a:p>
            <a:r>
              <a:rPr lang="en-US" sz="15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cxnSpLocks/>
          </p:cNvCxnSpPr>
          <p:nvPr/>
        </p:nvCxnSpPr>
        <p:spPr>
          <a:xfrm>
            <a:off x="11397710" y="1824634"/>
            <a:ext cx="10804" cy="112440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0263397" y="3140495"/>
            <a:ext cx="792362" cy="495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9971458" y="2468300"/>
            <a:ext cx="502" cy="3852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8895766" y="2138844"/>
            <a:ext cx="746737" cy="5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69272" y="-4899"/>
            <a:ext cx="12347863" cy="782634"/>
          </a:xfrm>
        </p:spPr>
        <p:txBody>
          <a:bodyPr>
            <a:normAutofit/>
          </a:bodyPr>
          <a:lstStyle/>
          <a:p>
            <a:r>
              <a:rPr lang="en-US" dirty="0"/>
              <a:t>Azure AKS Cluster – </a:t>
            </a:r>
            <a:r>
              <a:rPr lang="en-US" dirty="0">
                <a:solidFill>
                  <a:srgbClr val="00B050"/>
                </a:solidFill>
              </a:rPr>
              <a:t>Node Pools (Linux, Windows)</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4472481" y="2252416"/>
            <a:ext cx="1296653" cy="332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4472481" y="2252415"/>
            <a:ext cx="1296653" cy="15886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4472480" y="2252415"/>
            <a:ext cx="1296653" cy="2860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a:extLst>
              <a:ext uri="{FF2B5EF4-FFF2-40B4-BE49-F238E27FC236}">
                <a16:creationId xmlns:a16="http://schemas.microsoft.com/office/drawing/2014/main" id="{5F6CB376-CBD6-6842-BB60-FC8F2E38FED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413192" y="4051699"/>
            <a:ext cx="2959804" cy="735488"/>
          </a:xfrm>
          <a:prstGeom prst="rect">
            <a:avLst/>
          </a:prstGeom>
          <a:solidFill>
            <a:schemeClr val="tx1"/>
          </a:solidFill>
          <a:ln>
            <a:solidFill>
              <a:srgbClr val="7030A0"/>
            </a:solidFill>
          </a:ln>
        </p:spPr>
      </p:pic>
      <p:pic>
        <p:nvPicPr>
          <p:cNvPr id="62" name="Graphic 61" descr="Cmd Terminal">
            <a:extLst>
              <a:ext uri="{FF2B5EF4-FFF2-40B4-BE49-F238E27FC236}">
                <a16:creationId xmlns:a16="http://schemas.microsoft.com/office/drawing/2014/main" id="{BD2E3089-392B-704D-A116-DA36C69E2B8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743812" y="3765546"/>
            <a:ext cx="1307795" cy="1307795"/>
          </a:xfrm>
          <a:prstGeom prst="rect">
            <a:avLst/>
          </a:prstGeom>
        </p:spPr>
      </p:pic>
      <p:pic>
        <p:nvPicPr>
          <p:cNvPr id="74" name="Graphic 73" descr="User">
            <a:extLst>
              <a:ext uri="{FF2B5EF4-FFF2-40B4-BE49-F238E27FC236}">
                <a16:creationId xmlns:a16="http://schemas.microsoft.com/office/drawing/2014/main" id="{AFEAC394-159C-EA40-A6C0-F357FF397C9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51758" y="5469309"/>
            <a:ext cx="970000" cy="970000"/>
          </a:xfrm>
          <a:prstGeom prst="rect">
            <a:avLst/>
          </a:prstGeom>
        </p:spPr>
      </p:pic>
      <p:cxnSp>
        <p:nvCxnSpPr>
          <p:cNvPr id="76" name="Straight Arrow Connector 75">
            <a:extLst>
              <a:ext uri="{FF2B5EF4-FFF2-40B4-BE49-F238E27FC236}">
                <a16:creationId xmlns:a16="http://schemas.microsoft.com/office/drawing/2014/main" id="{2C12E9EA-35AC-5243-8BAF-EBEE66059BDC}"/>
              </a:ext>
            </a:extLst>
          </p:cNvPr>
          <p:cNvCxnSpPr>
            <a:cxnSpLocks/>
          </p:cNvCxnSpPr>
          <p:nvPr/>
        </p:nvCxnSpPr>
        <p:spPr>
          <a:xfrm flipV="1">
            <a:off x="11375915" y="4798246"/>
            <a:ext cx="32599" cy="75318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600B4F1-44C4-4A49-B36F-AECDAEBD5795}"/>
              </a:ext>
            </a:extLst>
          </p:cNvPr>
          <p:cNvSpPr txBox="1"/>
          <p:nvPr/>
        </p:nvSpPr>
        <p:spPr>
          <a:xfrm>
            <a:off x="10207849" y="5857728"/>
            <a:ext cx="1143226" cy="553998"/>
          </a:xfrm>
          <a:prstGeom prst="rect">
            <a:avLst/>
          </a:prstGeom>
          <a:noFill/>
        </p:spPr>
        <p:txBody>
          <a:bodyPr wrap="square" rtlCol="0">
            <a:spAutoFit/>
          </a:bodyPr>
          <a:lstStyle/>
          <a:p>
            <a:r>
              <a:rPr lang="en-US" sz="1500" dirty="0"/>
              <a:t>Terraform Developer</a:t>
            </a:r>
          </a:p>
        </p:txBody>
      </p:sp>
      <p:sp>
        <p:nvSpPr>
          <p:cNvPr id="80" name="TextBox 79">
            <a:extLst>
              <a:ext uri="{FF2B5EF4-FFF2-40B4-BE49-F238E27FC236}">
                <a16:creationId xmlns:a16="http://schemas.microsoft.com/office/drawing/2014/main" id="{39A51877-0B47-8241-AA2B-6188EDB60A92}"/>
              </a:ext>
            </a:extLst>
          </p:cNvPr>
          <p:cNvSpPr txBox="1"/>
          <p:nvPr/>
        </p:nvSpPr>
        <p:spPr>
          <a:xfrm>
            <a:off x="10048070" y="4973661"/>
            <a:ext cx="1143226" cy="553998"/>
          </a:xfrm>
          <a:prstGeom prst="rect">
            <a:avLst/>
          </a:prstGeom>
          <a:noFill/>
        </p:spPr>
        <p:txBody>
          <a:bodyPr wrap="square" rtlCol="0">
            <a:spAutoFit/>
          </a:bodyPr>
          <a:lstStyle/>
          <a:p>
            <a:r>
              <a:rPr lang="en-US" sz="1500" dirty="0"/>
              <a:t>Terraform CLI</a:t>
            </a:r>
          </a:p>
        </p:txBody>
      </p:sp>
      <p:cxnSp>
        <p:nvCxnSpPr>
          <p:cNvPr id="83" name="Straight Arrow Connector 82">
            <a:extLst>
              <a:ext uri="{FF2B5EF4-FFF2-40B4-BE49-F238E27FC236}">
                <a16:creationId xmlns:a16="http://schemas.microsoft.com/office/drawing/2014/main" id="{784886EF-7199-A247-AF6D-A6B89FE3DFB2}"/>
              </a:ext>
            </a:extLst>
          </p:cNvPr>
          <p:cNvCxnSpPr>
            <a:cxnSpLocks/>
            <a:stCxn id="62" idx="1"/>
            <a:endCxn id="64" idx="3"/>
          </p:cNvCxnSpPr>
          <p:nvPr/>
        </p:nvCxnSpPr>
        <p:spPr>
          <a:xfrm flipH="1">
            <a:off x="9372996" y="4419443"/>
            <a:ext cx="137081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2883668-816A-2240-B1D5-3DFDA1A93DBA}"/>
              </a:ext>
            </a:extLst>
          </p:cNvPr>
          <p:cNvCxnSpPr>
            <a:cxnSpLocks/>
          </p:cNvCxnSpPr>
          <p:nvPr/>
        </p:nvCxnSpPr>
        <p:spPr>
          <a:xfrm flipH="1" flipV="1">
            <a:off x="6164292" y="3303608"/>
            <a:ext cx="239006" cy="111583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107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1CD6DB-3A48-5F43-8E3C-A069D5D4CD30}"/>
              </a:ext>
            </a:extLst>
          </p:cNvPr>
          <p:cNvSpPr>
            <a:spLocks noGrp="1"/>
          </p:cNvSpPr>
          <p:nvPr>
            <p:ph type="ftr" sz="quarter" idx="10"/>
          </p:nvPr>
        </p:nvSpPr>
        <p:spPr/>
        <p:txBody>
          <a:bodyPr/>
          <a:lstStyle/>
          <a:p>
            <a:pPr algn="l"/>
            <a:r>
              <a:rPr lang="en-US"/>
              <a:t>© Kalyan Reddy Daida</a:t>
            </a:r>
            <a:endParaRPr lang="en-GB" dirty="0"/>
          </a:p>
        </p:txBody>
      </p:sp>
      <p:sp>
        <p:nvSpPr>
          <p:cNvPr id="5" name="Rectangle 4">
            <a:extLst>
              <a:ext uri="{FF2B5EF4-FFF2-40B4-BE49-F238E27FC236}">
                <a16:creationId xmlns:a16="http://schemas.microsoft.com/office/drawing/2014/main" id="{EAE6C535-A93F-E849-9E2E-1BCA1F86982F}"/>
              </a:ext>
            </a:extLst>
          </p:cNvPr>
          <p:cNvSpPr/>
          <p:nvPr/>
        </p:nvSpPr>
        <p:spPr>
          <a:xfrm>
            <a:off x="178441" y="753343"/>
            <a:ext cx="10477163" cy="5530713"/>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TextBox 5">
            <a:extLst>
              <a:ext uri="{FF2B5EF4-FFF2-40B4-BE49-F238E27FC236}">
                <a16:creationId xmlns:a16="http://schemas.microsoft.com/office/drawing/2014/main" id="{03E446D1-810C-8F4C-83A9-B2770C4FD41C}"/>
              </a:ext>
            </a:extLst>
          </p:cNvPr>
          <p:cNvSpPr txBox="1"/>
          <p:nvPr/>
        </p:nvSpPr>
        <p:spPr>
          <a:xfrm>
            <a:off x="186615" y="714070"/>
            <a:ext cx="1113770" cy="553998"/>
          </a:xfrm>
          <a:prstGeom prst="rect">
            <a:avLst/>
          </a:prstGeom>
          <a:noFill/>
        </p:spPr>
        <p:txBody>
          <a:bodyPr wrap="square" rtlCol="0">
            <a:spAutoFit/>
          </a:bodyPr>
          <a:lstStyle/>
          <a:p>
            <a:r>
              <a:rPr lang="en-US" sz="1500" dirty="0"/>
              <a:t>Azure Cloud</a:t>
            </a:r>
          </a:p>
        </p:txBody>
      </p:sp>
      <p:sp>
        <p:nvSpPr>
          <p:cNvPr id="7" name="Rectangle 6">
            <a:extLst>
              <a:ext uri="{FF2B5EF4-FFF2-40B4-BE49-F238E27FC236}">
                <a16:creationId xmlns:a16="http://schemas.microsoft.com/office/drawing/2014/main" id="{4E6D9F73-2B43-BB4E-911E-B3BB2CDAEA99}"/>
              </a:ext>
            </a:extLst>
          </p:cNvPr>
          <p:cNvSpPr/>
          <p:nvPr/>
        </p:nvSpPr>
        <p:spPr>
          <a:xfrm>
            <a:off x="337706" y="1181685"/>
            <a:ext cx="9109363" cy="4922973"/>
          </a:xfrm>
          <a:prstGeom prst="rect">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3" name="Graphic 12">
            <a:extLst>
              <a:ext uri="{FF2B5EF4-FFF2-40B4-BE49-F238E27FC236}">
                <a16:creationId xmlns:a16="http://schemas.microsoft.com/office/drawing/2014/main" id="{8FCFF251-F3A7-1B48-A9FF-68481DC10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605" y="800926"/>
            <a:ext cx="761519" cy="761519"/>
          </a:xfrm>
          <a:prstGeom prst="rect">
            <a:avLst/>
          </a:prstGeom>
        </p:spPr>
      </p:pic>
      <p:sp>
        <p:nvSpPr>
          <p:cNvPr id="14" name="TextBox 13">
            <a:extLst>
              <a:ext uri="{FF2B5EF4-FFF2-40B4-BE49-F238E27FC236}">
                <a16:creationId xmlns:a16="http://schemas.microsoft.com/office/drawing/2014/main" id="{95B1F633-C533-5A47-BEF1-52B0D806E5FB}"/>
              </a:ext>
            </a:extLst>
          </p:cNvPr>
          <p:cNvSpPr txBox="1"/>
          <p:nvPr/>
        </p:nvSpPr>
        <p:spPr>
          <a:xfrm>
            <a:off x="1216262" y="1205496"/>
            <a:ext cx="761519" cy="323165"/>
          </a:xfrm>
          <a:prstGeom prst="rect">
            <a:avLst/>
          </a:prstGeom>
          <a:noFill/>
        </p:spPr>
        <p:txBody>
          <a:bodyPr wrap="square" rtlCol="0">
            <a:spAutoFit/>
          </a:bodyPr>
          <a:lstStyle/>
          <a:p>
            <a:r>
              <a:rPr lang="en-US" sz="1500" dirty="0"/>
              <a:t>VNET</a:t>
            </a:r>
          </a:p>
        </p:txBody>
      </p:sp>
      <p:sp>
        <p:nvSpPr>
          <p:cNvPr id="15" name="Rectangle 14">
            <a:extLst>
              <a:ext uri="{FF2B5EF4-FFF2-40B4-BE49-F238E27FC236}">
                <a16:creationId xmlns:a16="http://schemas.microsoft.com/office/drawing/2014/main" id="{BC6CDB13-322F-D040-A1A4-7F310A9D216F}"/>
              </a:ext>
            </a:extLst>
          </p:cNvPr>
          <p:cNvSpPr/>
          <p:nvPr/>
        </p:nvSpPr>
        <p:spPr>
          <a:xfrm>
            <a:off x="586604" y="1635428"/>
            <a:ext cx="4305783" cy="4304709"/>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17" name="Graphic 16">
            <a:extLst>
              <a:ext uri="{FF2B5EF4-FFF2-40B4-BE49-F238E27FC236}">
                <a16:creationId xmlns:a16="http://schemas.microsoft.com/office/drawing/2014/main" id="{1F041DF0-5888-B44D-9476-94337840C9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5170" y="1320597"/>
            <a:ext cx="654723" cy="654723"/>
          </a:xfrm>
          <a:prstGeom prst="rect">
            <a:avLst/>
          </a:prstGeom>
        </p:spPr>
      </p:pic>
      <p:sp>
        <p:nvSpPr>
          <p:cNvPr id="18" name="TextBox 17">
            <a:extLst>
              <a:ext uri="{FF2B5EF4-FFF2-40B4-BE49-F238E27FC236}">
                <a16:creationId xmlns:a16="http://schemas.microsoft.com/office/drawing/2014/main" id="{94AD5417-6045-9445-8024-73A81EB590D1}"/>
              </a:ext>
            </a:extLst>
          </p:cNvPr>
          <p:cNvSpPr txBox="1"/>
          <p:nvPr/>
        </p:nvSpPr>
        <p:spPr>
          <a:xfrm>
            <a:off x="1299894" y="1627091"/>
            <a:ext cx="2492788" cy="553998"/>
          </a:xfrm>
          <a:prstGeom prst="rect">
            <a:avLst/>
          </a:prstGeom>
          <a:noFill/>
        </p:spPr>
        <p:txBody>
          <a:bodyPr wrap="square" rtlCol="0">
            <a:spAutoFit/>
          </a:bodyPr>
          <a:lstStyle/>
          <a:p>
            <a:r>
              <a:rPr lang="en-US" sz="1500" dirty="0">
                <a:solidFill>
                  <a:srgbClr val="00B050"/>
                </a:solidFill>
              </a:rPr>
              <a:t>Default Subnet: 10.240.0.0/16</a:t>
            </a:r>
          </a:p>
        </p:txBody>
      </p:sp>
      <p:pic>
        <p:nvPicPr>
          <p:cNvPr id="19" name="Graphic 18">
            <a:extLst>
              <a:ext uri="{FF2B5EF4-FFF2-40B4-BE49-F238E27FC236}">
                <a16:creationId xmlns:a16="http://schemas.microsoft.com/office/drawing/2014/main" id="{A71F528D-2C57-9949-BDA2-95E6B4261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9133" y="1861611"/>
            <a:ext cx="888322" cy="781608"/>
          </a:xfrm>
          <a:prstGeom prst="rect">
            <a:avLst/>
          </a:prstGeom>
        </p:spPr>
      </p:pic>
      <p:sp>
        <p:nvSpPr>
          <p:cNvPr id="20" name="TextBox 19">
            <a:extLst>
              <a:ext uri="{FF2B5EF4-FFF2-40B4-BE49-F238E27FC236}">
                <a16:creationId xmlns:a16="http://schemas.microsoft.com/office/drawing/2014/main" id="{C870B3DA-2958-C04D-83F3-48FBFBD01858}"/>
              </a:ext>
            </a:extLst>
          </p:cNvPr>
          <p:cNvSpPr txBox="1"/>
          <p:nvPr/>
        </p:nvSpPr>
        <p:spPr>
          <a:xfrm>
            <a:off x="5388043" y="2711731"/>
            <a:ext cx="1807939" cy="784830"/>
          </a:xfrm>
          <a:prstGeom prst="rect">
            <a:avLst/>
          </a:prstGeom>
          <a:noFill/>
        </p:spPr>
        <p:txBody>
          <a:bodyPr wrap="square" rtlCol="0">
            <a:spAutoFit/>
          </a:bodyPr>
          <a:lstStyle/>
          <a:p>
            <a:pPr algn="ctr"/>
            <a:r>
              <a:rPr lang="en-US" sz="1500" dirty="0"/>
              <a:t>Azure AKS </a:t>
            </a:r>
          </a:p>
          <a:p>
            <a:pPr algn="ctr"/>
            <a:r>
              <a:rPr lang="en-US" sz="1500" dirty="0"/>
              <a:t>Cluster Control Plane</a:t>
            </a:r>
          </a:p>
        </p:txBody>
      </p:sp>
      <p:sp>
        <p:nvSpPr>
          <p:cNvPr id="21" name="Rectangle 20">
            <a:extLst>
              <a:ext uri="{FF2B5EF4-FFF2-40B4-BE49-F238E27FC236}">
                <a16:creationId xmlns:a16="http://schemas.microsoft.com/office/drawing/2014/main" id="{16DA2F14-25E8-A546-90C6-B202E0D758AA}"/>
              </a:ext>
            </a:extLst>
          </p:cNvPr>
          <p:cNvSpPr/>
          <p:nvPr/>
        </p:nvSpPr>
        <p:spPr>
          <a:xfrm>
            <a:off x="4892386" y="1638158"/>
            <a:ext cx="4305783" cy="1799225"/>
          </a:xfrm>
          <a:prstGeom prst="rect">
            <a:avLst/>
          </a:prstGeom>
          <a:noFill/>
          <a:ln w="38100">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2" name="Rectangle 21">
            <a:extLst>
              <a:ext uri="{FF2B5EF4-FFF2-40B4-BE49-F238E27FC236}">
                <a16:creationId xmlns:a16="http://schemas.microsoft.com/office/drawing/2014/main" id="{FBBDA2CA-5F3C-BA4C-B99A-8D629ED0A94E}"/>
              </a:ext>
            </a:extLst>
          </p:cNvPr>
          <p:cNvSpPr/>
          <p:nvPr/>
        </p:nvSpPr>
        <p:spPr>
          <a:xfrm>
            <a:off x="943462" y="2027629"/>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3" name="Rectangle 22">
            <a:extLst>
              <a:ext uri="{FF2B5EF4-FFF2-40B4-BE49-F238E27FC236}">
                <a16:creationId xmlns:a16="http://schemas.microsoft.com/office/drawing/2014/main" id="{CE7F845F-82BA-6E40-9D7D-60AB56AD7C06}"/>
              </a:ext>
            </a:extLst>
          </p:cNvPr>
          <p:cNvSpPr/>
          <p:nvPr/>
        </p:nvSpPr>
        <p:spPr>
          <a:xfrm>
            <a:off x="943462" y="328395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4" name="Rectangle 23">
            <a:extLst>
              <a:ext uri="{FF2B5EF4-FFF2-40B4-BE49-F238E27FC236}">
                <a16:creationId xmlns:a16="http://schemas.microsoft.com/office/drawing/2014/main" id="{6AD210B1-9B07-6E49-B7F0-1E132E21F881}"/>
              </a:ext>
            </a:extLst>
          </p:cNvPr>
          <p:cNvSpPr/>
          <p:nvPr/>
        </p:nvSpPr>
        <p:spPr>
          <a:xfrm>
            <a:off x="943461" y="4555582"/>
            <a:ext cx="3529019" cy="1114241"/>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36" name="Graphic 35">
            <a:extLst>
              <a:ext uri="{FF2B5EF4-FFF2-40B4-BE49-F238E27FC236}">
                <a16:creationId xmlns:a16="http://schemas.microsoft.com/office/drawing/2014/main" id="{CB06D8D1-2991-C543-B4DC-22A24D3034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0916" y="2043282"/>
            <a:ext cx="537588" cy="537588"/>
          </a:xfrm>
          <a:prstGeom prst="rect">
            <a:avLst/>
          </a:prstGeom>
        </p:spPr>
      </p:pic>
      <p:pic>
        <p:nvPicPr>
          <p:cNvPr id="37" name="Graphic 36">
            <a:extLst>
              <a:ext uri="{FF2B5EF4-FFF2-40B4-BE49-F238E27FC236}">
                <a16:creationId xmlns:a16="http://schemas.microsoft.com/office/drawing/2014/main" id="{5FAF081F-96B8-0745-87B6-F73FA83257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2049" y="3296794"/>
            <a:ext cx="537588" cy="537588"/>
          </a:xfrm>
          <a:prstGeom prst="rect">
            <a:avLst/>
          </a:prstGeom>
        </p:spPr>
      </p:pic>
      <p:pic>
        <p:nvPicPr>
          <p:cNvPr id="38" name="Graphic 37">
            <a:extLst>
              <a:ext uri="{FF2B5EF4-FFF2-40B4-BE49-F238E27FC236}">
                <a16:creationId xmlns:a16="http://schemas.microsoft.com/office/drawing/2014/main" id="{C8553465-BE61-0349-BC24-4A82ED403B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004" y="4575550"/>
            <a:ext cx="537588" cy="537588"/>
          </a:xfrm>
          <a:prstGeom prst="rect">
            <a:avLst/>
          </a:prstGeom>
        </p:spPr>
      </p:pic>
      <p:sp>
        <p:nvSpPr>
          <p:cNvPr id="39" name="TextBox 38">
            <a:extLst>
              <a:ext uri="{FF2B5EF4-FFF2-40B4-BE49-F238E27FC236}">
                <a16:creationId xmlns:a16="http://schemas.microsoft.com/office/drawing/2014/main" id="{D3CCE2AE-E114-8E42-B681-78101C59C1AC}"/>
              </a:ext>
            </a:extLst>
          </p:cNvPr>
          <p:cNvSpPr txBox="1"/>
          <p:nvPr/>
        </p:nvSpPr>
        <p:spPr>
          <a:xfrm>
            <a:off x="1493100" y="1992535"/>
            <a:ext cx="2238968" cy="323165"/>
          </a:xfrm>
          <a:prstGeom prst="rect">
            <a:avLst/>
          </a:prstGeom>
          <a:noFill/>
        </p:spPr>
        <p:txBody>
          <a:bodyPr wrap="square" rtlCol="0">
            <a:spAutoFit/>
          </a:bodyPr>
          <a:lstStyle/>
          <a:p>
            <a:r>
              <a:rPr lang="en-US" sz="1500" dirty="0"/>
              <a:t>System Node Pool: Linux</a:t>
            </a:r>
          </a:p>
        </p:txBody>
      </p:sp>
      <p:sp>
        <p:nvSpPr>
          <p:cNvPr id="41" name="TextBox 40">
            <a:extLst>
              <a:ext uri="{FF2B5EF4-FFF2-40B4-BE49-F238E27FC236}">
                <a16:creationId xmlns:a16="http://schemas.microsoft.com/office/drawing/2014/main" id="{3326EEBB-7281-0D4E-A4B3-4526D15D1ED6}"/>
              </a:ext>
            </a:extLst>
          </p:cNvPr>
          <p:cNvSpPr txBox="1"/>
          <p:nvPr/>
        </p:nvSpPr>
        <p:spPr>
          <a:xfrm>
            <a:off x="1536396" y="3261156"/>
            <a:ext cx="2238968" cy="323165"/>
          </a:xfrm>
          <a:prstGeom prst="rect">
            <a:avLst/>
          </a:prstGeom>
          <a:noFill/>
        </p:spPr>
        <p:txBody>
          <a:bodyPr wrap="square" rtlCol="0">
            <a:spAutoFit/>
          </a:bodyPr>
          <a:lstStyle/>
          <a:p>
            <a:r>
              <a:rPr lang="en-US" sz="1500" dirty="0"/>
              <a:t>User Node Pool: Linux</a:t>
            </a:r>
          </a:p>
        </p:txBody>
      </p:sp>
      <p:sp>
        <p:nvSpPr>
          <p:cNvPr id="42" name="TextBox 41">
            <a:extLst>
              <a:ext uri="{FF2B5EF4-FFF2-40B4-BE49-F238E27FC236}">
                <a16:creationId xmlns:a16="http://schemas.microsoft.com/office/drawing/2014/main" id="{9BDC242B-FBCE-EB42-875A-239DE48E13BA}"/>
              </a:ext>
            </a:extLst>
          </p:cNvPr>
          <p:cNvSpPr txBox="1"/>
          <p:nvPr/>
        </p:nvSpPr>
        <p:spPr>
          <a:xfrm>
            <a:off x="1500943" y="4540276"/>
            <a:ext cx="2238968" cy="323165"/>
          </a:xfrm>
          <a:prstGeom prst="rect">
            <a:avLst/>
          </a:prstGeom>
          <a:noFill/>
        </p:spPr>
        <p:txBody>
          <a:bodyPr wrap="square" rtlCol="0">
            <a:spAutoFit/>
          </a:bodyPr>
          <a:lstStyle/>
          <a:p>
            <a:r>
              <a:rPr lang="en-US" sz="1500" dirty="0"/>
              <a:t>User Node Pool: Windows</a:t>
            </a:r>
          </a:p>
        </p:txBody>
      </p:sp>
      <p:pic>
        <p:nvPicPr>
          <p:cNvPr id="43" name="Google Shape;681;p35">
            <a:extLst>
              <a:ext uri="{FF2B5EF4-FFF2-40B4-BE49-F238E27FC236}">
                <a16:creationId xmlns:a16="http://schemas.microsoft.com/office/drawing/2014/main" id="{C6DC4720-8709-E742-9150-276679D95EA3}"/>
              </a:ext>
            </a:extLst>
          </p:cNvPr>
          <p:cNvPicPr preferRelativeResize="0"/>
          <p:nvPr/>
        </p:nvPicPr>
        <p:blipFill>
          <a:blip r:embed="rId10">
            <a:alphaModFix/>
          </a:blip>
          <a:stretch>
            <a:fillRect/>
          </a:stretch>
        </p:blipFill>
        <p:spPr>
          <a:xfrm>
            <a:off x="1528791" y="2265992"/>
            <a:ext cx="796800" cy="796800"/>
          </a:xfrm>
          <a:prstGeom prst="rect">
            <a:avLst/>
          </a:prstGeom>
          <a:noFill/>
          <a:ln>
            <a:noFill/>
          </a:ln>
        </p:spPr>
      </p:pic>
      <p:pic>
        <p:nvPicPr>
          <p:cNvPr id="46" name="Google Shape;681;p35">
            <a:extLst>
              <a:ext uri="{FF2B5EF4-FFF2-40B4-BE49-F238E27FC236}">
                <a16:creationId xmlns:a16="http://schemas.microsoft.com/office/drawing/2014/main" id="{F464FC75-C1F9-4244-A298-889BF7A331CA}"/>
              </a:ext>
            </a:extLst>
          </p:cNvPr>
          <p:cNvPicPr preferRelativeResize="0"/>
          <p:nvPr/>
        </p:nvPicPr>
        <p:blipFill>
          <a:blip r:embed="rId10">
            <a:alphaModFix/>
          </a:blip>
          <a:stretch>
            <a:fillRect/>
          </a:stretch>
        </p:blipFill>
        <p:spPr>
          <a:xfrm>
            <a:off x="2411900" y="2274483"/>
            <a:ext cx="796800" cy="796800"/>
          </a:xfrm>
          <a:prstGeom prst="rect">
            <a:avLst/>
          </a:prstGeom>
          <a:noFill/>
          <a:ln>
            <a:noFill/>
          </a:ln>
        </p:spPr>
      </p:pic>
      <p:pic>
        <p:nvPicPr>
          <p:cNvPr id="47" name="Google Shape;681;p35">
            <a:extLst>
              <a:ext uri="{FF2B5EF4-FFF2-40B4-BE49-F238E27FC236}">
                <a16:creationId xmlns:a16="http://schemas.microsoft.com/office/drawing/2014/main" id="{E837D503-A46A-8B44-9497-BB09D4351121}"/>
              </a:ext>
            </a:extLst>
          </p:cNvPr>
          <p:cNvPicPr preferRelativeResize="0"/>
          <p:nvPr/>
        </p:nvPicPr>
        <p:blipFill>
          <a:blip r:embed="rId10">
            <a:alphaModFix/>
          </a:blip>
          <a:stretch>
            <a:fillRect/>
          </a:stretch>
        </p:blipFill>
        <p:spPr>
          <a:xfrm>
            <a:off x="3292126" y="2263271"/>
            <a:ext cx="796800" cy="796800"/>
          </a:xfrm>
          <a:prstGeom prst="rect">
            <a:avLst/>
          </a:prstGeom>
          <a:noFill/>
          <a:ln>
            <a:noFill/>
          </a:ln>
        </p:spPr>
      </p:pic>
      <p:pic>
        <p:nvPicPr>
          <p:cNvPr id="48" name="Google Shape;681;p35">
            <a:extLst>
              <a:ext uri="{FF2B5EF4-FFF2-40B4-BE49-F238E27FC236}">
                <a16:creationId xmlns:a16="http://schemas.microsoft.com/office/drawing/2014/main" id="{32FA03EF-1F0B-4940-BB2F-01F5DD9BF773}"/>
              </a:ext>
            </a:extLst>
          </p:cNvPr>
          <p:cNvPicPr preferRelativeResize="0"/>
          <p:nvPr/>
        </p:nvPicPr>
        <p:blipFill>
          <a:blip r:embed="rId10">
            <a:alphaModFix/>
          </a:blip>
          <a:stretch>
            <a:fillRect/>
          </a:stretch>
        </p:blipFill>
        <p:spPr>
          <a:xfrm>
            <a:off x="1508503" y="3517814"/>
            <a:ext cx="796800" cy="796800"/>
          </a:xfrm>
          <a:prstGeom prst="rect">
            <a:avLst/>
          </a:prstGeom>
          <a:noFill/>
          <a:ln>
            <a:noFill/>
          </a:ln>
        </p:spPr>
      </p:pic>
      <p:pic>
        <p:nvPicPr>
          <p:cNvPr id="49" name="Google Shape;681;p35">
            <a:extLst>
              <a:ext uri="{FF2B5EF4-FFF2-40B4-BE49-F238E27FC236}">
                <a16:creationId xmlns:a16="http://schemas.microsoft.com/office/drawing/2014/main" id="{30ADB805-B03B-D74B-9844-798591B32FD6}"/>
              </a:ext>
            </a:extLst>
          </p:cNvPr>
          <p:cNvPicPr preferRelativeResize="0"/>
          <p:nvPr/>
        </p:nvPicPr>
        <p:blipFill>
          <a:blip r:embed="rId10">
            <a:alphaModFix/>
          </a:blip>
          <a:stretch>
            <a:fillRect/>
          </a:stretch>
        </p:blipFill>
        <p:spPr>
          <a:xfrm>
            <a:off x="2391613" y="3526305"/>
            <a:ext cx="796800" cy="796800"/>
          </a:xfrm>
          <a:prstGeom prst="rect">
            <a:avLst/>
          </a:prstGeom>
          <a:noFill/>
          <a:ln>
            <a:noFill/>
          </a:ln>
        </p:spPr>
      </p:pic>
      <p:pic>
        <p:nvPicPr>
          <p:cNvPr id="50" name="Google Shape;681;p35">
            <a:extLst>
              <a:ext uri="{FF2B5EF4-FFF2-40B4-BE49-F238E27FC236}">
                <a16:creationId xmlns:a16="http://schemas.microsoft.com/office/drawing/2014/main" id="{0F8ABDEF-5A4E-5646-925F-0290B5E76478}"/>
              </a:ext>
            </a:extLst>
          </p:cNvPr>
          <p:cNvPicPr preferRelativeResize="0"/>
          <p:nvPr/>
        </p:nvPicPr>
        <p:blipFill>
          <a:blip r:embed="rId10">
            <a:alphaModFix/>
          </a:blip>
          <a:stretch>
            <a:fillRect/>
          </a:stretch>
        </p:blipFill>
        <p:spPr>
          <a:xfrm>
            <a:off x="3271838" y="3515093"/>
            <a:ext cx="796800" cy="796800"/>
          </a:xfrm>
          <a:prstGeom prst="rect">
            <a:avLst/>
          </a:prstGeom>
          <a:noFill/>
          <a:ln>
            <a:noFill/>
          </a:ln>
        </p:spPr>
      </p:pic>
      <p:pic>
        <p:nvPicPr>
          <p:cNvPr id="51" name="Google Shape;681;p35">
            <a:extLst>
              <a:ext uri="{FF2B5EF4-FFF2-40B4-BE49-F238E27FC236}">
                <a16:creationId xmlns:a16="http://schemas.microsoft.com/office/drawing/2014/main" id="{384BD65E-9879-CB43-ACBF-227B5937732C}"/>
              </a:ext>
            </a:extLst>
          </p:cNvPr>
          <p:cNvPicPr preferRelativeResize="0"/>
          <p:nvPr/>
        </p:nvPicPr>
        <p:blipFill>
          <a:blip r:embed="rId10">
            <a:alphaModFix/>
          </a:blip>
          <a:stretch>
            <a:fillRect/>
          </a:stretch>
        </p:blipFill>
        <p:spPr>
          <a:xfrm>
            <a:off x="1497578" y="4789754"/>
            <a:ext cx="796800" cy="796800"/>
          </a:xfrm>
          <a:prstGeom prst="rect">
            <a:avLst/>
          </a:prstGeom>
          <a:noFill/>
          <a:ln>
            <a:noFill/>
          </a:ln>
        </p:spPr>
      </p:pic>
      <p:pic>
        <p:nvPicPr>
          <p:cNvPr id="52" name="Google Shape;681;p35">
            <a:extLst>
              <a:ext uri="{FF2B5EF4-FFF2-40B4-BE49-F238E27FC236}">
                <a16:creationId xmlns:a16="http://schemas.microsoft.com/office/drawing/2014/main" id="{DF6DD13C-06DB-2948-99F9-E78044E45FD8}"/>
              </a:ext>
            </a:extLst>
          </p:cNvPr>
          <p:cNvPicPr preferRelativeResize="0"/>
          <p:nvPr/>
        </p:nvPicPr>
        <p:blipFill>
          <a:blip r:embed="rId10">
            <a:alphaModFix/>
          </a:blip>
          <a:stretch>
            <a:fillRect/>
          </a:stretch>
        </p:blipFill>
        <p:spPr>
          <a:xfrm>
            <a:off x="2380687" y="4798245"/>
            <a:ext cx="796800" cy="796800"/>
          </a:xfrm>
          <a:prstGeom prst="rect">
            <a:avLst/>
          </a:prstGeom>
          <a:noFill/>
          <a:ln>
            <a:noFill/>
          </a:ln>
        </p:spPr>
      </p:pic>
      <p:pic>
        <p:nvPicPr>
          <p:cNvPr id="53" name="Google Shape;681;p35">
            <a:extLst>
              <a:ext uri="{FF2B5EF4-FFF2-40B4-BE49-F238E27FC236}">
                <a16:creationId xmlns:a16="http://schemas.microsoft.com/office/drawing/2014/main" id="{2B2B72D8-AF28-B440-895D-8C3651F8E5E9}"/>
              </a:ext>
            </a:extLst>
          </p:cNvPr>
          <p:cNvPicPr preferRelativeResize="0"/>
          <p:nvPr/>
        </p:nvPicPr>
        <p:blipFill>
          <a:blip r:embed="rId10">
            <a:alphaModFix/>
          </a:blip>
          <a:stretch>
            <a:fillRect/>
          </a:stretch>
        </p:blipFill>
        <p:spPr>
          <a:xfrm>
            <a:off x="3260913" y="4787033"/>
            <a:ext cx="796800" cy="796800"/>
          </a:xfrm>
          <a:prstGeom prst="rect">
            <a:avLst/>
          </a:prstGeom>
          <a:noFill/>
          <a:ln>
            <a:noFill/>
          </a:ln>
        </p:spPr>
      </p:pic>
      <p:pic>
        <p:nvPicPr>
          <p:cNvPr id="57" name="Google Shape;677;p35">
            <a:extLst>
              <a:ext uri="{FF2B5EF4-FFF2-40B4-BE49-F238E27FC236}">
                <a16:creationId xmlns:a16="http://schemas.microsoft.com/office/drawing/2014/main" id="{FC89B669-A317-6B43-B2A9-6DD5A0D37F1D}"/>
              </a:ext>
            </a:extLst>
          </p:cNvPr>
          <p:cNvPicPr preferRelativeResize="0"/>
          <p:nvPr/>
        </p:nvPicPr>
        <p:blipFill>
          <a:blip r:embed="rId11">
            <a:alphaModFix/>
          </a:blip>
          <a:stretch>
            <a:fillRect/>
          </a:stretch>
        </p:blipFill>
        <p:spPr>
          <a:xfrm>
            <a:off x="7237614" y="2492379"/>
            <a:ext cx="795305" cy="796800"/>
          </a:xfrm>
          <a:prstGeom prst="rect">
            <a:avLst/>
          </a:prstGeom>
          <a:noFill/>
          <a:ln>
            <a:noFill/>
          </a:ln>
        </p:spPr>
      </p:pic>
      <p:pic>
        <p:nvPicPr>
          <p:cNvPr id="58" name="Google Shape;678;p35">
            <a:extLst>
              <a:ext uri="{FF2B5EF4-FFF2-40B4-BE49-F238E27FC236}">
                <a16:creationId xmlns:a16="http://schemas.microsoft.com/office/drawing/2014/main" id="{1B48D189-BF61-C243-A9B7-9AC21EA35742}"/>
              </a:ext>
            </a:extLst>
          </p:cNvPr>
          <p:cNvPicPr preferRelativeResize="0"/>
          <p:nvPr/>
        </p:nvPicPr>
        <p:blipFill>
          <a:blip r:embed="rId12">
            <a:alphaModFix/>
          </a:blip>
          <a:stretch>
            <a:fillRect/>
          </a:stretch>
        </p:blipFill>
        <p:spPr>
          <a:xfrm>
            <a:off x="8081146" y="2491650"/>
            <a:ext cx="795305" cy="796800"/>
          </a:xfrm>
          <a:prstGeom prst="rect">
            <a:avLst/>
          </a:prstGeom>
          <a:noFill/>
          <a:ln>
            <a:noFill/>
          </a:ln>
        </p:spPr>
      </p:pic>
      <p:pic>
        <p:nvPicPr>
          <p:cNvPr id="59" name="Google Shape;679;p35">
            <a:extLst>
              <a:ext uri="{FF2B5EF4-FFF2-40B4-BE49-F238E27FC236}">
                <a16:creationId xmlns:a16="http://schemas.microsoft.com/office/drawing/2014/main" id="{BA217667-2409-2A4D-9235-6D1E5781A012}"/>
              </a:ext>
            </a:extLst>
          </p:cNvPr>
          <p:cNvPicPr preferRelativeResize="0"/>
          <p:nvPr/>
        </p:nvPicPr>
        <p:blipFill>
          <a:blip r:embed="rId13">
            <a:alphaModFix/>
          </a:blip>
          <a:stretch>
            <a:fillRect/>
          </a:stretch>
        </p:blipFill>
        <p:spPr>
          <a:xfrm>
            <a:off x="8100461" y="1740971"/>
            <a:ext cx="795305" cy="796800"/>
          </a:xfrm>
          <a:prstGeom prst="rect">
            <a:avLst/>
          </a:prstGeom>
          <a:noFill/>
          <a:ln>
            <a:noFill/>
          </a:ln>
        </p:spPr>
      </p:pic>
      <p:pic>
        <p:nvPicPr>
          <p:cNvPr id="60" name="Google Shape;685;p35">
            <a:extLst>
              <a:ext uri="{FF2B5EF4-FFF2-40B4-BE49-F238E27FC236}">
                <a16:creationId xmlns:a16="http://schemas.microsoft.com/office/drawing/2014/main" id="{9D0EAA4E-C3A8-CD41-85E5-E89D4A7C254A}"/>
              </a:ext>
            </a:extLst>
          </p:cNvPr>
          <p:cNvPicPr preferRelativeResize="0"/>
          <p:nvPr/>
        </p:nvPicPr>
        <p:blipFill>
          <a:blip r:embed="rId14">
            <a:alphaModFix/>
          </a:blip>
          <a:stretch>
            <a:fillRect/>
          </a:stretch>
        </p:blipFill>
        <p:spPr>
          <a:xfrm>
            <a:off x="7237614" y="1713078"/>
            <a:ext cx="795305" cy="796800"/>
          </a:xfrm>
          <a:prstGeom prst="rect">
            <a:avLst/>
          </a:prstGeom>
          <a:noFill/>
          <a:ln>
            <a:noFill/>
          </a:ln>
        </p:spPr>
      </p:pic>
      <p:sp>
        <p:nvSpPr>
          <p:cNvPr id="61" name="Rectangle 60">
            <a:extLst>
              <a:ext uri="{FF2B5EF4-FFF2-40B4-BE49-F238E27FC236}">
                <a16:creationId xmlns:a16="http://schemas.microsoft.com/office/drawing/2014/main" id="{4584B31D-E60B-124E-9244-A17510FD4AA3}"/>
              </a:ext>
            </a:extLst>
          </p:cNvPr>
          <p:cNvSpPr/>
          <p:nvPr/>
        </p:nvSpPr>
        <p:spPr>
          <a:xfrm>
            <a:off x="5286974" y="1709829"/>
            <a:ext cx="3675186" cy="1644858"/>
          </a:xfrm>
          <a:prstGeom prst="rect">
            <a:avLst/>
          </a:prstGeom>
          <a:noFill/>
          <a:ln w="5080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pic>
        <p:nvPicPr>
          <p:cNvPr id="63" name="Graphic 62">
            <a:extLst>
              <a:ext uri="{FF2B5EF4-FFF2-40B4-BE49-F238E27FC236}">
                <a16:creationId xmlns:a16="http://schemas.microsoft.com/office/drawing/2014/main" id="{2191B2BB-699E-5340-8097-98AA8CE5BB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42503" y="1809386"/>
            <a:ext cx="658914" cy="658914"/>
          </a:xfrm>
          <a:prstGeom prst="rect">
            <a:avLst/>
          </a:prstGeom>
        </p:spPr>
      </p:pic>
      <p:pic>
        <p:nvPicPr>
          <p:cNvPr id="65" name="Graphic 64">
            <a:extLst>
              <a:ext uri="{FF2B5EF4-FFF2-40B4-BE49-F238E27FC236}">
                <a16:creationId xmlns:a16="http://schemas.microsoft.com/office/drawing/2014/main" id="{9F9869AE-8CF7-F146-B4BC-3A7F31F7A04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679519" y="2853506"/>
            <a:ext cx="583878" cy="583878"/>
          </a:xfrm>
          <a:prstGeom prst="rect">
            <a:avLst/>
          </a:prstGeom>
        </p:spPr>
      </p:pic>
      <p:pic>
        <p:nvPicPr>
          <p:cNvPr id="67" name="Graphic 66" descr="User">
            <a:extLst>
              <a:ext uri="{FF2B5EF4-FFF2-40B4-BE49-F238E27FC236}">
                <a16:creationId xmlns:a16="http://schemas.microsoft.com/office/drawing/2014/main" id="{8363D0AA-FC75-3F40-83FF-B3671E9078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994914" y="1157156"/>
            <a:ext cx="762000" cy="762000"/>
          </a:xfrm>
          <a:prstGeom prst="rect">
            <a:avLst/>
          </a:prstGeom>
        </p:spPr>
      </p:pic>
      <p:pic>
        <p:nvPicPr>
          <p:cNvPr id="69" name="Graphic 68" descr="Cmd Terminal">
            <a:extLst>
              <a:ext uri="{FF2B5EF4-FFF2-40B4-BE49-F238E27FC236}">
                <a16:creationId xmlns:a16="http://schemas.microsoft.com/office/drawing/2014/main" id="{BD59A27E-B600-D047-8FD1-E984F9366AA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1055758" y="2759495"/>
            <a:ext cx="762000" cy="762000"/>
          </a:xfrm>
          <a:prstGeom prst="rect">
            <a:avLst/>
          </a:prstGeom>
        </p:spPr>
      </p:pic>
      <p:sp>
        <p:nvSpPr>
          <p:cNvPr id="70" name="TextBox 69">
            <a:extLst>
              <a:ext uri="{FF2B5EF4-FFF2-40B4-BE49-F238E27FC236}">
                <a16:creationId xmlns:a16="http://schemas.microsoft.com/office/drawing/2014/main" id="{40B3A08F-DD5B-FC4B-930D-D0417EF504F9}"/>
              </a:ext>
            </a:extLst>
          </p:cNvPr>
          <p:cNvSpPr txBox="1"/>
          <p:nvPr/>
        </p:nvSpPr>
        <p:spPr>
          <a:xfrm>
            <a:off x="10903318" y="770202"/>
            <a:ext cx="1184543" cy="553998"/>
          </a:xfrm>
          <a:prstGeom prst="rect">
            <a:avLst/>
          </a:prstGeom>
          <a:noFill/>
        </p:spPr>
        <p:txBody>
          <a:bodyPr wrap="square" rtlCol="0">
            <a:spAutoFit/>
          </a:bodyPr>
          <a:lstStyle/>
          <a:p>
            <a:r>
              <a:rPr lang="en-US" sz="1500" dirty="0"/>
              <a:t>AKS </a:t>
            </a:r>
            <a:r>
              <a:rPr lang="en-US" sz="1500" dirty="0" err="1"/>
              <a:t>AdminUser</a:t>
            </a:r>
            <a:endParaRPr lang="en-US" sz="1500" dirty="0"/>
          </a:p>
        </p:txBody>
      </p:sp>
      <p:sp>
        <p:nvSpPr>
          <p:cNvPr id="71" name="TextBox 70">
            <a:extLst>
              <a:ext uri="{FF2B5EF4-FFF2-40B4-BE49-F238E27FC236}">
                <a16:creationId xmlns:a16="http://schemas.microsoft.com/office/drawing/2014/main" id="{C6A515E0-9025-0C47-A201-2D435CBE1C59}"/>
              </a:ext>
            </a:extLst>
          </p:cNvPr>
          <p:cNvSpPr txBox="1"/>
          <p:nvPr/>
        </p:nvSpPr>
        <p:spPr>
          <a:xfrm>
            <a:off x="11092294" y="3338742"/>
            <a:ext cx="762000" cy="323165"/>
          </a:xfrm>
          <a:prstGeom prst="rect">
            <a:avLst/>
          </a:prstGeom>
          <a:noFill/>
        </p:spPr>
        <p:txBody>
          <a:bodyPr wrap="square" rtlCol="0">
            <a:spAutoFit/>
          </a:bodyPr>
          <a:lstStyle/>
          <a:p>
            <a:r>
              <a:rPr lang="en-US" sz="1500" dirty="0" err="1"/>
              <a:t>kubectl</a:t>
            </a:r>
            <a:endParaRPr lang="en-US" sz="1500" dirty="0"/>
          </a:p>
        </p:txBody>
      </p:sp>
      <p:sp>
        <p:nvSpPr>
          <p:cNvPr id="72" name="TextBox 71">
            <a:extLst>
              <a:ext uri="{FF2B5EF4-FFF2-40B4-BE49-F238E27FC236}">
                <a16:creationId xmlns:a16="http://schemas.microsoft.com/office/drawing/2014/main" id="{E876FD1C-3361-504B-B6B3-58155742121A}"/>
              </a:ext>
            </a:extLst>
          </p:cNvPr>
          <p:cNvSpPr txBox="1"/>
          <p:nvPr/>
        </p:nvSpPr>
        <p:spPr>
          <a:xfrm>
            <a:off x="9598323" y="3397983"/>
            <a:ext cx="903829" cy="323165"/>
          </a:xfrm>
          <a:prstGeom prst="rect">
            <a:avLst/>
          </a:prstGeom>
          <a:noFill/>
        </p:spPr>
        <p:txBody>
          <a:bodyPr wrap="square" rtlCol="0">
            <a:spAutoFit/>
          </a:bodyPr>
          <a:lstStyle/>
          <a:p>
            <a:r>
              <a:rPr lang="en-US" sz="1500" dirty="0"/>
              <a:t>Public IP</a:t>
            </a:r>
          </a:p>
        </p:txBody>
      </p:sp>
      <p:sp>
        <p:nvSpPr>
          <p:cNvPr id="73" name="TextBox 72">
            <a:extLst>
              <a:ext uri="{FF2B5EF4-FFF2-40B4-BE49-F238E27FC236}">
                <a16:creationId xmlns:a16="http://schemas.microsoft.com/office/drawing/2014/main" id="{65DF1CD1-A0F5-B746-8E18-2F1162556B90}"/>
              </a:ext>
            </a:extLst>
          </p:cNvPr>
          <p:cNvSpPr txBox="1"/>
          <p:nvPr/>
        </p:nvSpPr>
        <p:spPr>
          <a:xfrm>
            <a:off x="9450590" y="1531218"/>
            <a:ext cx="1329463" cy="323165"/>
          </a:xfrm>
          <a:prstGeom prst="rect">
            <a:avLst/>
          </a:prstGeom>
          <a:noFill/>
        </p:spPr>
        <p:txBody>
          <a:bodyPr wrap="square" rtlCol="0">
            <a:spAutoFit/>
          </a:bodyPr>
          <a:lstStyle/>
          <a:p>
            <a:r>
              <a:rPr lang="en-US" sz="1500" dirty="0"/>
              <a:t>Load Balancer</a:t>
            </a:r>
          </a:p>
        </p:txBody>
      </p:sp>
      <p:cxnSp>
        <p:nvCxnSpPr>
          <p:cNvPr id="75" name="Straight Arrow Connector 74">
            <a:extLst>
              <a:ext uri="{FF2B5EF4-FFF2-40B4-BE49-F238E27FC236}">
                <a16:creationId xmlns:a16="http://schemas.microsoft.com/office/drawing/2014/main" id="{592EB771-3B99-E242-91D6-1E04222FD8C5}"/>
              </a:ext>
            </a:extLst>
          </p:cNvPr>
          <p:cNvCxnSpPr>
            <a:cxnSpLocks/>
          </p:cNvCxnSpPr>
          <p:nvPr/>
        </p:nvCxnSpPr>
        <p:spPr>
          <a:xfrm>
            <a:off x="11397710" y="1824634"/>
            <a:ext cx="10804" cy="112440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06B13AE-21FE-EC4C-9B5C-575EB1F4E564}"/>
              </a:ext>
            </a:extLst>
          </p:cNvPr>
          <p:cNvCxnSpPr>
            <a:stCxn id="69" idx="1"/>
            <a:endCxn id="65" idx="3"/>
          </p:cNvCxnSpPr>
          <p:nvPr/>
        </p:nvCxnSpPr>
        <p:spPr>
          <a:xfrm flipH="1">
            <a:off x="10263397" y="3140495"/>
            <a:ext cx="792362" cy="495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076764-87BC-214C-ADA5-30A03F1C1894}"/>
              </a:ext>
            </a:extLst>
          </p:cNvPr>
          <p:cNvCxnSpPr>
            <a:stCxn id="65" idx="0"/>
            <a:endCxn id="63" idx="2"/>
          </p:cNvCxnSpPr>
          <p:nvPr/>
        </p:nvCxnSpPr>
        <p:spPr>
          <a:xfrm flipV="1">
            <a:off x="9971458" y="2468300"/>
            <a:ext cx="502" cy="38520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3D77051-446C-9B4C-A79F-9C73478E5D33}"/>
              </a:ext>
            </a:extLst>
          </p:cNvPr>
          <p:cNvCxnSpPr>
            <a:stCxn id="63" idx="1"/>
            <a:endCxn id="59" idx="3"/>
          </p:cNvCxnSpPr>
          <p:nvPr/>
        </p:nvCxnSpPr>
        <p:spPr>
          <a:xfrm flipH="1">
            <a:off x="8895766" y="2138844"/>
            <a:ext cx="746737" cy="52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Title 3">
            <a:extLst>
              <a:ext uri="{FF2B5EF4-FFF2-40B4-BE49-F238E27FC236}">
                <a16:creationId xmlns:a16="http://schemas.microsoft.com/office/drawing/2014/main" id="{4BE63A4D-7766-194E-A5DC-99618A653CAE}"/>
              </a:ext>
            </a:extLst>
          </p:cNvPr>
          <p:cNvSpPr>
            <a:spLocks noGrp="1"/>
          </p:cNvSpPr>
          <p:nvPr>
            <p:ph type="title"/>
          </p:nvPr>
        </p:nvSpPr>
        <p:spPr>
          <a:xfrm>
            <a:off x="-69272" y="-4899"/>
            <a:ext cx="12347863" cy="782634"/>
          </a:xfrm>
        </p:spPr>
        <p:txBody>
          <a:bodyPr>
            <a:normAutofit/>
          </a:bodyPr>
          <a:lstStyle/>
          <a:p>
            <a:r>
              <a:rPr lang="en-US" dirty="0"/>
              <a:t>Azure AKS Cluster – </a:t>
            </a:r>
            <a:r>
              <a:rPr lang="en-US" dirty="0">
                <a:solidFill>
                  <a:srgbClr val="00B050"/>
                </a:solidFill>
              </a:rPr>
              <a:t>Node Pools (Linux, Windows)</a:t>
            </a:r>
          </a:p>
        </p:txBody>
      </p:sp>
      <p:cxnSp>
        <p:nvCxnSpPr>
          <p:cNvPr id="84" name="Straight Arrow Connector 83">
            <a:extLst>
              <a:ext uri="{FF2B5EF4-FFF2-40B4-BE49-F238E27FC236}">
                <a16:creationId xmlns:a16="http://schemas.microsoft.com/office/drawing/2014/main" id="{FD9891CA-E348-974E-893B-7705DAB03C9F}"/>
              </a:ext>
            </a:extLst>
          </p:cNvPr>
          <p:cNvCxnSpPr>
            <a:stCxn id="19" idx="1"/>
            <a:endCxn id="22" idx="3"/>
          </p:cNvCxnSpPr>
          <p:nvPr/>
        </p:nvCxnSpPr>
        <p:spPr>
          <a:xfrm flipH="1">
            <a:off x="4472481" y="2252416"/>
            <a:ext cx="1296653" cy="33233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DECFF5-49E0-D54B-BADA-E2CCA27FA369}"/>
              </a:ext>
            </a:extLst>
          </p:cNvPr>
          <p:cNvCxnSpPr>
            <a:stCxn id="19" idx="1"/>
            <a:endCxn id="23" idx="3"/>
          </p:cNvCxnSpPr>
          <p:nvPr/>
        </p:nvCxnSpPr>
        <p:spPr>
          <a:xfrm flipH="1">
            <a:off x="4472481" y="2252415"/>
            <a:ext cx="1296653" cy="15886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8C81162-B957-0D4D-83DB-A09C79106EFB}"/>
              </a:ext>
            </a:extLst>
          </p:cNvPr>
          <p:cNvCxnSpPr>
            <a:stCxn id="19" idx="1"/>
            <a:endCxn id="24" idx="3"/>
          </p:cNvCxnSpPr>
          <p:nvPr/>
        </p:nvCxnSpPr>
        <p:spPr>
          <a:xfrm flipH="1">
            <a:off x="4472480" y="2252415"/>
            <a:ext cx="1296653" cy="28602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2">
            <a:extLst>
              <a:ext uri="{FF2B5EF4-FFF2-40B4-BE49-F238E27FC236}">
                <a16:creationId xmlns:a16="http://schemas.microsoft.com/office/drawing/2014/main" id="{5F6CB376-CBD6-6842-BB60-FC8F2E38FED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75110" y="4540275"/>
            <a:ext cx="2959804" cy="735488"/>
          </a:xfrm>
          <a:prstGeom prst="rect">
            <a:avLst/>
          </a:prstGeom>
          <a:solidFill>
            <a:schemeClr val="tx1"/>
          </a:solidFill>
          <a:ln>
            <a:solidFill>
              <a:srgbClr val="7030A0"/>
            </a:solidFill>
          </a:ln>
        </p:spPr>
      </p:pic>
      <p:cxnSp>
        <p:nvCxnSpPr>
          <p:cNvPr id="85" name="Straight Arrow Connector 84">
            <a:extLst>
              <a:ext uri="{FF2B5EF4-FFF2-40B4-BE49-F238E27FC236}">
                <a16:creationId xmlns:a16="http://schemas.microsoft.com/office/drawing/2014/main" id="{D2883668-816A-2240-B1D5-3DFDA1A93DBA}"/>
              </a:ext>
            </a:extLst>
          </p:cNvPr>
          <p:cNvCxnSpPr>
            <a:cxnSpLocks/>
          </p:cNvCxnSpPr>
          <p:nvPr/>
        </p:nvCxnSpPr>
        <p:spPr>
          <a:xfrm flipH="1">
            <a:off x="8134913" y="4890570"/>
            <a:ext cx="471557" cy="1744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74D429B0-087F-8441-AB30-CF9B2938E8A0}"/>
              </a:ext>
            </a:extLst>
          </p:cNvPr>
          <p:cNvPicPr>
            <a:picLocks noChangeAspect="1"/>
          </p:cNvPicPr>
          <p:nvPr/>
        </p:nvPicPr>
        <p:blipFill>
          <a:blip r:embed="rId24"/>
          <a:stretch>
            <a:fillRect/>
          </a:stretch>
        </p:blipFill>
        <p:spPr>
          <a:xfrm>
            <a:off x="8612257" y="4579100"/>
            <a:ext cx="812166" cy="812166"/>
          </a:xfrm>
          <a:prstGeom prst="rect">
            <a:avLst/>
          </a:prstGeom>
        </p:spPr>
      </p:pic>
      <p:sp>
        <p:nvSpPr>
          <p:cNvPr id="68" name="TextBox 67">
            <a:extLst>
              <a:ext uri="{FF2B5EF4-FFF2-40B4-BE49-F238E27FC236}">
                <a16:creationId xmlns:a16="http://schemas.microsoft.com/office/drawing/2014/main" id="{290F9490-5686-CC4A-8C2B-2760608D12A9}"/>
              </a:ext>
            </a:extLst>
          </p:cNvPr>
          <p:cNvSpPr txBox="1"/>
          <p:nvPr/>
        </p:nvSpPr>
        <p:spPr>
          <a:xfrm>
            <a:off x="8557160" y="5380220"/>
            <a:ext cx="922358" cy="553998"/>
          </a:xfrm>
          <a:prstGeom prst="rect">
            <a:avLst/>
          </a:prstGeom>
          <a:noFill/>
        </p:spPr>
        <p:txBody>
          <a:bodyPr wrap="square" rtlCol="0">
            <a:spAutoFit/>
          </a:bodyPr>
          <a:lstStyle/>
          <a:p>
            <a:pPr algn="ctr"/>
            <a:r>
              <a:rPr lang="en-US" sz="1500" dirty="0"/>
              <a:t>Azure</a:t>
            </a:r>
          </a:p>
          <a:p>
            <a:pPr algn="ctr"/>
            <a:r>
              <a:rPr lang="en-US" sz="1500" dirty="0"/>
              <a:t>DevOps</a:t>
            </a:r>
          </a:p>
        </p:txBody>
      </p:sp>
      <p:cxnSp>
        <p:nvCxnSpPr>
          <p:cNvPr id="87" name="Straight Arrow Connector 86">
            <a:extLst>
              <a:ext uri="{FF2B5EF4-FFF2-40B4-BE49-F238E27FC236}">
                <a16:creationId xmlns:a16="http://schemas.microsoft.com/office/drawing/2014/main" id="{498885C2-B09F-344B-9A21-310851CC59DB}"/>
              </a:ext>
            </a:extLst>
          </p:cNvPr>
          <p:cNvCxnSpPr>
            <a:cxnSpLocks/>
          </p:cNvCxnSpPr>
          <p:nvPr/>
        </p:nvCxnSpPr>
        <p:spPr>
          <a:xfrm flipV="1">
            <a:off x="5945096" y="3476657"/>
            <a:ext cx="45173" cy="103718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936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3731A6-E4C3-4C44-9845-EE99D39FA6DD}"/>
              </a:ext>
            </a:extLst>
          </p:cNvPr>
          <p:cNvSpPr>
            <a:spLocks noGrp="1"/>
          </p:cNvSpPr>
          <p:nvPr>
            <p:ph type="ftr" sz="quarter" idx="10"/>
          </p:nvPr>
        </p:nvSpPr>
        <p:spPr/>
        <p:txBody>
          <a:bodyPr/>
          <a:lstStyle/>
          <a:p>
            <a:pPr algn="l"/>
            <a:r>
              <a:rPr lang="en-US"/>
              <a:t>© Kalyan Reddy Daida</a:t>
            </a:r>
            <a:endParaRPr lang="en-GB" dirty="0"/>
          </a:p>
        </p:txBody>
      </p:sp>
      <p:pic>
        <p:nvPicPr>
          <p:cNvPr id="1026" name="Picture 2">
            <a:extLst>
              <a:ext uri="{FF2B5EF4-FFF2-40B4-BE49-F238E27FC236}">
                <a16:creationId xmlns:a16="http://schemas.microsoft.com/office/drawing/2014/main" id="{3B92B23F-E6AD-D542-BC8A-70A5C1E10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93" y="75815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1846920-3781-F849-A6BB-4F6052F64D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103" y="3570903"/>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A7221F2-520A-2843-A461-176BB0E9F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381" y="5010955"/>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0173D01-121D-DE40-ABD2-5315A679E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 y="353674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12AA4B7-CA5E-9C4C-A43B-87AF28CF4A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2776" y="2216237"/>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EE7E558-D7AE-D04C-A4C7-7858B09F9A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0142" y="75815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26F034CD-34A7-FE49-B152-3CE4C8A8E2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4040" y="2216237"/>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3732B7-0B52-BC4E-BC5E-D6297E7141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3714" y="3570903"/>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8792F694-7C65-264D-B7C0-9BE82E19B2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8707" y="776422"/>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BE9A37E-91D9-7A47-B05A-4178ECAA7B2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7226" y="2234509"/>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5F44DB85-88AF-8F4C-B366-96E3C5E3EC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3098" y="5010955"/>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F5AFBA7A-B509-4E4C-86A4-A6E59CC4C5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8432" y="217728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17D3338-5FC8-1D4F-9E3D-4DB8A71DAB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1391" y="3570903"/>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9D289E48-1854-FF42-8E95-53420C1E9F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14" y="2131089"/>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20DE6677-3232-644C-B09B-67AD715A432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12697" y="75815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4B8FC13E-65A8-4241-A0B4-F229E4E23CD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4132" y="758150"/>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DE8E4146-9445-4744-81CB-8E9C28702F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38" y="5010955"/>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B68731D1-D0BE-0E4F-B240-E65367FE5A4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19732" y="4953473"/>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6504D12F-E5FE-5F45-9D27-87FC1F875E4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72492" y="3542022"/>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C568B198-338C-064A-97DB-7CDBB139056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23663" y="5010955"/>
            <a:ext cx="1354667" cy="135466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3C883D1B-B657-6147-B39B-D42F8888369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38946" y="4954653"/>
            <a:ext cx="1354667" cy="135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88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4" name="Rectangle 308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5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Rectangle 308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ud Adoption Framework - Microsoft Community Hub">
            <a:extLst>
              <a:ext uri="{FF2B5EF4-FFF2-40B4-BE49-F238E27FC236}">
                <a16:creationId xmlns:a16="http://schemas.microsoft.com/office/drawing/2014/main" id="{0AFE514A-F60D-7A4B-224D-6FF412AC2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825415"/>
            <a:ext cx="10905066" cy="520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9657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A0BD00-D8DC-45C9-9C82-0E8430B96A5E}"/>
              </a:ext>
            </a:extLst>
          </p:cNvPr>
          <p:cNvSpPr>
            <a:spLocks noGrp="1"/>
          </p:cNvSpPr>
          <p:nvPr>
            <p:ph type="ftr" sz="quarter" idx="10"/>
          </p:nvPr>
        </p:nvSpPr>
        <p:spPr/>
        <p:txBody>
          <a:bodyPr/>
          <a:lstStyle/>
          <a:p>
            <a:pPr algn="l"/>
            <a:r>
              <a:rPr lang="en-US"/>
              <a:t>© Kalyan Reddy Daida</a:t>
            </a:r>
            <a:endParaRPr lang="en-GB" dirty="0"/>
          </a:p>
        </p:txBody>
      </p:sp>
      <p:pic>
        <p:nvPicPr>
          <p:cNvPr id="1026" name="Picture 2" descr="Kubernetes - Wikipedia">
            <a:extLst>
              <a:ext uri="{FF2B5EF4-FFF2-40B4-BE49-F238E27FC236}">
                <a16:creationId xmlns:a16="http://schemas.microsoft.com/office/drawing/2014/main" id="{79A16920-295F-4532-8573-E88C8EF891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9887" y="1671362"/>
            <a:ext cx="3236947" cy="314238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27233" y="1849618"/>
            <a:ext cx="6992251" cy="907961"/>
          </a:xfrm>
        </p:spPr>
        <p:txBody>
          <a:bodyPr>
            <a:noAutofit/>
          </a:bodyPr>
          <a:lstStyle/>
          <a:p>
            <a:pPr marL="0" indent="0" algn="ctr">
              <a:buNone/>
            </a:pPr>
            <a:r>
              <a:rPr lang="en-US" sz="5833" b="1" dirty="0">
                <a:solidFill>
                  <a:schemeClr val="accent6">
                    <a:lumMod val="75000"/>
                  </a:schemeClr>
                </a:solidFill>
              </a:rPr>
              <a:t>Azure AKS</a:t>
            </a:r>
          </a:p>
          <a:p>
            <a:pPr marL="0" indent="0" algn="ctr">
              <a:buNone/>
            </a:pPr>
            <a:r>
              <a:rPr lang="en-US" sz="5833" b="1" dirty="0">
                <a:solidFill>
                  <a:srgbClr val="00B050"/>
                </a:solidFill>
              </a:rPr>
              <a:t>Create Cluster</a:t>
            </a:r>
          </a:p>
          <a:p>
            <a:pPr marL="0" indent="0" algn="ctr">
              <a:buNone/>
            </a:pPr>
            <a:r>
              <a:rPr lang="en-US" sz="5833" b="1" dirty="0">
                <a:solidFill>
                  <a:srgbClr val="0070C0"/>
                </a:solidFill>
              </a:rPr>
              <a:t>Introduction</a:t>
            </a:r>
          </a:p>
        </p:txBody>
      </p:sp>
      <p:pic>
        <p:nvPicPr>
          <p:cNvPr id="6" name="Graphic 5">
            <a:extLst>
              <a:ext uri="{FF2B5EF4-FFF2-40B4-BE49-F238E27FC236}">
                <a16:creationId xmlns:a16="http://schemas.microsoft.com/office/drawing/2014/main" id="{25358ACF-1305-1846-BE8F-0FB28381DC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374" y="1849618"/>
            <a:ext cx="2807049" cy="2807049"/>
          </a:xfrm>
          <a:prstGeom prst="rect">
            <a:avLst/>
          </a:prstGeom>
        </p:spPr>
      </p:pic>
    </p:spTree>
    <p:extLst>
      <p:ext uri="{BB962C8B-B14F-4D97-AF65-F5344CB8AC3E}">
        <p14:creationId xmlns:p14="http://schemas.microsoft.com/office/powerpoint/2010/main" val="27684277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E5F5CF-76DD-464A-97BC-193D03C9ECDF}"/>
              </a:ext>
            </a:extLst>
          </p:cNvPr>
          <p:cNvSpPr>
            <a:spLocks noGrp="1"/>
          </p:cNvSpPr>
          <p:nvPr>
            <p:ph type="ftr" sz="quarter" idx="10"/>
          </p:nvPr>
        </p:nvSpPr>
        <p:spPr/>
        <p:txBody>
          <a:bodyPr/>
          <a:lstStyle/>
          <a:p>
            <a:pPr algn="l"/>
            <a:r>
              <a:rPr lang="en-US"/>
              <a:t>© Kalyan Reddy Daida</a:t>
            </a:r>
            <a:endParaRPr lang="en-GB" dirty="0"/>
          </a:p>
        </p:txBody>
      </p:sp>
      <p:sp>
        <p:nvSpPr>
          <p:cNvPr id="3" name="Content Placeholder 2">
            <a:extLst>
              <a:ext uri="{FF2B5EF4-FFF2-40B4-BE49-F238E27FC236}">
                <a16:creationId xmlns:a16="http://schemas.microsoft.com/office/drawing/2014/main" id="{BE2003CD-2B39-CC49-B956-EE528F4C2EC1}"/>
              </a:ext>
            </a:extLst>
          </p:cNvPr>
          <p:cNvSpPr>
            <a:spLocks noGrp="1"/>
          </p:cNvSpPr>
          <p:nvPr>
            <p:ph idx="1"/>
          </p:nvPr>
        </p:nvSpPr>
        <p:spPr/>
        <p:txBody>
          <a:bodyPr/>
          <a:lstStyle/>
          <a:p>
            <a:r>
              <a:rPr lang="en-US" dirty="0">
                <a:solidFill>
                  <a:srgbClr val="0070C0"/>
                </a:solidFill>
              </a:rPr>
              <a:t>AKS</a:t>
            </a:r>
            <a:r>
              <a:rPr lang="en-US" dirty="0"/>
              <a:t> – Azure Kubernetes Service </a:t>
            </a:r>
          </a:p>
          <a:p>
            <a:r>
              <a:rPr lang="en-US" dirty="0"/>
              <a:t>AKS is </a:t>
            </a:r>
            <a:r>
              <a:rPr lang="en-US" dirty="0">
                <a:solidFill>
                  <a:srgbClr val="0070C0"/>
                </a:solidFill>
              </a:rPr>
              <a:t>highly available, secure and fully managed </a:t>
            </a:r>
            <a:r>
              <a:rPr lang="en-US" dirty="0"/>
              <a:t>Kubernetes Service</a:t>
            </a:r>
          </a:p>
          <a:p>
            <a:r>
              <a:rPr lang="en-US" dirty="0"/>
              <a:t>As on today available in </a:t>
            </a:r>
            <a:r>
              <a:rPr lang="en-US" dirty="0">
                <a:solidFill>
                  <a:srgbClr val="0070C0"/>
                </a:solidFill>
              </a:rPr>
              <a:t>36 regions </a:t>
            </a:r>
            <a:r>
              <a:rPr lang="en-US" dirty="0"/>
              <a:t>and growing. </a:t>
            </a:r>
          </a:p>
          <a:p>
            <a:r>
              <a:rPr lang="en-US" dirty="0"/>
              <a:t>When </a:t>
            </a:r>
            <a:r>
              <a:rPr lang="en-US" dirty="0">
                <a:solidFill>
                  <a:srgbClr val="0070C0"/>
                </a:solidFill>
              </a:rPr>
              <a:t>compared</a:t>
            </a:r>
            <a:r>
              <a:rPr lang="en-US" dirty="0"/>
              <a:t> to other cloud providers, AKS is the one which is available in highest number of regions</a:t>
            </a:r>
          </a:p>
          <a:p>
            <a:r>
              <a:rPr lang="en-US" dirty="0"/>
              <a:t>Will be able to run </a:t>
            </a:r>
            <a:r>
              <a:rPr lang="en-US" dirty="0">
                <a:solidFill>
                  <a:srgbClr val="0070C0"/>
                </a:solidFill>
              </a:rPr>
              <a:t>any type </a:t>
            </a:r>
            <a:r>
              <a:rPr lang="en-US" dirty="0"/>
              <a:t>of workloads </a:t>
            </a:r>
          </a:p>
          <a:p>
            <a:pPr lvl="1"/>
            <a:r>
              <a:rPr lang="en-US" dirty="0">
                <a:solidFill>
                  <a:srgbClr val="0070C0"/>
                </a:solidFill>
              </a:rPr>
              <a:t>Windows</a:t>
            </a:r>
            <a:r>
              <a:rPr lang="en-US" dirty="0"/>
              <a:t> based applications like </a:t>
            </a:r>
            <a:r>
              <a:rPr lang="en-US" dirty="0" err="1"/>
              <a:t>.Net</a:t>
            </a:r>
            <a:r>
              <a:rPr lang="en-US" dirty="0"/>
              <a:t> Apps </a:t>
            </a:r>
          </a:p>
          <a:p>
            <a:pPr lvl="1"/>
            <a:r>
              <a:rPr lang="en-US" dirty="0">
                <a:solidFill>
                  <a:srgbClr val="0070C0"/>
                </a:solidFill>
              </a:rPr>
              <a:t>Linux</a:t>
            </a:r>
            <a:r>
              <a:rPr lang="en-US" dirty="0"/>
              <a:t> supported applications like Java</a:t>
            </a:r>
          </a:p>
          <a:p>
            <a:pPr lvl="1"/>
            <a:r>
              <a:rPr lang="en-US" dirty="0">
                <a:solidFill>
                  <a:srgbClr val="0070C0"/>
                </a:solidFill>
              </a:rPr>
              <a:t>IOT device deployment </a:t>
            </a:r>
            <a:r>
              <a:rPr lang="en-US" dirty="0"/>
              <a:t>and management on demand</a:t>
            </a:r>
          </a:p>
          <a:p>
            <a:pPr lvl="1"/>
            <a:r>
              <a:rPr lang="en-US" dirty="0">
                <a:solidFill>
                  <a:srgbClr val="0070C0"/>
                </a:solidFill>
              </a:rPr>
              <a:t>Machine Learning </a:t>
            </a:r>
            <a:r>
              <a:rPr lang="en-US" dirty="0"/>
              <a:t>Model training with AKS</a:t>
            </a:r>
          </a:p>
        </p:txBody>
      </p:sp>
      <p:sp>
        <p:nvSpPr>
          <p:cNvPr id="4" name="Title 3">
            <a:extLst>
              <a:ext uri="{FF2B5EF4-FFF2-40B4-BE49-F238E27FC236}">
                <a16:creationId xmlns:a16="http://schemas.microsoft.com/office/drawing/2014/main" id="{2F2E1EAC-3771-924F-A963-45F6050E11A0}"/>
              </a:ext>
            </a:extLst>
          </p:cNvPr>
          <p:cNvSpPr>
            <a:spLocks noGrp="1"/>
          </p:cNvSpPr>
          <p:nvPr>
            <p:ph type="title"/>
          </p:nvPr>
        </p:nvSpPr>
        <p:spPr/>
        <p:txBody>
          <a:bodyPr/>
          <a:lstStyle/>
          <a:p>
            <a:r>
              <a:rPr lang="en-US" dirty="0"/>
              <a:t>AKS - Introduction</a:t>
            </a:r>
          </a:p>
        </p:txBody>
      </p:sp>
    </p:spTree>
    <p:extLst>
      <p:ext uri="{BB962C8B-B14F-4D97-AF65-F5344CB8AC3E}">
        <p14:creationId xmlns:p14="http://schemas.microsoft.com/office/powerpoint/2010/main" val="183294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819D0E-61B2-4717-949A-53CE5D358278}"/>
              </a:ext>
            </a:extLst>
          </p:cNvPr>
          <p:cNvSpPr>
            <a:spLocks noGrp="1"/>
          </p:cNvSpPr>
          <p:nvPr>
            <p:ph type="ftr" sz="quarter" idx="10"/>
          </p:nvPr>
        </p:nvSpPr>
        <p:spPr/>
        <p:txBody>
          <a:bodyPr/>
          <a:lstStyle/>
          <a:p>
            <a:pPr algn="l"/>
            <a:r>
              <a:rPr lang="en-US" dirty="0"/>
              <a:t>© Kalyan Reddy </a:t>
            </a:r>
            <a:r>
              <a:rPr lang="en-US" dirty="0" err="1"/>
              <a:t>Daida</a:t>
            </a:r>
            <a:endParaRPr lang="en-GB" dirty="0"/>
          </a:p>
        </p:txBody>
      </p:sp>
      <p:sp>
        <p:nvSpPr>
          <p:cNvPr id="4" name="Title 3">
            <a:extLst>
              <a:ext uri="{FF2B5EF4-FFF2-40B4-BE49-F238E27FC236}">
                <a16:creationId xmlns:a16="http://schemas.microsoft.com/office/drawing/2014/main" id="{F8840114-9439-4B2E-A512-1F12425EB200}"/>
              </a:ext>
            </a:extLst>
          </p:cNvPr>
          <p:cNvSpPr>
            <a:spLocks noGrp="1"/>
          </p:cNvSpPr>
          <p:nvPr>
            <p:ph type="title"/>
          </p:nvPr>
        </p:nvSpPr>
        <p:spPr>
          <a:xfrm>
            <a:off x="903343" y="-216144"/>
            <a:ext cx="10515600" cy="990709"/>
          </a:xfrm>
        </p:spPr>
        <p:txBody>
          <a:bodyPr/>
          <a:lstStyle/>
          <a:p>
            <a:r>
              <a:rPr lang="en-IN" dirty="0"/>
              <a:t>AKS Kubernetes - Architecture</a:t>
            </a:r>
          </a:p>
        </p:txBody>
      </p:sp>
      <p:sp>
        <p:nvSpPr>
          <p:cNvPr id="3" name="Rectangle 2">
            <a:extLst>
              <a:ext uri="{FF2B5EF4-FFF2-40B4-BE49-F238E27FC236}">
                <a16:creationId xmlns:a16="http://schemas.microsoft.com/office/drawing/2014/main" id="{DCC7B9A3-8C9D-F443-9D30-3B7B4D7EB925}"/>
              </a:ext>
            </a:extLst>
          </p:cNvPr>
          <p:cNvSpPr/>
          <p:nvPr/>
        </p:nvSpPr>
        <p:spPr>
          <a:xfrm>
            <a:off x="773057" y="687659"/>
            <a:ext cx="4523773" cy="5566318"/>
          </a:xfrm>
          <a:prstGeom prst="rect">
            <a:avLst/>
          </a:prstGeom>
          <a:solidFill>
            <a:schemeClr val="bg1">
              <a:lumMod val="8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33" name="Rectangle 32">
            <a:extLst>
              <a:ext uri="{FF2B5EF4-FFF2-40B4-BE49-F238E27FC236}">
                <a16:creationId xmlns:a16="http://schemas.microsoft.com/office/drawing/2014/main" id="{239EEECC-AD26-DE49-9CC3-872C6BA3F7E7}"/>
              </a:ext>
            </a:extLst>
          </p:cNvPr>
          <p:cNvSpPr/>
          <p:nvPr/>
        </p:nvSpPr>
        <p:spPr>
          <a:xfrm>
            <a:off x="6412137" y="687659"/>
            <a:ext cx="4523773" cy="5566318"/>
          </a:xfrm>
          <a:prstGeom prst="rect">
            <a:avLst/>
          </a:prstGeom>
          <a:solidFill>
            <a:schemeClr val="bg1">
              <a:lumMod val="85000"/>
            </a:schemeClr>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1" name="Rectangle 40">
            <a:extLst>
              <a:ext uri="{FF2B5EF4-FFF2-40B4-BE49-F238E27FC236}">
                <a16:creationId xmlns:a16="http://schemas.microsoft.com/office/drawing/2014/main" id="{9E32E40B-A5D9-DC46-A820-B813911D9EC7}"/>
              </a:ext>
            </a:extLst>
          </p:cNvPr>
          <p:cNvSpPr/>
          <p:nvPr/>
        </p:nvSpPr>
        <p:spPr>
          <a:xfrm>
            <a:off x="1077310" y="939850"/>
            <a:ext cx="3967656" cy="478961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50" name="Rectangle 49">
            <a:extLst>
              <a:ext uri="{FF2B5EF4-FFF2-40B4-BE49-F238E27FC236}">
                <a16:creationId xmlns:a16="http://schemas.microsoft.com/office/drawing/2014/main" id="{5EA478F3-DB6F-2043-8433-170725B58D13}"/>
              </a:ext>
            </a:extLst>
          </p:cNvPr>
          <p:cNvSpPr/>
          <p:nvPr/>
        </p:nvSpPr>
        <p:spPr>
          <a:xfrm>
            <a:off x="1340734" y="1537314"/>
            <a:ext cx="1224988" cy="8681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AKS </a:t>
            </a:r>
            <a:r>
              <a:rPr lang="en-IN" sz="1500" dirty="0" err="1"/>
              <a:t>Kube</a:t>
            </a:r>
            <a:r>
              <a:rPr lang="en-IN" sz="1500" dirty="0"/>
              <a:t> Controller Manager</a:t>
            </a:r>
          </a:p>
        </p:txBody>
      </p:sp>
      <p:sp>
        <p:nvSpPr>
          <p:cNvPr id="52" name="Rectangle 51">
            <a:extLst>
              <a:ext uri="{FF2B5EF4-FFF2-40B4-BE49-F238E27FC236}">
                <a16:creationId xmlns:a16="http://schemas.microsoft.com/office/drawing/2014/main" id="{E1E46EA1-9585-8241-8475-E5D5D128AF6E}"/>
              </a:ext>
            </a:extLst>
          </p:cNvPr>
          <p:cNvSpPr/>
          <p:nvPr/>
        </p:nvSpPr>
        <p:spPr>
          <a:xfrm>
            <a:off x="1340734" y="2915915"/>
            <a:ext cx="3475233" cy="4873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kube-apiserver</a:t>
            </a:r>
            <a:endParaRPr lang="en-IN" sz="1500" dirty="0"/>
          </a:p>
        </p:txBody>
      </p:sp>
      <p:sp>
        <p:nvSpPr>
          <p:cNvPr id="53" name="Rectangle 52">
            <a:extLst>
              <a:ext uri="{FF2B5EF4-FFF2-40B4-BE49-F238E27FC236}">
                <a16:creationId xmlns:a16="http://schemas.microsoft.com/office/drawing/2014/main" id="{15B356AA-E201-6F44-8F7F-07E27CC1071D}"/>
              </a:ext>
            </a:extLst>
          </p:cNvPr>
          <p:cNvSpPr/>
          <p:nvPr/>
        </p:nvSpPr>
        <p:spPr>
          <a:xfrm>
            <a:off x="3603214" y="3989582"/>
            <a:ext cx="1224988" cy="8681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a:t>
            </a:r>
            <a:r>
              <a:rPr lang="en-IN" sz="1500" dirty="0"/>
              <a:t>-scheduler</a:t>
            </a:r>
          </a:p>
        </p:txBody>
      </p:sp>
      <p:sp>
        <p:nvSpPr>
          <p:cNvPr id="54" name="Rectangle 53">
            <a:extLst>
              <a:ext uri="{FF2B5EF4-FFF2-40B4-BE49-F238E27FC236}">
                <a16:creationId xmlns:a16="http://schemas.microsoft.com/office/drawing/2014/main" id="{FC71BC6E-89AB-DC46-BA52-4517BE0BDCD8}"/>
              </a:ext>
            </a:extLst>
          </p:cNvPr>
          <p:cNvSpPr/>
          <p:nvPr/>
        </p:nvSpPr>
        <p:spPr>
          <a:xfrm>
            <a:off x="1352969" y="3989582"/>
            <a:ext cx="1224988" cy="8681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etcd</a:t>
            </a:r>
            <a:endParaRPr lang="en-IN" sz="1500" dirty="0"/>
          </a:p>
        </p:txBody>
      </p:sp>
      <p:sp>
        <p:nvSpPr>
          <p:cNvPr id="55" name="Rectangle 54">
            <a:extLst>
              <a:ext uri="{FF2B5EF4-FFF2-40B4-BE49-F238E27FC236}">
                <a16:creationId xmlns:a16="http://schemas.microsoft.com/office/drawing/2014/main" id="{71993192-9A2D-3A4B-A9C0-E6373AEE1109}"/>
              </a:ext>
            </a:extLst>
          </p:cNvPr>
          <p:cNvSpPr/>
          <p:nvPr/>
        </p:nvSpPr>
        <p:spPr>
          <a:xfrm>
            <a:off x="1258121" y="5176044"/>
            <a:ext cx="3683829" cy="327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Container Runtime (Docker)</a:t>
            </a:r>
          </a:p>
        </p:txBody>
      </p:sp>
      <p:sp>
        <p:nvSpPr>
          <p:cNvPr id="56" name="TextBox 55">
            <a:extLst>
              <a:ext uri="{FF2B5EF4-FFF2-40B4-BE49-F238E27FC236}">
                <a16:creationId xmlns:a16="http://schemas.microsoft.com/office/drawing/2014/main" id="{62C918F5-2DF0-CC44-B562-79BF604760B1}"/>
              </a:ext>
            </a:extLst>
          </p:cNvPr>
          <p:cNvSpPr txBox="1"/>
          <p:nvPr/>
        </p:nvSpPr>
        <p:spPr>
          <a:xfrm>
            <a:off x="2565721" y="939849"/>
            <a:ext cx="1244764" cy="502766"/>
          </a:xfrm>
          <a:prstGeom prst="rect">
            <a:avLst/>
          </a:prstGeom>
          <a:noFill/>
        </p:spPr>
        <p:txBody>
          <a:bodyPr wrap="none" rtlCol="0">
            <a:spAutoFit/>
          </a:bodyPr>
          <a:lstStyle/>
          <a:p>
            <a:r>
              <a:rPr lang="en-IN" sz="2667" dirty="0">
                <a:solidFill>
                  <a:srgbClr val="0070C0"/>
                </a:solidFill>
              </a:rPr>
              <a:t>Master </a:t>
            </a:r>
          </a:p>
        </p:txBody>
      </p:sp>
      <p:sp>
        <p:nvSpPr>
          <p:cNvPr id="57" name="Rectangle 56">
            <a:extLst>
              <a:ext uri="{FF2B5EF4-FFF2-40B4-BE49-F238E27FC236}">
                <a16:creationId xmlns:a16="http://schemas.microsoft.com/office/drawing/2014/main" id="{0B225004-E4DA-5943-9A03-B6D048267B28}"/>
              </a:ext>
            </a:extLst>
          </p:cNvPr>
          <p:cNvSpPr/>
          <p:nvPr/>
        </p:nvSpPr>
        <p:spPr>
          <a:xfrm>
            <a:off x="6707545" y="939850"/>
            <a:ext cx="3967656" cy="2079214"/>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dirty="0"/>
          </a:p>
        </p:txBody>
      </p:sp>
      <p:sp>
        <p:nvSpPr>
          <p:cNvPr id="58" name="Rectangle 57">
            <a:extLst>
              <a:ext uri="{FF2B5EF4-FFF2-40B4-BE49-F238E27FC236}">
                <a16:creationId xmlns:a16="http://schemas.microsoft.com/office/drawing/2014/main" id="{2790E542-359E-DB4E-9C24-C0DD54BCFDF2}"/>
              </a:ext>
            </a:extLst>
          </p:cNvPr>
          <p:cNvSpPr/>
          <p:nvPr/>
        </p:nvSpPr>
        <p:spPr>
          <a:xfrm>
            <a:off x="9129142" y="1640149"/>
            <a:ext cx="1224988" cy="4873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a:t>
            </a:r>
            <a:r>
              <a:rPr lang="en-IN" sz="1500" dirty="0"/>
              <a:t>-Proxy</a:t>
            </a:r>
          </a:p>
        </p:txBody>
      </p:sp>
      <p:sp>
        <p:nvSpPr>
          <p:cNvPr id="59" name="TextBox 58">
            <a:extLst>
              <a:ext uri="{FF2B5EF4-FFF2-40B4-BE49-F238E27FC236}">
                <a16:creationId xmlns:a16="http://schemas.microsoft.com/office/drawing/2014/main" id="{09AD79D6-B153-F648-B491-BEC124FCB2E9}"/>
              </a:ext>
            </a:extLst>
          </p:cNvPr>
          <p:cNvSpPr txBox="1"/>
          <p:nvPr/>
        </p:nvSpPr>
        <p:spPr>
          <a:xfrm>
            <a:off x="7527234" y="918716"/>
            <a:ext cx="2390654" cy="502766"/>
          </a:xfrm>
          <a:prstGeom prst="rect">
            <a:avLst/>
          </a:prstGeom>
          <a:noFill/>
        </p:spPr>
        <p:txBody>
          <a:bodyPr wrap="none" rtlCol="0">
            <a:spAutoFit/>
          </a:bodyPr>
          <a:lstStyle/>
          <a:p>
            <a:r>
              <a:rPr lang="en-IN" sz="2667" dirty="0">
                <a:solidFill>
                  <a:srgbClr val="0070C0"/>
                </a:solidFill>
              </a:rPr>
              <a:t>Worker Node -1</a:t>
            </a:r>
          </a:p>
        </p:txBody>
      </p:sp>
      <p:sp>
        <p:nvSpPr>
          <p:cNvPr id="61" name="Rectangle 60">
            <a:extLst>
              <a:ext uri="{FF2B5EF4-FFF2-40B4-BE49-F238E27FC236}">
                <a16:creationId xmlns:a16="http://schemas.microsoft.com/office/drawing/2014/main" id="{E16DB6E3-1E40-D44F-ACF2-0638BA73F828}"/>
              </a:ext>
            </a:extLst>
          </p:cNvPr>
          <p:cNvSpPr/>
          <p:nvPr/>
        </p:nvSpPr>
        <p:spPr>
          <a:xfrm>
            <a:off x="9015864" y="1542380"/>
            <a:ext cx="1428017" cy="685216"/>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2" name="Rectangle 61">
            <a:extLst>
              <a:ext uri="{FF2B5EF4-FFF2-40B4-BE49-F238E27FC236}">
                <a16:creationId xmlns:a16="http://schemas.microsoft.com/office/drawing/2014/main" id="{45DC0761-FC20-9449-A220-CBB93B133235}"/>
              </a:ext>
            </a:extLst>
          </p:cNvPr>
          <p:cNvSpPr/>
          <p:nvPr/>
        </p:nvSpPr>
        <p:spPr>
          <a:xfrm>
            <a:off x="7078985" y="1640848"/>
            <a:ext cx="1224988" cy="4873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Kubelet</a:t>
            </a:r>
            <a:endParaRPr lang="en-IN" sz="1500" dirty="0"/>
          </a:p>
        </p:txBody>
      </p:sp>
      <p:sp>
        <p:nvSpPr>
          <p:cNvPr id="63" name="Rectangle 62">
            <a:extLst>
              <a:ext uri="{FF2B5EF4-FFF2-40B4-BE49-F238E27FC236}">
                <a16:creationId xmlns:a16="http://schemas.microsoft.com/office/drawing/2014/main" id="{407F46B3-ECE8-664F-98BC-3DFDF9BEAB24}"/>
              </a:ext>
            </a:extLst>
          </p:cNvPr>
          <p:cNvSpPr/>
          <p:nvPr/>
        </p:nvSpPr>
        <p:spPr>
          <a:xfrm>
            <a:off x="6975353" y="1543079"/>
            <a:ext cx="1428017" cy="685216"/>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4" name="Rectangle 63">
            <a:extLst>
              <a:ext uri="{FF2B5EF4-FFF2-40B4-BE49-F238E27FC236}">
                <a16:creationId xmlns:a16="http://schemas.microsoft.com/office/drawing/2014/main" id="{584C65B8-12A2-834E-A46C-2504FD1887C5}"/>
              </a:ext>
            </a:extLst>
          </p:cNvPr>
          <p:cNvSpPr/>
          <p:nvPr/>
        </p:nvSpPr>
        <p:spPr>
          <a:xfrm>
            <a:off x="1245886" y="1438798"/>
            <a:ext cx="1428017" cy="1061013"/>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5" name="Rectangle 64">
            <a:extLst>
              <a:ext uri="{FF2B5EF4-FFF2-40B4-BE49-F238E27FC236}">
                <a16:creationId xmlns:a16="http://schemas.microsoft.com/office/drawing/2014/main" id="{1B20DFCB-219A-BD46-9CD7-5EAB1174B6FC}"/>
              </a:ext>
            </a:extLst>
          </p:cNvPr>
          <p:cNvSpPr/>
          <p:nvPr/>
        </p:nvSpPr>
        <p:spPr>
          <a:xfrm>
            <a:off x="1255766" y="2789947"/>
            <a:ext cx="3640083" cy="745791"/>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6" name="Rectangle 65">
            <a:extLst>
              <a:ext uri="{FF2B5EF4-FFF2-40B4-BE49-F238E27FC236}">
                <a16:creationId xmlns:a16="http://schemas.microsoft.com/office/drawing/2014/main" id="{359AB472-09A8-544E-AD13-3FF514A741AD}"/>
              </a:ext>
            </a:extLst>
          </p:cNvPr>
          <p:cNvSpPr/>
          <p:nvPr/>
        </p:nvSpPr>
        <p:spPr>
          <a:xfrm>
            <a:off x="1258121" y="3889545"/>
            <a:ext cx="1428017" cy="1061013"/>
          </a:xfrm>
          <a:prstGeom prst="rect">
            <a:avLst/>
          </a:prstGeom>
          <a:noFill/>
          <a:ln w="317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7" name="Rectangle 66">
            <a:extLst>
              <a:ext uri="{FF2B5EF4-FFF2-40B4-BE49-F238E27FC236}">
                <a16:creationId xmlns:a16="http://schemas.microsoft.com/office/drawing/2014/main" id="{3323839B-DA2B-BC42-8DEA-19E50C88457D}"/>
              </a:ext>
            </a:extLst>
          </p:cNvPr>
          <p:cNvSpPr/>
          <p:nvPr/>
        </p:nvSpPr>
        <p:spPr>
          <a:xfrm>
            <a:off x="3501698" y="3889545"/>
            <a:ext cx="1428017" cy="1061013"/>
          </a:xfrm>
          <a:prstGeom prst="rect">
            <a:avLst/>
          </a:prstGeom>
          <a:noFill/>
          <a:ln w="317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68" name="Rectangle 67">
            <a:extLst>
              <a:ext uri="{FF2B5EF4-FFF2-40B4-BE49-F238E27FC236}">
                <a16:creationId xmlns:a16="http://schemas.microsoft.com/office/drawing/2014/main" id="{D3EBE187-B60B-2841-A0F6-922405398D55}"/>
              </a:ext>
            </a:extLst>
          </p:cNvPr>
          <p:cNvSpPr/>
          <p:nvPr/>
        </p:nvSpPr>
        <p:spPr>
          <a:xfrm>
            <a:off x="6975354" y="2499810"/>
            <a:ext cx="3557933" cy="327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Container Runtime (Docker)</a:t>
            </a:r>
          </a:p>
        </p:txBody>
      </p:sp>
      <p:sp>
        <p:nvSpPr>
          <p:cNvPr id="69" name="Rectangle 68">
            <a:extLst>
              <a:ext uri="{FF2B5EF4-FFF2-40B4-BE49-F238E27FC236}">
                <a16:creationId xmlns:a16="http://schemas.microsoft.com/office/drawing/2014/main" id="{5A7BDF4C-8A34-9A49-84BF-6B9A7562DA3B}"/>
              </a:ext>
            </a:extLst>
          </p:cNvPr>
          <p:cNvSpPr/>
          <p:nvPr/>
        </p:nvSpPr>
        <p:spPr>
          <a:xfrm>
            <a:off x="6707545" y="3654761"/>
            <a:ext cx="3967656" cy="2079214"/>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70" name="Rectangle 69">
            <a:extLst>
              <a:ext uri="{FF2B5EF4-FFF2-40B4-BE49-F238E27FC236}">
                <a16:creationId xmlns:a16="http://schemas.microsoft.com/office/drawing/2014/main" id="{56E1589C-38B7-814C-A89F-701D410AED4F}"/>
              </a:ext>
            </a:extLst>
          </p:cNvPr>
          <p:cNvSpPr/>
          <p:nvPr/>
        </p:nvSpPr>
        <p:spPr>
          <a:xfrm>
            <a:off x="9129142" y="4355060"/>
            <a:ext cx="1224988" cy="4873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a:t>
            </a:r>
            <a:r>
              <a:rPr lang="en-IN" sz="1500" dirty="0"/>
              <a:t>-Proxy</a:t>
            </a:r>
          </a:p>
        </p:txBody>
      </p:sp>
      <p:sp>
        <p:nvSpPr>
          <p:cNvPr id="71" name="TextBox 70">
            <a:extLst>
              <a:ext uri="{FF2B5EF4-FFF2-40B4-BE49-F238E27FC236}">
                <a16:creationId xmlns:a16="http://schemas.microsoft.com/office/drawing/2014/main" id="{41C50D4B-57A9-6340-98AD-F4F5BC2BE955}"/>
              </a:ext>
            </a:extLst>
          </p:cNvPr>
          <p:cNvSpPr txBox="1"/>
          <p:nvPr/>
        </p:nvSpPr>
        <p:spPr>
          <a:xfrm>
            <a:off x="7535904" y="3633871"/>
            <a:ext cx="2467599" cy="502766"/>
          </a:xfrm>
          <a:prstGeom prst="rect">
            <a:avLst/>
          </a:prstGeom>
          <a:noFill/>
        </p:spPr>
        <p:txBody>
          <a:bodyPr wrap="none" rtlCol="0">
            <a:spAutoFit/>
          </a:bodyPr>
          <a:lstStyle/>
          <a:p>
            <a:r>
              <a:rPr lang="en-IN" sz="2667" dirty="0">
                <a:solidFill>
                  <a:srgbClr val="0070C0"/>
                </a:solidFill>
              </a:rPr>
              <a:t>Worker Node - 2</a:t>
            </a:r>
          </a:p>
        </p:txBody>
      </p:sp>
      <p:sp>
        <p:nvSpPr>
          <p:cNvPr id="72" name="Rectangle 71">
            <a:extLst>
              <a:ext uri="{FF2B5EF4-FFF2-40B4-BE49-F238E27FC236}">
                <a16:creationId xmlns:a16="http://schemas.microsoft.com/office/drawing/2014/main" id="{3F05C23A-56D3-4649-966A-5BFEDBAA270B}"/>
              </a:ext>
            </a:extLst>
          </p:cNvPr>
          <p:cNvSpPr/>
          <p:nvPr/>
        </p:nvSpPr>
        <p:spPr>
          <a:xfrm>
            <a:off x="9015864" y="4257291"/>
            <a:ext cx="1428017" cy="685216"/>
          </a:xfrm>
          <a:prstGeom prst="rect">
            <a:avLst/>
          </a:prstGeom>
          <a:noFill/>
          <a:ln w="317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73" name="Rectangle 72">
            <a:extLst>
              <a:ext uri="{FF2B5EF4-FFF2-40B4-BE49-F238E27FC236}">
                <a16:creationId xmlns:a16="http://schemas.microsoft.com/office/drawing/2014/main" id="{8A061273-209E-5C41-8D6F-50EDD143357C}"/>
              </a:ext>
            </a:extLst>
          </p:cNvPr>
          <p:cNvSpPr/>
          <p:nvPr/>
        </p:nvSpPr>
        <p:spPr>
          <a:xfrm>
            <a:off x="7078985" y="4355759"/>
            <a:ext cx="1224988" cy="48731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err="1"/>
              <a:t>Kubelet</a:t>
            </a:r>
            <a:endParaRPr lang="en-IN" sz="1500" dirty="0"/>
          </a:p>
        </p:txBody>
      </p:sp>
      <p:sp>
        <p:nvSpPr>
          <p:cNvPr id="74" name="Rectangle 73">
            <a:extLst>
              <a:ext uri="{FF2B5EF4-FFF2-40B4-BE49-F238E27FC236}">
                <a16:creationId xmlns:a16="http://schemas.microsoft.com/office/drawing/2014/main" id="{734EE610-527E-C04C-ABE2-1F147F182D90}"/>
              </a:ext>
            </a:extLst>
          </p:cNvPr>
          <p:cNvSpPr/>
          <p:nvPr/>
        </p:nvSpPr>
        <p:spPr>
          <a:xfrm>
            <a:off x="6975353" y="4257990"/>
            <a:ext cx="1428017" cy="685216"/>
          </a:xfrm>
          <a:prstGeom prst="rect">
            <a:avLst/>
          </a:prstGeom>
          <a:noFill/>
          <a:ln w="317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75" name="Rectangle 74">
            <a:extLst>
              <a:ext uri="{FF2B5EF4-FFF2-40B4-BE49-F238E27FC236}">
                <a16:creationId xmlns:a16="http://schemas.microsoft.com/office/drawing/2014/main" id="{1ADA53D9-2777-3E4F-9181-718A05F66738}"/>
              </a:ext>
            </a:extLst>
          </p:cNvPr>
          <p:cNvSpPr/>
          <p:nvPr/>
        </p:nvSpPr>
        <p:spPr>
          <a:xfrm>
            <a:off x="6975354" y="5214721"/>
            <a:ext cx="3557933" cy="327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00" dirty="0"/>
              <a:t>Container Runtime (Docker)</a:t>
            </a:r>
          </a:p>
        </p:txBody>
      </p:sp>
      <p:sp>
        <p:nvSpPr>
          <p:cNvPr id="13" name="TextBox 12">
            <a:extLst>
              <a:ext uri="{FF2B5EF4-FFF2-40B4-BE49-F238E27FC236}">
                <a16:creationId xmlns:a16="http://schemas.microsoft.com/office/drawing/2014/main" id="{014DD0E9-1E37-0442-B10C-A0715598A0E7}"/>
              </a:ext>
            </a:extLst>
          </p:cNvPr>
          <p:cNvSpPr txBox="1"/>
          <p:nvPr/>
        </p:nvSpPr>
        <p:spPr>
          <a:xfrm>
            <a:off x="1583990" y="5840471"/>
            <a:ext cx="2720168" cy="323165"/>
          </a:xfrm>
          <a:prstGeom prst="rect">
            <a:avLst/>
          </a:prstGeom>
          <a:noFill/>
        </p:spPr>
        <p:txBody>
          <a:bodyPr wrap="none" rtlCol="0">
            <a:spAutoFit/>
          </a:bodyPr>
          <a:lstStyle/>
          <a:p>
            <a:r>
              <a:rPr lang="en-US" sz="1500" b="1" dirty="0"/>
              <a:t>Azure AKS Cluster Control Plane</a:t>
            </a:r>
          </a:p>
        </p:txBody>
      </p:sp>
      <p:sp>
        <p:nvSpPr>
          <p:cNvPr id="76" name="TextBox 75">
            <a:extLst>
              <a:ext uri="{FF2B5EF4-FFF2-40B4-BE49-F238E27FC236}">
                <a16:creationId xmlns:a16="http://schemas.microsoft.com/office/drawing/2014/main" id="{3DDB3723-4A47-4842-A7D0-08C8BECDF70D}"/>
              </a:ext>
            </a:extLst>
          </p:cNvPr>
          <p:cNvSpPr txBox="1"/>
          <p:nvPr/>
        </p:nvSpPr>
        <p:spPr>
          <a:xfrm>
            <a:off x="7714379" y="5831744"/>
            <a:ext cx="1946751" cy="323165"/>
          </a:xfrm>
          <a:prstGeom prst="rect">
            <a:avLst/>
          </a:prstGeom>
          <a:noFill/>
        </p:spPr>
        <p:txBody>
          <a:bodyPr wrap="none" rtlCol="0">
            <a:spAutoFit/>
          </a:bodyPr>
          <a:lstStyle/>
          <a:p>
            <a:r>
              <a:rPr lang="en-US" sz="1500" b="1" dirty="0"/>
              <a:t>Azure AKS Node Pools</a:t>
            </a:r>
          </a:p>
        </p:txBody>
      </p:sp>
      <p:cxnSp>
        <p:nvCxnSpPr>
          <p:cNvPr id="6" name="Straight Arrow Connector 5">
            <a:extLst>
              <a:ext uri="{FF2B5EF4-FFF2-40B4-BE49-F238E27FC236}">
                <a16:creationId xmlns:a16="http://schemas.microsoft.com/office/drawing/2014/main" id="{DFB829AA-8C60-7B4E-A657-00BCBF6655F6}"/>
              </a:ext>
            </a:extLst>
          </p:cNvPr>
          <p:cNvCxnSpPr>
            <a:stCxn id="67" idx="3"/>
            <a:endCxn id="63" idx="1"/>
          </p:cNvCxnSpPr>
          <p:nvPr/>
        </p:nvCxnSpPr>
        <p:spPr>
          <a:xfrm flipV="1">
            <a:off x="4929715" y="1885687"/>
            <a:ext cx="2045638" cy="2534365"/>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285F551D-6C6F-0541-A244-752BEEF1515D}"/>
              </a:ext>
            </a:extLst>
          </p:cNvPr>
          <p:cNvCxnSpPr>
            <a:stCxn id="67" idx="3"/>
            <a:endCxn id="74" idx="1"/>
          </p:cNvCxnSpPr>
          <p:nvPr/>
        </p:nvCxnSpPr>
        <p:spPr>
          <a:xfrm>
            <a:off x="4929715" y="4420052"/>
            <a:ext cx="2045638" cy="180546"/>
          </a:xfrm>
          <a:prstGeom prst="straightConnector1">
            <a:avLst/>
          </a:prstGeom>
          <a:ln w="2222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877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down)">
                                      <p:cBhvr>
                                        <p:cTn id="16" dur="500"/>
                                        <p:tgtEl>
                                          <p:spTgt spid="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down)">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wipe(down)">
                                      <p:cBhvr>
                                        <p:cTn id="29" dur="5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down)">
                                      <p:cBhvr>
                                        <p:cTn id="34" dur="500"/>
                                        <p:tgtEl>
                                          <p:spTgt spid="66"/>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wipe(down)">
                                      <p:cBhvr>
                                        <p:cTn id="42" dur="500"/>
                                        <p:tgtEl>
                                          <p:spTgt spid="5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wipe(down)">
                                      <p:cBhvr>
                                        <p:cTn id="45" dur="500"/>
                                        <p:tgtEl>
                                          <p:spTgt spid="6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down)">
                                      <p:cBhvr>
                                        <p:cTn id="50" dur="500"/>
                                        <p:tgtEl>
                                          <p:spTgt spid="65"/>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down)">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down)">
                                      <p:cBhvr>
                                        <p:cTn id="58" dur="500"/>
                                        <p:tgtEl>
                                          <p:spTgt spid="6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down)">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57"/>
                                        </p:tgtEl>
                                        <p:attrNameLst>
                                          <p:attrName>style.visibility</p:attrName>
                                        </p:attrNameLst>
                                      </p:cBhvr>
                                      <p:to>
                                        <p:strVal val="visible"/>
                                      </p:to>
                                    </p:set>
                                    <p:animEffect transition="in" filter="wipe(down)">
                                      <p:cBhvr>
                                        <p:cTn id="66" dur="500"/>
                                        <p:tgtEl>
                                          <p:spTgt spid="57"/>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wipe(down)">
                                      <p:cBhvr>
                                        <p:cTn id="69" dur="500"/>
                                        <p:tgtEl>
                                          <p:spTgt spid="6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down)">
                                      <p:cBhvr>
                                        <p:cTn id="72" dur="500"/>
                                        <p:tgtEl>
                                          <p:spTgt spid="7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wipe(down)">
                                      <p:cBhvr>
                                        <p:cTn id="80" dur="500"/>
                                        <p:tgtEl>
                                          <p:spTgt spid="6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down)">
                                      <p:cBhvr>
                                        <p:cTn id="83" dur="500"/>
                                        <p:tgtEl>
                                          <p:spTgt spid="7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down)">
                                      <p:cBhvr>
                                        <p:cTn id="88" dur="500"/>
                                        <p:tgtEl>
                                          <p:spTgt spid="6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down)">
                                      <p:cBhvr>
                                        <p:cTn id="91" dur="500"/>
                                        <p:tgtEl>
                                          <p:spTgt spid="6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74"/>
                                        </p:tgtEl>
                                        <p:attrNameLst>
                                          <p:attrName>style.visibility</p:attrName>
                                        </p:attrNameLst>
                                      </p:cBhvr>
                                      <p:to>
                                        <p:strVal val="visible"/>
                                      </p:to>
                                    </p:set>
                                    <p:animEffect transition="in" filter="wipe(down)">
                                      <p:cBhvr>
                                        <p:cTn id="94" dur="500"/>
                                        <p:tgtEl>
                                          <p:spTgt spid="74"/>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wipe(down)">
                                      <p:cBhvr>
                                        <p:cTn id="97" dur="500"/>
                                        <p:tgtEl>
                                          <p:spTgt spid="7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down)">
                                      <p:cBhvr>
                                        <p:cTn id="102" dur="500"/>
                                        <p:tgtEl>
                                          <p:spTgt spid="6"/>
                                        </p:tgtEl>
                                      </p:cBhvr>
                                    </p:animEffect>
                                  </p:childTnLst>
                                </p:cTn>
                              </p:par>
                              <p:par>
                                <p:cTn id="103" presetID="22" presetClass="entr" presetSubtype="4" fill="hold" nodeType="withEffect">
                                  <p:stCondLst>
                                    <p:cond delay="0"/>
                                  </p:stCondLst>
                                  <p:childTnLst>
                                    <p:set>
                                      <p:cBhvr>
                                        <p:cTn id="104" dur="1" fill="hold">
                                          <p:stCondLst>
                                            <p:cond delay="0"/>
                                          </p:stCondLst>
                                        </p:cTn>
                                        <p:tgtEl>
                                          <p:spTgt spid="8"/>
                                        </p:tgtEl>
                                        <p:attrNameLst>
                                          <p:attrName>style.visibility</p:attrName>
                                        </p:attrNameLst>
                                      </p:cBhvr>
                                      <p:to>
                                        <p:strVal val="visible"/>
                                      </p:to>
                                    </p:set>
                                    <p:animEffect transition="in" filter="wipe(down)">
                                      <p:cBhvr>
                                        <p:cTn id="105" dur="500"/>
                                        <p:tgtEl>
                                          <p:spTgt spid="8"/>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wipe(down)">
                                      <p:cBhvr>
                                        <p:cTn id="110" dur="500"/>
                                        <p:tgtEl>
                                          <p:spTgt spid="72"/>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wipe(down)">
                                      <p:cBhvr>
                                        <p:cTn id="113" dur="500"/>
                                        <p:tgtEl>
                                          <p:spTgt spid="70"/>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wipe(down)">
                                      <p:cBhvr>
                                        <p:cTn id="116" dur="500"/>
                                        <p:tgtEl>
                                          <p:spTgt spid="61"/>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down)">
                                      <p:cBhvr>
                                        <p:cTn id="11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P spid="41" grpId="0" animBg="1"/>
      <p:bldP spid="50" grpId="0" animBg="1"/>
      <p:bldP spid="52" grpId="0" animBg="1"/>
      <p:bldP spid="53" grpId="0" animBg="1"/>
      <p:bldP spid="54" grpId="0" animBg="1"/>
      <p:bldP spid="55" grpId="0" animBg="1"/>
      <p:bldP spid="56" grpId="0"/>
      <p:bldP spid="57" grpId="0" animBg="1"/>
      <p:bldP spid="58" grpId="0" animBg="1"/>
      <p:bldP spid="59" grpId="0"/>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p:bldP spid="72" grpId="0" animBg="1"/>
      <p:bldP spid="73" grpId="0" animBg="1"/>
      <p:bldP spid="74" grpId="0" animBg="1"/>
      <p:bldP spid="75" grpId="0" animBg="1"/>
      <p:bldP spid="13" grpId="0"/>
      <p:bldP spid="7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07317-2D5E-6F48-E968-527088E29A6C}"/>
              </a:ext>
            </a:extLst>
          </p:cNvPr>
          <p:cNvSpPr>
            <a:spLocks noGrp="1"/>
          </p:cNvSpPr>
          <p:nvPr>
            <p:ph idx="1"/>
          </p:nvPr>
        </p:nvSpPr>
        <p:spPr>
          <a:xfrm>
            <a:off x="5682155" y="1546253"/>
            <a:ext cx="6014545" cy="5010972"/>
          </a:xfrm>
        </p:spPr>
        <p:txBody>
          <a:bodyPr>
            <a:normAutofit fontScale="77500" lnSpcReduction="20000"/>
          </a:bodyPr>
          <a:lstStyle/>
          <a:p>
            <a:pPr algn="l">
              <a:buFont typeface="Arial" panose="020B0604020202020204" pitchFamily="34" charset="0"/>
              <a:buChar char="•"/>
            </a:pPr>
            <a:r>
              <a:rPr lang="en-IN" b="1" i="0" dirty="0">
                <a:solidFill>
                  <a:srgbClr val="242424"/>
                </a:solidFill>
                <a:effectLst/>
                <a:latin typeface="source-serif-pro"/>
              </a:rPr>
              <a:t>Microservices Decomposition — Breaking Down Microservices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Communications (Sync / Async Message-Based Communication, API </a:t>
            </a:r>
            <a:r>
              <a:rPr lang="en-IN" b="1" i="0" dirty="0" err="1">
                <a:solidFill>
                  <a:srgbClr val="242424"/>
                </a:solidFill>
                <a:effectLst/>
                <a:latin typeface="source-serif-pro"/>
              </a:rPr>
              <a:t>Gws</a:t>
            </a:r>
            <a:r>
              <a:rPr lang="en-IN" b="1" i="0" dirty="0">
                <a:solidFill>
                  <a:srgbClr val="242424"/>
                </a:solidFill>
                <a:effectLst/>
                <a:latin typeface="source-serif-pro"/>
              </a:rPr>
              <a: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Data Management (Databases / Query / Commands)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Transaction Management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Distributed Caching</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Deployments with Containers and Orchestrators</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Resilience with Distributed Logging, Tracing and Health</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Testing; Contract Testing, Integration Testing, E2E Test</a:t>
            </a:r>
            <a:endParaRPr lang="en-IN" b="0" i="0" dirty="0">
              <a:solidFill>
                <a:srgbClr val="242424"/>
              </a:solidFill>
              <a:effectLst/>
              <a:latin typeface="source-serif-pro"/>
            </a:endParaRPr>
          </a:p>
          <a:p>
            <a:pPr algn="l">
              <a:buFont typeface="Arial" panose="020B0604020202020204" pitchFamily="34" charset="0"/>
              <a:buChar char="•"/>
            </a:pPr>
            <a:r>
              <a:rPr lang="en-IN" b="1" i="0" dirty="0">
                <a:solidFill>
                  <a:srgbClr val="242424"/>
                </a:solidFill>
                <a:effectLst/>
                <a:latin typeface="source-serif-pro"/>
              </a:rPr>
              <a:t>Microservices Security; Authentication and Authorization</a:t>
            </a:r>
            <a:endParaRPr lang="en-IN" b="0" i="0" dirty="0">
              <a:solidFill>
                <a:srgbClr val="242424"/>
              </a:solidFill>
              <a:effectLst/>
              <a:latin typeface="source-serif-pro"/>
            </a:endParaRPr>
          </a:p>
          <a:p>
            <a:endParaRPr lang="en-IN" dirty="0"/>
          </a:p>
        </p:txBody>
      </p:sp>
      <p:pic>
        <p:nvPicPr>
          <p:cNvPr id="19458" name="Picture 2" descr="Microservices Checklist — Cover All Aspects of Microservices Architecture">
            <a:extLst>
              <a:ext uri="{FF2B5EF4-FFF2-40B4-BE49-F238E27FC236}">
                <a16:creationId xmlns:a16="http://schemas.microsoft.com/office/drawing/2014/main" id="{0EDA1FC7-4716-C0E0-DF25-4AD9E7A8C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0124"/>
            <a:ext cx="5242034" cy="5010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848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70545-6555-6C08-4A6E-0565F58999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641F1A-C887-5696-D536-1C8A505A7C1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11384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1E45-6A84-05EB-F464-DE57C01E9F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D31BA5-477F-82B5-8A3B-7D53658D69B1}"/>
              </a:ext>
            </a:extLst>
          </p:cNvPr>
          <p:cNvSpPr>
            <a:spLocks noGrp="1"/>
          </p:cNvSpPr>
          <p:nvPr>
            <p:ph idx="1"/>
          </p:nvPr>
        </p:nvSpPr>
        <p:spPr/>
        <p:txBody>
          <a:bodyPr/>
          <a:lstStyle/>
          <a:p>
            <a:endParaRPr lang="en-IN"/>
          </a:p>
        </p:txBody>
      </p:sp>
      <p:pic>
        <p:nvPicPr>
          <p:cNvPr id="18434" name="Picture 2" descr="Saga Pattern for Microservices Distributed Transactions">
            <a:extLst>
              <a:ext uri="{FF2B5EF4-FFF2-40B4-BE49-F238E27FC236}">
                <a16:creationId xmlns:a16="http://schemas.microsoft.com/office/drawing/2014/main" id="{1CFA4736-A50A-AA26-433A-9357F1261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39" y="365125"/>
            <a:ext cx="11656382" cy="567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3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7A59-068A-936E-9476-968F75915F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2B054E-789C-3214-56BD-9C17F65B8C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EB5CCFE-0205-D2D8-71DC-EEA67FB1EF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651637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E7035-DD92-7C6A-A358-1A3B3A37A5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618198-8E91-2AE4-F13B-04221E5AD94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9FB2C05-1318-7320-9744-DD59894ADD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0276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A3152-E360-0F6F-6118-5CDDAA2406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6CE834-74AF-6AB1-E957-444ACEC217A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510CEE6-08E2-24CA-BDC0-50BD2DAE4A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217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17C0-2E94-4E36-1849-4905AA932450}"/>
              </a:ext>
            </a:extLst>
          </p:cNvPr>
          <p:cNvSpPr>
            <a:spLocks noGrp="1"/>
          </p:cNvSpPr>
          <p:nvPr>
            <p:ph type="title"/>
          </p:nvPr>
        </p:nvSpPr>
        <p:spPr>
          <a:xfrm>
            <a:off x="2751082" y="317060"/>
            <a:ext cx="9588062" cy="538765"/>
          </a:xfrm>
        </p:spPr>
        <p:txBody>
          <a:bodyPr>
            <a:noAutofit/>
          </a:bodyPr>
          <a:lstStyle/>
          <a:p>
            <a:r>
              <a:rPr lang="en-IN" sz="4800" dirty="0"/>
              <a:t>Deign pattern &amp; Principles</a:t>
            </a:r>
          </a:p>
        </p:txBody>
      </p:sp>
      <p:sp>
        <p:nvSpPr>
          <p:cNvPr id="3" name="Content Placeholder 2">
            <a:extLst>
              <a:ext uri="{FF2B5EF4-FFF2-40B4-BE49-F238E27FC236}">
                <a16:creationId xmlns:a16="http://schemas.microsoft.com/office/drawing/2014/main" id="{5E39BEB1-975E-0D59-6AC4-3093A574419B}"/>
              </a:ext>
            </a:extLst>
          </p:cNvPr>
          <p:cNvSpPr>
            <a:spLocks noGrp="1"/>
          </p:cNvSpPr>
          <p:nvPr>
            <p:ph idx="1"/>
          </p:nvPr>
        </p:nvSpPr>
        <p:spPr>
          <a:xfrm>
            <a:off x="0" y="953266"/>
            <a:ext cx="9722069" cy="5408997"/>
          </a:xfrm>
        </p:spPr>
        <p:txBody>
          <a:bodyPr>
            <a:normAutofit fontScale="85000" lnSpcReduction="20000"/>
          </a:bodyPr>
          <a:lstStyle/>
          <a:p>
            <a:r>
              <a:rPr lang="en-IN" dirty="0"/>
              <a:t>Database per Service Pattern</a:t>
            </a:r>
          </a:p>
          <a:p>
            <a:r>
              <a:rPr lang="en-IN" dirty="0"/>
              <a:t>Gateway Routing Pattern</a:t>
            </a:r>
          </a:p>
          <a:p>
            <a:r>
              <a:rPr lang="en-IN" dirty="0"/>
              <a:t>Gateway Aggregation Pattern</a:t>
            </a:r>
          </a:p>
          <a:p>
            <a:r>
              <a:rPr lang="en-IN" dirty="0"/>
              <a:t>Gateway Offloading Pattern</a:t>
            </a:r>
          </a:p>
          <a:p>
            <a:r>
              <a:rPr lang="en-IN" dirty="0"/>
              <a:t>Circuit Breaker Pattern(Closed, Open, Half Open)</a:t>
            </a:r>
          </a:p>
          <a:p>
            <a:r>
              <a:rPr lang="en-IN" dirty="0"/>
              <a:t>SAGA Pattern (Choreography , Orchestration)</a:t>
            </a:r>
          </a:p>
          <a:p>
            <a:r>
              <a:rPr lang="en-IN" dirty="0"/>
              <a:t>Mediator &amp; CQRS Design Pattern</a:t>
            </a:r>
          </a:p>
          <a:p>
            <a:r>
              <a:rPr lang="en-IN" dirty="0"/>
              <a:t>API Gateway Pattern</a:t>
            </a:r>
          </a:p>
          <a:p>
            <a:r>
              <a:rPr lang="en-IN" dirty="0"/>
              <a:t>Backends for Frontends Pattern</a:t>
            </a:r>
          </a:p>
          <a:p>
            <a:r>
              <a:rPr lang="en-IN" dirty="0"/>
              <a:t>Service Aggregator Pattern</a:t>
            </a:r>
          </a:p>
          <a:p>
            <a:r>
              <a:rPr lang="en-IN" dirty="0"/>
              <a:t>Service Registry Pattern</a:t>
            </a:r>
          </a:p>
          <a:p>
            <a:r>
              <a:rPr lang="en-IN" dirty="0"/>
              <a:t>Event Sourcing Pattern</a:t>
            </a:r>
          </a:p>
          <a:p>
            <a:r>
              <a:rPr lang="en-IN" dirty="0"/>
              <a:t>Materialized View Pattern</a:t>
            </a:r>
          </a:p>
        </p:txBody>
      </p:sp>
    </p:spTree>
    <p:extLst>
      <p:ext uri="{BB962C8B-B14F-4D97-AF65-F5344CB8AC3E}">
        <p14:creationId xmlns:p14="http://schemas.microsoft.com/office/powerpoint/2010/main" val="88763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Microsoft Azure Well-Architected Framework - Microsoft Community Hub">
            <a:extLst>
              <a:ext uri="{FF2B5EF4-FFF2-40B4-BE49-F238E27FC236}">
                <a16:creationId xmlns:a16="http://schemas.microsoft.com/office/drawing/2014/main" id="{0EA98165-316A-EB7B-4342-713BCA5BFB3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136" b="2343"/>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794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31C259-0B5D-B4BC-8FA1-A0681BDAEAB3}"/>
              </a:ext>
            </a:extLst>
          </p:cNvPr>
          <p:cNvSpPr>
            <a:spLocks noGrp="1"/>
          </p:cNvSpPr>
          <p:nvPr>
            <p:ph idx="1"/>
          </p:nvPr>
        </p:nvSpPr>
        <p:spPr>
          <a:xfrm>
            <a:off x="138067" y="133460"/>
            <a:ext cx="12079014" cy="6724540"/>
          </a:xfrm>
        </p:spPr>
        <p:txBody>
          <a:bodyPr numCol="3"/>
          <a:lstStyle/>
          <a:p>
            <a:r>
              <a:rPr lang="en-IN" dirty="0"/>
              <a:t>Gateway offloading</a:t>
            </a:r>
          </a:p>
          <a:p>
            <a:endParaRPr lang="en-IN" dirty="0"/>
          </a:p>
        </p:txBody>
      </p:sp>
      <p:pic>
        <p:nvPicPr>
          <p:cNvPr id="4" name="Picture 3">
            <a:extLst>
              <a:ext uri="{FF2B5EF4-FFF2-40B4-BE49-F238E27FC236}">
                <a16:creationId xmlns:a16="http://schemas.microsoft.com/office/drawing/2014/main" id="{BC9B24ED-B8C2-80A2-3FB5-3C3641302EBD}"/>
              </a:ext>
            </a:extLst>
          </p:cNvPr>
          <p:cNvPicPr>
            <a:picLocks noChangeAspect="1"/>
          </p:cNvPicPr>
          <p:nvPr/>
        </p:nvPicPr>
        <p:blipFill>
          <a:blip r:embed="rId2"/>
          <a:stretch>
            <a:fillRect/>
          </a:stretch>
        </p:blipFill>
        <p:spPr>
          <a:xfrm>
            <a:off x="76457" y="1576803"/>
            <a:ext cx="2209914" cy="1282766"/>
          </a:xfrm>
          <a:prstGeom prst="rect">
            <a:avLst/>
          </a:prstGeom>
        </p:spPr>
      </p:pic>
      <p:pic>
        <p:nvPicPr>
          <p:cNvPr id="5" name="Picture 4">
            <a:extLst>
              <a:ext uri="{FF2B5EF4-FFF2-40B4-BE49-F238E27FC236}">
                <a16:creationId xmlns:a16="http://schemas.microsoft.com/office/drawing/2014/main" id="{797F82E6-6F3D-293E-423C-54417379EDAD}"/>
              </a:ext>
            </a:extLst>
          </p:cNvPr>
          <p:cNvPicPr>
            <a:picLocks noChangeAspect="1"/>
          </p:cNvPicPr>
          <p:nvPr/>
        </p:nvPicPr>
        <p:blipFill>
          <a:blip r:embed="rId3"/>
          <a:stretch>
            <a:fillRect/>
          </a:stretch>
        </p:blipFill>
        <p:spPr>
          <a:xfrm>
            <a:off x="66589" y="3720592"/>
            <a:ext cx="3861609" cy="2628798"/>
          </a:xfrm>
          <a:prstGeom prst="rect">
            <a:avLst/>
          </a:prstGeom>
        </p:spPr>
      </p:pic>
      <p:pic>
        <p:nvPicPr>
          <p:cNvPr id="6" name="Picture 5">
            <a:extLst>
              <a:ext uri="{FF2B5EF4-FFF2-40B4-BE49-F238E27FC236}">
                <a16:creationId xmlns:a16="http://schemas.microsoft.com/office/drawing/2014/main" id="{CD33977C-014F-E855-577A-D13226879851}"/>
              </a:ext>
            </a:extLst>
          </p:cNvPr>
          <p:cNvPicPr>
            <a:picLocks noChangeAspect="1"/>
          </p:cNvPicPr>
          <p:nvPr/>
        </p:nvPicPr>
        <p:blipFill>
          <a:blip r:embed="rId4"/>
          <a:stretch>
            <a:fillRect/>
          </a:stretch>
        </p:blipFill>
        <p:spPr>
          <a:xfrm>
            <a:off x="4744696" y="764977"/>
            <a:ext cx="2865756" cy="1611948"/>
          </a:xfrm>
          <a:prstGeom prst="rect">
            <a:avLst/>
          </a:prstGeom>
        </p:spPr>
      </p:pic>
      <p:pic>
        <p:nvPicPr>
          <p:cNvPr id="7" name="Picture 6">
            <a:extLst>
              <a:ext uri="{FF2B5EF4-FFF2-40B4-BE49-F238E27FC236}">
                <a16:creationId xmlns:a16="http://schemas.microsoft.com/office/drawing/2014/main" id="{DAC44AF2-2A36-620B-08FB-059EC061086B}"/>
              </a:ext>
            </a:extLst>
          </p:cNvPr>
          <p:cNvPicPr>
            <a:picLocks noChangeAspect="1"/>
          </p:cNvPicPr>
          <p:nvPr/>
        </p:nvPicPr>
        <p:blipFill>
          <a:blip r:embed="rId5"/>
          <a:stretch>
            <a:fillRect/>
          </a:stretch>
        </p:blipFill>
        <p:spPr>
          <a:xfrm>
            <a:off x="4734186" y="3008441"/>
            <a:ext cx="2725705" cy="3223895"/>
          </a:xfrm>
          <a:prstGeom prst="rect">
            <a:avLst/>
          </a:prstGeom>
        </p:spPr>
      </p:pic>
      <p:pic>
        <p:nvPicPr>
          <p:cNvPr id="8" name="Picture 7">
            <a:extLst>
              <a:ext uri="{FF2B5EF4-FFF2-40B4-BE49-F238E27FC236}">
                <a16:creationId xmlns:a16="http://schemas.microsoft.com/office/drawing/2014/main" id="{2F1C7878-7063-0C6A-56F6-F22B62E309CF}"/>
              </a:ext>
            </a:extLst>
          </p:cNvPr>
          <p:cNvPicPr>
            <a:picLocks noChangeAspect="1"/>
          </p:cNvPicPr>
          <p:nvPr/>
        </p:nvPicPr>
        <p:blipFill>
          <a:blip r:embed="rId6"/>
          <a:stretch>
            <a:fillRect/>
          </a:stretch>
        </p:blipFill>
        <p:spPr>
          <a:xfrm>
            <a:off x="8265880" y="499578"/>
            <a:ext cx="3725622" cy="2508863"/>
          </a:xfrm>
          <a:prstGeom prst="rect">
            <a:avLst/>
          </a:prstGeom>
        </p:spPr>
      </p:pic>
      <p:pic>
        <p:nvPicPr>
          <p:cNvPr id="9" name="Picture 8">
            <a:extLst>
              <a:ext uri="{FF2B5EF4-FFF2-40B4-BE49-F238E27FC236}">
                <a16:creationId xmlns:a16="http://schemas.microsoft.com/office/drawing/2014/main" id="{4C4B01F0-83F4-6FD4-B1B3-76B720828340}"/>
              </a:ext>
            </a:extLst>
          </p:cNvPr>
          <p:cNvPicPr>
            <a:picLocks noChangeAspect="1"/>
          </p:cNvPicPr>
          <p:nvPr/>
        </p:nvPicPr>
        <p:blipFill>
          <a:blip r:embed="rId7"/>
          <a:stretch>
            <a:fillRect/>
          </a:stretch>
        </p:blipFill>
        <p:spPr>
          <a:xfrm>
            <a:off x="8250911" y="3134527"/>
            <a:ext cx="3803022" cy="3223895"/>
          </a:xfrm>
          <a:prstGeom prst="rect">
            <a:avLst/>
          </a:prstGeom>
        </p:spPr>
      </p:pic>
      <p:sp>
        <p:nvSpPr>
          <p:cNvPr id="10" name="TextBox 9">
            <a:extLst>
              <a:ext uri="{FF2B5EF4-FFF2-40B4-BE49-F238E27FC236}">
                <a16:creationId xmlns:a16="http://schemas.microsoft.com/office/drawing/2014/main" id="{59863995-C17A-04F0-7815-29147D6D1BAB}"/>
              </a:ext>
            </a:extLst>
          </p:cNvPr>
          <p:cNvSpPr txBox="1"/>
          <p:nvPr/>
        </p:nvSpPr>
        <p:spPr>
          <a:xfrm>
            <a:off x="4939862" y="191565"/>
            <a:ext cx="3205655" cy="646331"/>
          </a:xfrm>
          <a:prstGeom prst="rect">
            <a:avLst/>
          </a:prstGeom>
          <a:noFill/>
        </p:spPr>
        <p:txBody>
          <a:bodyPr wrap="square">
            <a:spAutoFit/>
          </a:bodyPr>
          <a:lstStyle/>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Gateway Routing Pattern (Define Routing Rules)</a:t>
            </a:r>
            <a:endParaRPr lang="en-IN" dirty="0"/>
          </a:p>
        </p:txBody>
      </p:sp>
      <p:sp>
        <p:nvSpPr>
          <p:cNvPr id="11" name="TextBox 10">
            <a:extLst>
              <a:ext uri="{FF2B5EF4-FFF2-40B4-BE49-F238E27FC236}">
                <a16:creationId xmlns:a16="http://schemas.microsoft.com/office/drawing/2014/main" id="{370A9558-50B1-8562-E121-7C87FAA14314}"/>
              </a:ext>
            </a:extLst>
          </p:cNvPr>
          <p:cNvSpPr txBox="1"/>
          <p:nvPr/>
        </p:nvSpPr>
        <p:spPr>
          <a:xfrm>
            <a:off x="9018902" y="40324"/>
            <a:ext cx="3219495" cy="369332"/>
          </a:xfrm>
          <a:prstGeom prst="rect">
            <a:avLst/>
          </a:prstGeom>
          <a:noFill/>
        </p:spPr>
        <p:txBody>
          <a:bodyPr wrap="square">
            <a:spAutoFit/>
          </a:bodyPr>
          <a:lstStyle/>
          <a:p>
            <a:r>
              <a:rPr lang="en-IN" sz="1800" b="1" u="sng" dirty="0">
                <a:effectLst/>
                <a:latin typeface="Calibri" panose="020F0502020204030204" pitchFamily="34" charset="0"/>
                <a:ea typeface="Calibri" panose="020F0502020204030204" pitchFamily="34" charset="0"/>
                <a:cs typeface="Times New Roman" panose="02020603050405020304" pitchFamily="18" charset="0"/>
              </a:rPr>
              <a:t>Gateway Aggregator Pattern</a:t>
            </a:r>
            <a:endParaRPr lang="en-IN" dirty="0"/>
          </a:p>
        </p:txBody>
      </p:sp>
    </p:spTree>
    <p:extLst>
      <p:ext uri="{BB962C8B-B14F-4D97-AF65-F5344CB8AC3E}">
        <p14:creationId xmlns:p14="http://schemas.microsoft.com/office/powerpoint/2010/main" val="1787272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7E46B9-B569-21C6-480E-92B7CE64A35F}"/>
              </a:ext>
            </a:extLst>
          </p:cNvPr>
          <p:cNvSpPr>
            <a:spLocks noGrp="1"/>
          </p:cNvSpPr>
          <p:nvPr>
            <p:ph idx="1"/>
          </p:nvPr>
        </p:nvSpPr>
        <p:spPr>
          <a:xfrm>
            <a:off x="3653625" y="187241"/>
            <a:ext cx="2966545" cy="1055032"/>
          </a:xfrm>
        </p:spPr>
        <p:txBody>
          <a:bodyPr/>
          <a:lstStyle/>
          <a:p>
            <a:r>
              <a:rPr lang="en-IN" dirty="0" err="1"/>
              <a:t>Closed,Open</a:t>
            </a:r>
            <a:endParaRPr lang="en-IN" dirty="0"/>
          </a:p>
          <a:p>
            <a:r>
              <a:rPr lang="en-IN" dirty="0"/>
              <a:t>Half Open</a:t>
            </a:r>
          </a:p>
        </p:txBody>
      </p:sp>
      <p:pic>
        <p:nvPicPr>
          <p:cNvPr id="5" name="Picture 4">
            <a:extLst>
              <a:ext uri="{FF2B5EF4-FFF2-40B4-BE49-F238E27FC236}">
                <a16:creationId xmlns:a16="http://schemas.microsoft.com/office/drawing/2014/main" id="{C0E80F2B-69C6-25FB-9255-84341129BEC3}"/>
              </a:ext>
            </a:extLst>
          </p:cNvPr>
          <p:cNvPicPr>
            <a:picLocks noChangeAspect="1"/>
          </p:cNvPicPr>
          <p:nvPr/>
        </p:nvPicPr>
        <p:blipFill>
          <a:blip r:embed="rId2"/>
          <a:stretch>
            <a:fillRect/>
          </a:stretch>
        </p:blipFill>
        <p:spPr>
          <a:xfrm>
            <a:off x="-65382" y="1857"/>
            <a:ext cx="3423382" cy="1790653"/>
          </a:xfrm>
          <a:prstGeom prst="rect">
            <a:avLst/>
          </a:prstGeom>
        </p:spPr>
      </p:pic>
      <p:pic>
        <p:nvPicPr>
          <p:cNvPr id="22530" name="Picture 2">
            <a:extLst>
              <a:ext uri="{FF2B5EF4-FFF2-40B4-BE49-F238E27FC236}">
                <a16:creationId xmlns:a16="http://schemas.microsoft.com/office/drawing/2014/main" id="{D01C242E-5A1D-0E50-3AE1-AF5511BD3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7799" y="-46255"/>
            <a:ext cx="6408794" cy="2053732"/>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20464F6F-E4B9-DE8E-F536-EC4C582D8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989" y="2142414"/>
            <a:ext cx="6409011" cy="1914579"/>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a:extLst>
              <a:ext uri="{FF2B5EF4-FFF2-40B4-BE49-F238E27FC236}">
                <a16:creationId xmlns:a16="http://schemas.microsoft.com/office/drawing/2014/main" id="{45D74F4F-6BA8-B37B-5A8A-DC3DB303C2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7578" y="4191930"/>
            <a:ext cx="6119832" cy="2372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311AF5-F01F-EF4C-F724-FACC4A9A2C30}"/>
              </a:ext>
            </a:extLst>
          </p:cNvPr>
          <p:cNvPicPr>
            <a:picLocks noChangeAspect="1"/>
          </p:cNvPicPr>
          <p:nvPr/>
        </p:nvPicPr>
        <p:blipFill>
          <a:blip r:embed="rId6"/>
          <a:stretch>
            <a:fillRect/>
          </a:stretch>
        </p:blipFill>
        <p:spPr>
          <a:xfrm>
            <a:off x="0" y="1811784"/>
            <a:ext cx="5531134" cy="2781443"/>
          </a:xfrm>
          <a:prstGeom prst="rect">
            <a:avLst/>
          </a:prstGeom>
        </p:spPr>
      </p:pic>
      <p:pic>
        <p:nvPicPr>
          <p:cNvPr id="9" name="Picture 8">
            <a:extLst>
              <a:ext uri="{FF2B5EF4-FFF2-40B4-BE49-F238E27FC236}">
                <a16:creationId xmlns:a16="http://schemas.microsoft.com/office/drawing/2014/main" id="{06621BBF-15F2-0194-0E62-6A0226EDD841}"/>
              </a:ext>
            </a:extLst>
          </p:cNvPr>
          <p:cNvPicPr>
            <a:picLocks noChangeAspect="1"/>
          </p:cNvPicPr>
          <p:nvPr/>
        </p:nvPicPr>
        <p:blipFill>
          <a:blip r:embed="rId7"/>
          <a:stretch>
            <a:fillRect/>
          </a:stretch>
        </p:blipFill>
        <p:spPr>
          <a:xfrm>
            <a:off x="-65382" y="4570680"/>
            <a:ext cx="6959958" cy="2324219"/>
          </a:xfrm>
          <a:prstGeom prst="rect">
            <a:avLst/>
          </a:prstGeom>
        </p:spPr>
      </p:pic>
    </p:spTree>
    <p:extLst>
      <p:ext uri="{BB962C8B-B14F-4D97-AF65-F5344CB8AC3E}">
        <p14:creationId xmlns:p14="http://schemas.microsoft.com/office/powerpoint/2010/main" val="2552835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12 Factor App Revisited">
            <a:extLst>
              <a:ext uri="{FF2B5EF4-FFF2-40B4-BE49-F238E27FC236}">
                <a16:creationId xmlns:a16="http://schemas.microsoft.com/office/drawing/2014/main" id="{AC07A02A-734A-4FA5-CCA9-0060CC1D1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237" y="-94593"/>
            <a:ext cx="114082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4900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291E-A540-123E-76A1-F92612118D9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DA3BFC-E68E-2BFA-4CD2-715F09DE479F}"/>
              </a:ext>
            </a:extLst>
          </p:cNvPr>
          <p:cNvSpPr>
            <a:spLocks noGrp="1"/>
          </p:cNvSpPr>
          <p:nvPr>
            <p:ph idx="1"/>
          </p:nvPr>
        </p:nvSpPr>
        <p:spPr/>
        <p:txBody>
          <a:bodyPr/>
          <a:lstStyle/>
          <a:p>
            <a:endParaRPr lang="en-IN"/>
          </a:p>
        </p:txBody>
      </p:sp>
      <p:pic>
        <p:nvPicPr>
          <p:cNvPr id="16386" name="Picture 2">
            <a:extLst>
              <a:ext uri="{FF2B5EF4-FFF2-40B4-BE49-F238E27FC236}">
                <a16:creationId xmlns:a16="http://schemas.microsoft.com/office/drawing/2014/main" id="{42F50ABA-D4F8-10F8-99CB-2FC712400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04775"/>
            <a:ext cx="1055370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529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B9B0-ACF4-9308-CD8E-2CBE2A9902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07B0512-B0ED-B958-6098-AFFD73E9CB13}"/>
              </a:ext>
            </a:extLst>
          </p:cNvPr>
          <p:cNvSpPr>
            <a:spLocks noGrp="1"/>
          </p:cNvSpPr>
          <p:nvPr>
            <p:ph idx="1"/>
          </p:nvPr>
        </p:nvSpPr>
        <p:spPr/>
        <p:txBody>
          <a:bodyPr/>
          <a:lstStyle/>
          <a:p>
            <a:endParaRPr lang="en-IN"/>
          </a:p>
        </p:txBody>
      </p:sp>
      <p:pic>
        <p:nvPicPr>
          <p:cNvPr id="15362" name="Picture 2">
            <a:extLst>
              <a:ext uri="{FF2B5EF4-FFF2-40B4-BE49-F238E27FC236}">
                <a16:creationId xmlns:a16="http://schemas.microsoft.com/office/drawing/2014/main" id="{C4FEEBE1-F89F-F763-3A6A-F8EA8EA17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86" y="287392"/>
            <a:ext cx="11734799" cy="660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3613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5576-0885-3C4B-8C0F-8900B93BB0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D70BB0-F237-14A1-B5F0-15FBAA8719D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6169450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939785A-F812-F52E-B8C9-542C4AFF91F1}"/>
              </a:ext>
            </a:extLst>
          </p:cNvPr>
          <p:cNvSpPr txBox="1"/>
          <p:nvPr/>
        </p:nvSpPr>
        <p:spPr>
          <a:xfrm>
            <a:off x="258278" y="255133"/>
            <a:ext cx="11675444" cy="6600525"/>
          </a:xfrm>
          <a:prstGeom prst="rect">
            <a:avLst/>
          </a:prstGeom>
          <a:noFill/>
        </p:spPr>
        <p:txBody>
          <a:bodyPr wrap="square">
            <a:spAutoFit/>
          </a:bodyPr>
          <a:lstStyle/>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 user makes a request to the application endpoint from the internet.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Azure Application Gateway receives traffic as HTTPS and presents a PFX certificate previously loaded from Azure Key Vault to the user.</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Application Gateway uses private keys to decrypt traffic (SSL offload), performs web application firewall inspections, and re-encrypts traffic by using public keys (end-to-end encryption).</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Application Gateway applies rules and backend settings based on the backend pool and sends traffic to the API Management backend pool over HTTPS.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API Management is deployed in internal virtual network mode (Developer or Premium tier only) with a private IP address. It receives traffic as HTTPS with custom domain PFX certificates.</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Azure Active Directory (Azure AD) provides authentication and applies API Management policies via OAuth and client certificate validation. To receive and verify client certificates over HTTP/2 in API Management, you need to enable </a:t>
            </a:r>
            <a:r>
              <a:rPr lang="en-IN" sz="1700" b="1"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Negotiate client certificate</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on the </a:t>
            </a:r>
            <a:r>
              <a:rPr lang="en-IN" sz="1700" b="1"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Custom domains</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blade in API Management.</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API Management sends traffic via HTTPS to an ingress controller for an AKS private cluster.</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AKS ingress controller receives the HTTPS traffic and verifies the PEM server certificate and private key. Most enterprise-level ingress controllers support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mTLS</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Examples include NGINX and AGIC.</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ingress controller processes TLS secrets (Kubernetes Secrets) by using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cert.pem</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and </a:t>
            </a:r>
            <a:r>
              <a:rPr lang="en-IN" sz="1700" dirty="0" err="1">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key.pem</a:t>
            </a: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 The ingress controller decrypts traffic by using a private key (offloaded). For enhanced-security secret management that's based on requirements, CSI driver integration with AKS is available.</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700" dirty="0">
                <a:solidFill>
                  <a:srgbClr val="161616"/>
                </a:solidFill>
                <a:effectLst/>
                <a:latin typeface="Segoe UI" panose="020B0502040204020203" pitchFamily="34" charset="0"/>
                <a:ea typeface="Times New Roman" panose="02020603050405020304" pitchFamily="18" charset="0"/>
                <a:cs typeface="Times New Roman" panose="02020603050405020304" pitchFamily="18" charset="0"/>
              </a:rPr>
              <a:t>The ingress controller re-encrypts traffic by using private keys and sends traffic over HTTPS to AKS pods. Depending on your requirements, you can configure AKS ingress as HTTPS backend or passthrough.</a:t>
            </a:r>
            <a:endParaRPr lang="en-IN" sz="17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8570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B3ADA0-FED4-A712-0B89-2330E44AB892}"/>
              </a:ext>
            </a:extLst>
          </p:cNvPr>
          <p:cNvSpPr>
            <a:spLocks noGrp="1"/>
          </p:cNvSpPr>
          <p:nvPr>
            <p:ph idx="1"/>
          </p:nvPr>
        </p:nvSpPr>
        <p:spPr>
          <a:xfrm>
            <a:off x="356936" y="163629"/>
            <a:ext cx="11318507" cy="6400800"/>
          </a:xfrm>
        </p:spPr>
        <p:txBody>
          <a:bodyPr numCol="2">
            <a:normAutofit/>
          </a:bodyPr>
          <a:lstStyle/>
          <a:p>
            <a:endParaRPr lang="en-IN" dirty="0"/>
          </a:p>
          <a:p>
            <a:r>
              <a:rPr lang="en-IN" dirty="0"/>
              <a:t>Azure Application Gateway</a:t>
            </a:r>
          </a:p>
          <a:p>
            <a:r>
              <a:rPr lang="en-IN" dirty="0"/>
              <a:t>Azure API Management</a:t>
            </a:r>
          </a:p>
          <a:p>
            <a:r>
              <a:rPr lang="en-IN" dirty="0"/>
              <a:t>Azure Key Vault</a:t>
            </a:r>
          </a:p>
          <a:p>
            <a:r>
              <a:rPr lang="en-IN" dirty="0"/>
              <a:t>Azure Kubernetes Services</a:t>
            </a:r>
          </a:p>
          <a:p>
            <a:r>
              <a:rPr lang="en-IN" dirty="0"/>
              <a:t>Azure </a:t>
            </a:r>
            <a:r>
              <a:rPr lang="en-IN" dirty="0" err="1"/>
              <a:t>CosmosDB</a:t>
            </a:r>
            <a:endParaRPr lang="en-IN" dirty="0"/>
          </a:p>
          <a:p>
            <a:r>
              <a:rPr lang="en-IN" dirty="0"/>
              <a:t>Azure </a:t>
            </a:r>
            <a:r>
              <a:rPr lang="en-IN" dirty="0" err="1"/>
              <a:t>SqlDatabase</a:t>
            </a:r>
            <a:endParaRPr lang="en-IN" dirty="0"/>
          </a:p>
          <a:p>
            <a:r>
              <a:rPr lang="en-IN" dirty="0"/>
              <a:t>Azure app </a:t>
            </a:r>
            <a:r>
              <a:rPr lang="en-IN" dirty="0" err="1"/>
              <a:t>Serivces</a:t>
            </a:r>
            <a:endParaRPr lang="en-IN" dirty="0"/>
          </a:p>
          <a:p>
            <a:r>
              <a:rPr lang="en-IN" dirty="0"/>
              <a:t>Azure Active Directory</a:t>
            </a:r>
          </a:p>
          <a:p>
            <a:r>
              <a:rPr lang="en-IN" dirty="0"/>
              <a:t>Azure Container </a:t>
            </a:r>
            <a:r>
              <a:rPr lang="en-IN" dirty="0" err="1"/>
              <a:t>Registory</a:t>
            </a:r>
            <a:endParaRPr lang="en-IN" dirty="0"/>
          </a:p>
          <a:p>
            <a:r>
              <a:rPr lang="en-IN" dirty="0"/>
              <a:t>Azure Private End Points</a:t>
            </a:r>
          </a:p>
          <a:p>
            <a:endParaRPr lang="en-IN" dirty="0"/>
          </a:p>
          <a:p>
            <a:endParaRPr lang="en-IN" dirty="0"/>
          </a:p>
          <a:p>
            <a:endParaRPr lang="en-IN" dirty="0"/>
          </a:p>
          <a:p>
            <a:pPr marL="0" indent="0">
              <a:buNone/>
            </a:pPr>
            <a:endParaRPr lang="en-IN" dirty="0"/>
          </a:p>
          <a:p>
            <a:pPr marL="0" indent="0">
              <a:buNone/>
            </a:pPr>
            <a:r>
              <a:rPr lang="en-IN" dirty="0"/>
              <a:t>    Flow: Git, Docker, Kubernetes</a:t>
            </a:r>
          </a:p>
          <a:p>
            <a:endParaRPr lang="en-IN" dirty="0"/>
          </a:p>
        </p:txBody>
      </p:sp>
    </p:spTree>
    <p:extLst>
      <p:ext uri="{BB962C8B-B14F-4D97-AF65-F5344CB8AC3E}">
        <p14:creationId xmlns:p14="http://schemas.microsoft.com/office/powerpoint/2010/main" val="836926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1EC1E6-773A-6C40-7905-6FFC3C32C26D}"/>
              </a:ext>
            </a:extLst>
          </p:cNvPr>
          <p:cNvSpPr>
            <a:spLocks noGrp="1"/>
          </p:cNvSpPr>
          <p:nvPr>
            <p:ph idx="1"/>
          </p:nvPr>
        </p:nvSpPr>
        <p:spPr>
          <a:xfrm>
            <a:off x="126123" y="196521"/>
            <a:ext cx="12191999" cy="4351338"/>
          </a:xfrm>
        </p:spPr>
        <p:txBody>
          <a:bodyPr/>
          <a:lstStyle/>
          <a:p>
            <a:pPr marL="0" indent="0" algn="ctr">
              <a:buNone/>
            </a:pPr>
            <a:r>
              <a:rPr lang="en-IN" b="0" i="0" dirty="0">
                <a:solidFill>
                  <a:srgbClr val="202124"/>
                </a:solidFill>
                <a:effectLst/>
                <a:latin typeface="Google Sans"/>
              </a:rPr>
              <a:t>	Azure application insight</a:t>
            </a:r>
            <a:endParaRPr lang="en-IN" b="0" i="0" dirty="0">
              <a:solidFill>
                <a:srgbClr val="202124"/>
              </a:solidFill>
              <a:effectLst/>
              <a:latin typeface="arial" panose="020B0604020202020204" pitchFamily="34" charset="0"/>
            </a:endParaRPr>
          </a:p>
          <a:p>
            <a:pPr marL="0" indent="0" algn="l">
              <a:buNone/>
            </a:pPr>
            <a:r>
              <a:rPr lang="en-IN" sz="2000" b="0" i="0" dirty="0">
                <a:solidFill>
                  <a:srgbClr val="4D5156"/>
                </a:solidFill>
                <a:effectLst/>
                <a:latin typeface="Google Sans"/>
              </a:rPr>
              <a:t>Application Insights is </a:t>
            </a:r>
            <a:r>
              <a:rPr lang="en-IN" sz="2000" b="0" i="0" dirty="0">
                <a:solidFill>
                  <a:srgbClr val="040C28"/>
                </a:solidFill>
                <a:effectLst/>
                <a:latin typeface="Google Sans"/>
              </a:rPr>
              <a:t>an extension of Azure Monitor and provides application performance monitoring (APM) features</a:t>
            </a:r>
            <a:r>
              <a:rPr lang="en-IN" sz="2000" b="0" i="0" dirty="0">
                <a:solidFill>
                  <a:srgbClr val="4D5156"/>
                </a:solidFill>
                <a:effectLst/>
                <a:latin typeface="Google Sans"/>
              </a:rPr>
              <a:t>. APM tools are useful to monitor applications from development, through test, and into production in the following ways: Proactively understand how an application is performing.</a:t>
            </a:r>
            <a:endParaRPr lang="en-IN" b="0" i="0" dirty="0">
              <a:solidFill>
                <a:srgbClr val="202124"/>
              </a:solidFill>
              <a:effectLst/>
              <a:latin typeface="arial" panose="020B0604020202020204" pitchFamily="34" charset="0"/>
            </a:endParaRPr>
          </a:p>
          <a:p>
            <a:endParaRPr lang="en-IN" dirty="0"/>
          </a:p>
        </p:txBody>
      </p:sp>
      <p:pic>
        <p:nvPicPr>
          <p:cNvPr id="12290" name="Picture 2" descr="Screenshot that shows the Overview preview pane.">
            <a:extLst>
              <a:ext uri="{FF2B5EF4-FFF2-40B4-BE49-F238E27FC236}">
                <a16:creationId xmlns:a16="http://schemas.microsoft.com/office/drawing/2014/main" id="{823BBD9A-831A-C55B-BBA9-97BB73A65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23" y="1910801"/>
            <a:ext cx="11719036" cy="475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541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D4474-1160-1D3B-76FC-CD10E703895F}"/>
              </a:ext>
            </a:extLst>
          </p:cNvPr>
          <p:cNvSpPr>
            <a:spLocks noGrp="1"/>
          </p:cNvSpPr>
          <p:nvPr>
            <p:ph type="title"/>
          </p:nvPr>
        </p:nvSpPr>
        <p:spPr>
          <a:xfrm>
            <a:off x="838200" y="365126"/>
            <a:ext cx="10515600" cy="528254"/>
          </a:xfrm>
        </p:spPr>
        <p:txBody>
          <a:bodyPr>
            <a:normAutofit fontScale="90000"/>
          </a:bodyPr>
          <a:lstStyle/>
          <a:p>
            <a:pPr algn="ctr"/>
            <a:r>
              <a:rPr lang="en-IN" b="1" dirty="0"/>
              <a:t>Azure Log Analytics</a:t>
            </a:r>
          </a:p>
        </p:txBody>
      </p:sp>
      <p:pic>
        <p:nvPicPr>
          <p:cNvPr id="11266" name="Picture 2" descr="Screenshot that shows the Log Analytics interface with four features identified.">
            <a:extLst>
              <a:ext uri="{FF2B5EF4-FFF2-40B4-BE49-F238E27FC236}">
                <a16:creationId xmlns:a16="http://schemas.microsoft.com/office/drawing/2014/main" id="{80D71829-966C-2658-2971-2188BEB50E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3607" y="984798"/>
            <a:ext cx="11482062" cy="591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02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2283</TotalTime>
  <Words>4701</Words>
  <Application>Microsoft Office PowerPoint</Application>
  <PresentationFormat>Widescreen</PresentationFormat>
  <Paragraphs>1364</Paragraphs>
  <Slides>115</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115</vt:i4>
      </vt:variant>
    </vt:vector>
  </HeadingPairs>
  <TitlesOfParts>
    <vt:vector size="129" baseType="lpstr">
      <vt:lpstr>Aharoni</vt:lpstr>
      <vt:lpstr>Arial</vt:lpstr>
      <vt:lpstr>Arial</vt:lpstr>
      <vt:lpstr>Calibri</vt:lpstr>
      <vt:lpstr>Calibri Light</vt:lpstr>
      <vt:lpstr>Consolas</vt:lpstr>
      <vt:lpstr>GilroyRegular</vt:lpstr>
      <vt:lpstr>Google Sans</vt:lpstr>
      <vt:lpstr>Menlo</vt:lpstr>
      <vt:lpstr>Roboto</vt:lpstr>
      <vt:lpstr>Segoe UI</vt:lpstr>
      <vt:lpstr>source-serif-pro</vt:lpstr>
      <vt:lpstr>Times New Roman</vt:lpstr>
      <vt:lpstr>Office Theme</vt:lpstr>
      <vt:lpstr>PowerPoint Presentation</vt:lpstr>
      <vt:lpstr>PowerPoint Presentation</vt:lpstr>
      <vt:lpstr>PowerPoint Presentation</vt:lpstr>
      <vt:lpstr>               Design Pattern</vt:lpstr>
      <vt:lpstr>PowerPoint Presentation</vt:lpstr>
      <vt:lpstr>PowerPoint Presentation</vt:lpstr>
      <vt:lpstr>PowerPoint Presentation</vt:lpstr>
      <vt:lpstr>PowerPoint Presentation</vt:lpstr>
      <vt:lpstr>PowerPoint Presentation</vt:lpstr>
      <vt:lpstr>PowerPoint Presentation</vt:lpstr>
      <vt:lpstr>               Azure API Management</vt:lpstr>
      <vt:lpstr>               Azure Durable Function </vt:lpstr>
      <vt:lpstr>               Design Pattern</vt:lpstr>
      <vt:lpstr>PowerPoint Presentation</vt:lpstr>
      <vt:lpstr>PowerPoint Presentation</vt:lpstr>
      <vt:lpstr>Azure Services Integrated with AKS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 API's using OAuth 2.0 in APIM</vt:lpstr>
      <vt:lpstr>OpenID Connect (OIDC) with Azure AD</vt:lpstr>
      <vt:lpstr>Azure DevOps</vt:lpstr>
      <vt:lpstr>Docker - Fundamentals</vt:lpstr>
      <vt:lpstr>Kubernetes - Imperative &amp; Declarative</vt:lpstr>
      <vt:lpstr>PowerPoint Presentation</vt:lpstr>
      <vt:lpstr>PowerPoint Presentation</vt:lpstr>
      <vt:lpstr>PowerPoint Presentation</vt:lpstr>
      <vt:lpstr>Azure AKS &amp; Nginx Ingress – Context Path Based Routing</vt:lpstr>
      <vt:lpstr>Delegate Domain to Azure DNS</vt:lpstr>
      <vt:lpstr>Azure AKS    Nginx Ingress   Hostname based Routing External DNS</vt:lpstr>
      <vt:lpstr>Azure AKS    Nginx Ingress   External DNS SSL with  Lets Encrypt</vt:lpstr>
      <vt:lpstr>Kubernetes – Requests &amp; Limits</vt:lpstr>
      <vt:lpstr>Kubernetes - Namespaces &amp; DNS</vt:lpstr>
      <vt:lpstr>Limit Range</vt:lpstr>
      <vt:lpstr>Resource Quota</vt:lpstr>
      <vt:lpstr>Azure AKS Virtual Nodes</vt:lpstr>
      <vt:lpstr>Azure AKS - Virtual Nodes</vt:lpstr>
      <vt:lpstr>Azure AKS - Virtual Nodes Mixed Mode Deployments</vt:lpstr>
      <vt:lpstr>PowerPoint Presentation</vt:lpstr>
      <vt:lpstr>PowerPoint Presentation</vt:lpstr>
      <vt:lpstr>PowerPoint Presentation</vt:lpstr>
      <vt:lpstr>PowerPoint Presentation</vt:lpstr>
      <vt:lpstr>PowerPoint Presentation</vt:lpstr>
      <vt:lpstr>Azure Pipelines – Key Concepts</vt:lpstr>
      <vt:lpstr>PowerPoint Presentation</vt:lpstr>
      <vt:lpstr>Azure Pipelines – Starter Pipeline</vt:lpstr>
      <vt:lpstr>Azure DevOps – Release Pipelines</vt:lpstr>
      <vt:lpstr>Azure DevOps – Release Pipelines</vt:lpstr>
      <vt:lpstr>PowerPoint Presentation</vt:lpstr>
      <vt:lpstr>Azure Release Pipelines</vt:lpstr>
      <vt:lpstr>Azure Release Pipelines - Releases</vt:lpstr>
      <vt:lpstr>Azure AKS    HTTP Application Routing  Add On Ingress  + External DNS (Automatic Install) </vt:lpstr>
      <vt:lpstr>Azure AKS Cluster Access</vt:lpstr>
      <vt:lpstr>Azure Active Directory Authentication for AKS Admins</vt:lpstr>
      <vt:lpstr>Azure Active Directory Authentication for AKS Admins</vt:lpstr>
      <vt:lpstr>Kubernetes RBAC </vt:lpstr>
      <vt:lpstr>Kubernetes RBAC</vt:lpstr>
      <vt:lpstr>Azure Active Directory &amp; Kubernetes RBAC</vt:lpstr>
      <vt:lpstr>Azure Active Directory &amp; Kubernetes RBAC</vt:lpstr>
      <vt:lpstr>Azure Active Directory &amp; Kubernetes RBAC</vt:lpstr>
      <vt:lpstr>Azure Active Directory &amp; Kubernetes RBAC</vt:lpstr>
      <vt:lpstr>Azure Active Directory &amp; Kubernetes RBAC</vt:lpstr>
      <vt:lpstr>Azure AKS – Autoscaling Nodes &amp; Pods</vt:lpstr>
      <vt:lpstr>PowerPoint Presentation</vt:lpstr>
      <vt:lpstr>PowerPoint Presentation</vt:lpstr>
      <vt:lpstr>PowerPoint Presentation</vt:lpstr>
      <vt:lpstr>Azure AKS Cluster – Create AKS Cluster using CLI</vt:lpstr>
      <vt:lpstr>Azure AKS Cluster – Node Pools (Linux, Windows, Virtual)</vt:lpstr>
      <vt:lpstr>PowerPoint Presentation</vt:lpstr>
      <vt:lpstr>Azure AKS Cluster – Node Pools (Linux, Windows)</vt:lpstr>
      <vt:lpstr>Azure AKS Cluster – Node Pools (Linux, Windows)</vt:lpstr>
      <vt:lpstr>PowerPoint Presentation</vt:lpstr>
      <vt:lpstr>PowerPoint Presentation</vt:lpstr>
      <vt:lpstr>AKS - Introduction</vt:lpstr>
      <vt:lpstr>AKS Kubernetes - Architecture</vt:lpstr>
      <vt:lpstr>PowerPoint Presentation</vt:lpstr>
      <vt:lpstr>PowerPoint Presentation</vt:lpstr>
      <vt:lpstr>PowerPoint Presentation</vt:lpstr>
      <vt:lpstr>PowerPoint Presentation</vt:lpstr>
      <vt:lpstr>PowerPoint Presentation</vt:lpstr>
      <vt:lpstr>PowerPoint Presentation</vt:lpstr>
      <vt:lpstr>Deign pattern &amp;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Log Analytics</vt:lpstr>
      <vt:lpstr>PowerPoint Presentation</vt:lpstr>
      <vt:lpstr>PowerPoint Presentation</vt:lpstr>
      <vt:lpstr>Azure Sentinel</vt:lpstr>
      <vt:lpstr>PowerPoint Presentation</vt:lpstr>
      <vt:lpstr>PowerPoint Presentation</vt:lpstr>
      <vt:lpstr>Azure Sentinel: Security Event and Incident Management (SEIM) </vt:lpstr>
      <vt:lpstr>Azure Sentinel: Security orchestration, automation, and response (SOAR)</vt:lpstr>
      <vt:lpstr>PowerPoint Presentation</vt:lpstr>
      <vt:lpstr>PowerPoint Presentation</vt:lpstr>
      <vt:lpstr>PowerPoint Presentation</vt:lpstr>
      <vt:lpstr>PowerPoint Presentation</vt:lpstr>
      <vt:lpstr>Docker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Hajela, Rajneesh</dc:creator>
  <cp:lastModifiedBy>Hajela, Rajneesh</cp:lastModifiedBy>
  <cp:revision>210</cp:revision>
  <dcterms:created xsi:type="dcterms:W3CDTF">2023-08-17T04:30:25Z</dcterms:created>
  <dcterms:modified xsi:type="dcterms:W3CDTF">2023-12-20T22:46:58Z</dcterms:modified>
</cp:coreProperties>
</file>